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90" r:id="rId3"/>
    <p:sldId id="291" r:id="rId4"/>
    <p:sldId id="292" r:id="rId5"/>
    <p:sldId id="293" r:id="rId6"/>
    <p:sldId id="294" r:id="rId7"/>
    <p:sldId id="295" r:id="rId8"/>
    <p:sldId id="296" r:id="rId9"/>
    <p:sldId id="297" r:id="rId10"/>
    <p:sldId id="299" r:id="rId11"/>
    <p:sldId id="298" r:id="rId12"/>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625" autoAdjust="0"/>
  </p:normalViewPr>
  <p:slideViewPr>
    <p:cSldViewPr>
      <p:cViewPr>
        <p:scale>
          <a:sx n="100" d="100"/>
          <a:sy n="100" d="100"/>
        </p:scale>
        <p:origin x="-51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a:defRPr sz="1200"/>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a:defRPr sz="1200"/>
            </a:lvl1pPr>
          </a:lstStyle>
          <a:p>
            <a:pPr>
              <a:defRPr/>
            </a:pPr>
            <a:fld id="{259BE83E-317C-425D-BE06-54008252CDF4}" type="datetimeFigureOut">
              <a:rPr lang="en-US"/>
              <a:pPr>
                <a:defRPr/>
              </a:pPr>
              <a:t>8/3/2015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smtClean="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a:defRPr sz="1200"/>
            </a:lvl1pPr>
          </a:lstStyle>
          <a:p>
            <a:pPr>
              <a:defRPr/>
            </a:pPr>
            <a:fld id="{46EAEB3A-E919-45C0-9E92-F8BFF2953512}" type="slidenum">
              <a:rPr lang="en-US"/>
              <a:pPr>
                <a:defRPr/>
              </a:pPr>
              <a:t>‹#›</a:t>
            </a:fld>
            <a:endParaRPr lang="en-US"/>
          </a:p>
        </p:txBody>
      </p:sp>
    </p:spTree>
    <p:extLst>
      <p:ext uri="{BB962C8B-B14F-4D97-AF65-F5344CB8AC3E}">
        <p14:creationId xmlns:p14="http://schemas.microsoft.com/office/powerpoint/2010/main" val="10887114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6EAEB3A-E919-45C0-9E92-F8BFF2953512}"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6EAEB3A-E919-45C0-9E92-F8BFF2953512}" type="slidenum">
              <a:rPr lang="en-US" smtClean="0"/>
              <a:pPr>
                <a:defRPr/>
              </a:pPr>
              <a:t>11</a:t>
            </a:fld>
            <a:endParaRPr lang="en-US"/>
          </a:p>
        </p:txBody>
      </p:sp>
    </p:spTree>
    <p:extLst>
      <p:ext uri="{BB962C8B-B14F-4D97-AF65-F5344CB8AC3E}">
        <p14:creationId xmlns:p14="http://schemas.microsoft.com/office/powerpoint/2010/main" val="2443257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74FBD94-7E3E-4401-8896-0960E64BD8C4}" type="datetimeFigureOut">
              <a:rPr lang="en-US"/>
              <a:pPr>
                <a:defRPr/>
              </a:pPr>
              <a:t>8/3/2015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7208ACA-013A-4A96-A872-2FA7BE10C66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226E6C0-4521-43FF-BFD7-E71863740BE8}" type="datetimeFigureOut">
              <a:rPr lang="en-US"/>
              <a:pPr>
                <a:defRPr/>
              </a:pPr>
              <a:t>8/3/2015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D91DF3D-C85B-4DF7-A4A6-DA9D638370A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0B6D71A-E363-49A5-AD7E-579D8DA2E61A}" type="datetimeFigureOut">
              <a:rPr lang="en-US"/>
              <a:pPr>
                <a:defRPr/>
              </a:pPr>
              <a:t>8/3/2015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0F36DF3-D9BD-4813-A223-451FFD3813A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2B420B0-69FD-4B9E-B86F-C9FFC5B25696}" type="datetimeFigureOut">
              <a:rPr lang="en-US"/>
              <a:pPr>
                <a:defRPr/>
              </a:pPr>
              <a:t>8/3/2015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D8DBEFF-9B9C-4A3A-868D-046D8D41795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8F3CAAD-64E5-4BC3-92CF-BED0ED9468A2}" type="datetimeFigureOut">
              <a:rPr lang="en-US"/>
              <a:pPr>
                <a:defRPr/>
              </a:pPr>
              <a:t>8/3/2015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0F4FA50-AE42-43BC-91C7-C684115A82F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1B7C7188-CB0D-4C14-B00B-286C5D8BAE1B}" type="datetimeFigureOut">
              <a:rPr lang="en-US"/>
              <a:pPr>
                <a:defRPr/>
              </a:pPr>
              <a:t>8/3/2015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92BC4E6-A6CC-4500-82E1-C159332EA3A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7FB7DEA2-AD28-4AB6-A3A7-CAFF9B144ED0}" type="datetimeFigureOut">
              <a:rPr lang="en-US"/>
              <a:pPr>
                <a:defRPr/>
              </a:pPr>
              <a:t>8/3/2015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02D51CF-955C-4B65-A3E9-319BDB05232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96730DB6-8CBB-4AEE-B007-872F4A5F8E50}" type="datetimeFigureOut">
              <a:rPr lang="en-US"/>
              <a:pPr>
                <a:defRPr/>
              </a:pPr>
              <a:t>8/3/2015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2DC2427-001E-478D-A2BA-542B55B32AF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2DE2112-0064-4B57-98E3-03A736278623}" type="datetimeFigureOut">
              <a:rPr lang="en-US"/>
              <a:pPr>
                <a:defRPr/>
              </a:pPr>
              <a:t>8/3/2015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2E32261-CE80-4971-B015-CF14AEF4694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693129E-B018-4C7D-9004-484C3E8594A8}" type="datetimeFigureOut">
              <a:rPr lang="en-US"/>
              <a:pPr>
                <a:defRPr/>
              </a:pPr>
              <a:t>8/3/2015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C807520-FFDC-4EBD-9316-A7FB113E9DE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D7C237B-99EE-4A72-B071-C11E64ACB62F}" type="datetimeFigureOut">
              <a:rPr lang="en-US"/>
              <a:pPr>
                <a:defRPr/>
              </a:pPr>
              <a:t>8/3/2015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424C99D-6C8C-47FC-94F3-BCE4E841742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28600" y="152400"/>
            <a:ext cx="8229600" cy="4873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143000"/>
            <a:ext cx="8229600" cy="4983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A685015D-C306-41D5-A3EB-234EC2FAB799}" type="datetimeFigureOut">
              <a:rPr lang="en-US"/>
              <a:pPr>
                <a:defRPr/>
              </a:pPr>
              <a:t>8/3/2015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30BA7EB9-27E6-421A-B1D5-21378151F420}" type="slidenum">
              <a:rPr lang="en-US"/>
              <a:pPr>
                <a:defRPr/>
              </a:pPr>
              <a:t>‹#›</a:t>
            </a:fld>
            <a:endParaRPr lang="en-US"/>
          </a:p>
        </p:txBody>
      </p:sp>
      <p:sp>
        <p:nvSpPr>
          <p:cNvPr id="7" name="Line 13"/>
          <p:cNvSpPr>
            <a:spLocks noChangeShapeType="1"/>
          </p:cNvSpPr>
          <p:nvPr userDrawn="1"/>
        </p:nvSpPr>
        <p:spPr bwMode="auto">
          <a:xfrm>
            <a:off x="158750" y="762000"/>
            <a:ext cx="7918450" cy="0"/>
          </a:xfrm>
          <a:prstGeom prst="line">
            <a:avLst/>
          </a:prstGeom>
          <a:noFill/>
          <a:ln w="31750">
            <a:solidFill>
              <a:schemeClr val="tx2"/>
            </a:solidFill>
            <a:round/>
            <a:headEnd/>
            <a:tailEnd/>
          </a:ln>
          <a:effectLst/>
        </p:spPr>
        <p:txBody>
          <a:bodyPr lIns="88900" tIns="44450" rIns="88900" bIns="44450" anchor="ctr">
            <a:spAutoFit/>
          </a:bodyPr>
          <a:lstStyle/>
          <a:p>
            <a:pPr fontAlgn="auto">
              <a:spcBef>
                <a:spcPts val="0"/>
              </a:spcBef>
              <a:spcAft>
                <a:spcPts val="0"/>
              </a:spcAft>
              <a:defRPr/>
            </a:pPr>
            <a:endParaRPr lang="en-US" dirty="0">
              <a:latin typeface="+mn-lt"/>
            </a:endParaRPr>
          </a:p>
        </p:txBody>
      </p:sp>
      <p:pic>
        <p:nvPicPr>
          <p:cNvPr id="1032" name="Picture 14"/>
          <p:cNvPicPr>
            <a:picLocks noChangeAspect="1" noChangeArrowheads="1"/>
          </p:cNvPicPr>
          <p:nvPr userDrawn="1"/>
        </p:nvPicPr>
        <p:blipFill>
          <a:blip r:embed="rId13" cstate="print"/>
          <a:srcRect/>
          <a:stretch>
            <a:fillRect/>
          </a:stretch>
        </p:blipFill>
        <p:spPr bwMode="auto">
          <a:xfrm>
            <a:off x="8153400" y="153988"/>
            <a:ext cx="730250" cy="91281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spcBef>
          <a:spcPct val="0"/>
        </a:spcBef>
        <a:spcAft>
          <a:spcPct val="0"/>
        </a:spcAft>
        <a:defRPr sz="4400" kern="12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Calibri" pitchFamily="34" charset="0"/>
        </a:defRPr>
      </a:lvl2pPr>
      <a:lvl3pPr algn="l" rtl="0" eaLnBrk="0" fontAlgn="base" hangingPunct="0">
        <a:spcBef>
          <a:spcPct val="0"/>
        </a:spcBef>
        <a:spcAft>
          <a:spcPct val="0"/>
        </a:spcAft>
        <a:defRPr sz="4400">
          <a:solidFill>
            <a:schemeClr val="tx1"/>
          </a:solidFill>
          <a:latin typeface="Calibri" pitchFamily="34" charset="0"/>
        </a:defRPr>
      </a:lvl3pPr>
      <a:lvl4pPr algn="l" rtl="0" eaLnBrk="0" fontAlgn="base" hangingPunct="0">
        <a:spcBef>
          <a:spcPct val="0"/>
        </a:spcBef>
        <a:spcAft>
          <a:spcPct val="0"/>
        </a:spcAft>
        <a:defRPr sz="4400">
          <a:solidFill>
            <a:schemeClr val="tx1"/>
          </a:solidFill>
          <a:latin typeface="Calibri" pitchFamily="34" charset="0"/>
        </a:defRPr>
      </a:lvl4pPr>
      <a:lvl5pPr algn="l" rtl="0" eaLnBrk="0" fontAlgn="base" hangingPunct="0">
        <a:spcBef>
          <a:spcPct val="0"/>
        </a:spcBef>
        <a:spcAft>
          <a:spcPct val="0"/>
        </a:spcAft>
        <a:defRPr sz="4400">
          <a:solidFill>
            <a:schemeClr val="tx1"/>
          </a:solidFill>
          <a:latin typeface="Calibri" pitchFamily="34" charset="0"/>
        </a:defRPr>
      </a:lvl5pPr>
      <a:lvl6pPr marL="457200" algn="l" rtl="0" fontAlgn="base">
        <a:spcBef>
          <a:spcPct val="0"/>
        </a:spcBef>
        <a:spcAft>
          <a:spcPct val="0"/>
        </a:spcAft>
        <a:defRPr sz="4400">
          <a:solidFill>
            <a:schemeClr val="tx1"/>
          </a:solidFill>
          <a:latin typeface="Calibri" pitchFamily="34" charset="0"/>
        </a:defRPr>
      </a:lvl6pPr>
      <a:lvl7pPr marL="914400" algn="l" rtl="0" fontAlgn="base">
        <a:spcBef>
          <a:spcPct val="0"/>
        </a:spcBef>
        <a:spcAft>
          <a:spcPct val="0"/>
        </a:spcAft>
        <a:defRPr sz="4400">
          <a:solidFill>
            <a:schemeClr val="tx1"/>
          </a:solidFill>
          <a:latin typeface="Calibri" pitchFamily="34" charset="0"/>
        </a:defRPr>
      </a:lvl7pPr>
      <a:lvl8pPr marL="1371600" algn="l" rtl="0" fontAlgn="base">
        <a:spcBef>
          <a:spcPct val="0"/>
        </a:spcBef>
        <a:spcAft>
          <a:spcPct val="0"/>
        </a:spcAft>
        <a:defRPr sz="4400">
          <a:solidFill>
            <a:schemeClr val="tx1"/>
          </a:solidFill>
          <a:latin typeface="Calibri" pitchFamily="34" charset="0"/>
        </a:defRPr>
      </a:lvl8pPr>
      <a:lvl9pPr marL="1828800" algn="l"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fawiki.fws.gov/display/FBMS/FAS+User+Guides+-+How+to+Change+the+Period+of+Performance+(POP)+Date+in+SAP+for+Converted+Line"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fawiki.fws.gov/pages/viewpage.action?pageId=7209226"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inside.fws.gov/index.cfm/go/post/FBMS-Operations_Year-End" TargetMode="External"/><Relationship Id="rId2" Type="http://schemas.openxmlformats.org/officeDocument/2006/relationships/hyperlink" Target="http://fawiki.fws.gov/display/FBMS/FY15+Year-End+Information+for+Processing+Grants+and+Cooperative+Agreements+in+SAP,+PRISM,+and+ASAP"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inside.fws.gov/media/FinancialAssistance/Documents/060291-FAHealthMetrics.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fawiki.fws.gov/display/FBMS/FAS+User+Guides+-+How+to+Create+and+Post+a+Funding+Opportunity+and+Synopsi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fawiki.fws.gov/display/FBMS/FAS+User+Guides+-+Establishing+and+Maintaining+a+Grantor+User+Account"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762000" y="1600200"/>
            <a:ext cx="7467600" cy="2514600"/>
          </a:xfrm>
        </p:spPr>
        <p:txBody>
          <a:bodyPr/>
          <a:lstStyle/>
          <a:p>
            <a:pPr algn="ctr"/>
            <a:r>
              <a:rPr lang="en-US" b="1" dirty="0">
                <a:solidFill>
                  <a:srgbClr val="201588"/>
                </a:solidFill>
                <a:latin typeface="Arial" pitchFamily="34" charset="0"/>
                <a:cs typeface="Arial" pitchFamily="34" charset="0"/>
              </a:rPr>
              <a:t>Financial Assistance Systems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Period of Performance Dates</a:t>
            </a:r>
            <a:endParaRPr lang="en-US" sz="3200" dirty="0"/>
          </a:p>
        </p:txBody>
      </p:sp>
      <p:sp>
        <p:nvSpPr>
          <p:cNvPr id="3" name="Content Placeholder 2"/>
          <p:cNvSpPr>
            <a:spLocks noGrp="1"/>
          </p:cNvSpPr>
          <p:nvPr>
            <p:ph idx="1"/>
          </p:nvPr>
        </p:nvSpPr>
        <p:spPr/>
        <p:txBody>
          <a:bodyPr/>
          <a:lstStyle/>
          <a:p>
            <a:r>
              <a:rPr lang="en-US" sz="2400" dirty="0" smtClean="0"/>
              <a:t>ASAP interface </a:t>
            </a:r>
            <a:r>
              <a:rPr lang="en-US" sz="2400" dirty="0"/>
              <a:t>c</a:t>
            </a:r>
            <a:r>
              <a:rPr lang="en-US" sz="2400" dirty="0" smtClean="0"/>
              <a:t>hange was not made in last Sprint</a:t>
            </a:r>
          </a:p>
          <a:p>
            <a:r>
              <a:rPr lang="en-US" sz="2400" dirty="0" smtClean="0"/>
              <a:t>Expect interface change October 2015</a:t>
            </a:r>
          </a:p>
          <a:p>
            <a:r>
              <a:rPr lang="en-US" sz="2400" dirty="0" smtClean="0"/>
              <a:t>POP dates still need to be corrected</a:t>
            </a:r>
          </a:p>
          <a:p>
            <a:r>
              <a:rPr lang="en-US" sz="2400" dirty="0" smtClean="0"/>
              <a:t>POP dates also impact UDO</a:t>
            </a:r>
          </a:p>
          <a:p>
            <a:r>
              <a:rPr lang="en-US" sz="2400" dirty="0" smtClean="0"/>
              <a:t>Converted line date changes must be made in PRISM and SAP</a:t>
            </a:r>
          </a:p>
          <a:p>
            <a:r>
              <a:rPr lang="en-US" sz="2400" dirty="0">
                <a:hlinkClick r:id="rId2"/>
              </a:rPr>
              <a:t>http://fawiki.fws.gov/display/FBMS/FAS+User+Guides+-+How+to+Change+the+Period+of+Performance+%28POP%29+Date+in+SAP+for+Converted+Line</a:t>
            </a:r>
            <a:endParaRPr lang="en-US" sz="2400" dirty="0"/>
          </a:p>
        </p:txBody>
      </p:sp>
    </p:spTree>
    <p:extLst>
      <p:ext uri="{BB962C8B-B14F-4D97-AF65-F5344CB8AC3E}">
        <p14:creationId xmlns:p14="http://schemas.microsoft.com/office/powerpoint/2010/main" val="30262343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sz="3200" dirty="0" smtClean="0">
                <a:sym typeface="Arial"/>
              </a:rPr>
              <a:t>FAADS Clarification</a:t>
            </a:r>
            <a:endParaRPr lang="en-US" sz="3200" dirty="0"/>
          </a:p>
        </p:txBody>
      </p:sp>
      <p:sp>
        <p:nvSpPr>
          <p:cNvPr id="3" name="Content Placeholder 2"/>
          <p:cNvSpPr>
            <a:spLocks noGrp="1"/>
          </p:cNvSpPr>
          <p:nvPr>
            <p:ph idx="1"/>
          </p:nvPr>
        </p:nvSpPr>
        <p:spPr/>
        <p:txBody>
          <a:bodyPr/>
          <a:lstStyle/>
          <a:p>
            <a:pPr marL="457200" lvl="0" indent="-355600">
              <a:lnSpc>
                <a:spcPct val="115000"/>
              </a:lnSpc>
              <a:spcBef>
                <a:spcPts val="0"/>
              </a:spcBef>
              <a:buClr>
                <a:srgbClr val="201588"/>
              </a:buClr>
              <a:buSzPct val="100000"/>
              <a:buFont typeface="Arial"/>
              <a:buChar char="●"/>
            </a:pPr>
            <a:r>
              <a:rPr lang="en-US" sz="2400" dirty="0"/>
              <a:t>FAADS User Guide</a:t>
            </a:r>
          </a:p>
          <a:p>
            <a:pPr lvl="1">
              <a:lnSpc>
                <a:spcPct val="115000"/>
              </a:lnSpc>
              <a:spcBef>
                <a:spcPts val="0"/>
              </a:spcBef>
              <a:buNone/>
            </a:pPr>
            <a:r>
              <a:rPr lang="en-US" sz="2000" b="1" dirty="0">
                <a:solidFill>
                  <a:srgbClr val="201588"/>
                </a:solidFill>
                <a:latin typeface="Arial" pitchFamily="34" charset="0"/>
                <a:cs typeface="Arial" pitchFamily="34" charset="0"/>
                <a:hlinkClick r:id="rId3"/>
              </a:rPr>
              <a:t>http://fawiki.fws.gov/pages/viewpage.action?pageId=7209226</a:t>
            </a:r>
            <a:endParaRPr lang="en-US" sz="2000" b="1" dirty="0">
              <a:solidFill>
                <a:srgbClr val="201588"/>
              </a:solidFill>
              <a:latin typeface="Arial" pitchFamily="34" charset="0"/>
              <a:cs typeface="Arial" pitchFamily="34" charset="0"/>
            </a:endParaRPr>
          </a:p>
          <a:p>
            <a:pPr marL="457200" indent="-355600">
              <a:lnSpc>
                <a:spcPct val="115000"/>
              </a:lnSpc>
              <a:spcBef>
                <a:spcPts val="0"/>
              </a:spcBef>
              <a:buClr>
                <a:srgbClr val="201588"/>
              </a:buClr>
              <a:buSzPct val="100000"/>
              <a:buFont typeface="Arial"/>
              <a:buChar char="●"/>
            </a:pPr>
            <a:endParaRPr lang="en-US" sz="2400" b="1" dirty="0">
              <a:solidFill>
                <a:srgbClr val="201588"/>
              </a:solidFill>
              <a:latin typeface="Arial" pitchFamily="34" charset="0"/>
              <a:cs typeface="Arial" pitchFamily="34" charset="0"/>
            </a:endParaRPr>
          </a:p>
          <a:p>
            <a:pPr marL="457200" indent="-355600">
              <a:lnSpc>
                <a:spcPct val="115000"/>
              </a:lnSpc>
              <a:spcBef>
                <a:spcPts val="0"/>
              </a:spcBef>
              <a:buClr>
                <a:srgbClr val="201588"/>
              </a:buClr>
              <a:buSzPct val="100000"/>
              <a:buFont typeface="Arial"/>
              <a:buChar char="●"/>
            </a:pPr>
            <a:r>
              <a:rPr lang="en-US" sz="2400" dirty="0"/>
              <a:t>Importance of data for USA Spending/FSRS</a:t>
            </a:r>
          </a:p>
          <a:p>
            <a:pPr marL="457200" indent="-355600">
              <a:lnSpc>
                <a:spcPct val="115000"/>
              </a:lnSpc>
              <a:spcBef>
                <a:spcPts val="0"/>
              </a:spcBef>
              <a:buClr>
                <a:srgbClr val="201588"/>
              </a:buClr>
              <a:buSzPct val="100000"/>
              <a:buFont typeface="Arial"/>
              <a:buChar char="●"/>
            </a:pPr>
            <a:endParaRPr lang="en-US" sz="2400" dirty="0"/>
          </a:p>
          <a:p>
            <a:pPr lvl="1"/>
            <a:r>
              <a:rPr lang="en-US" sz="1600" b="1" dirty="0" smtClean="0"/>
              <a:t>Fields </a:t>
            </a:r>
            <a:r>
              <a:rPr lang="en-US" sz="1600" b="1" dirty="0"/>
              <a:t>4-9. ​Recipient Information:</a:t>
            </a:r>
            <a:r>
              <a:rPr lang="en-US" sz="1600" dirty="0"/>
              <a:t> The information provided under the Recipient Information is based on the location of the recipient and must be associated with the DUNS number as registered in the System of Award Management (SAM).</a:t>
            </a:r>
          </a:p>
          <a:p>
            <a:pPr lvl="1"/>
            <a:r>
              <a:rPr lang="en-US" sz="1600" b="1" dirty="0"/>
              <a:t>Field 12. Recipient Congressional District:</a:t>
            </a:r>
            <a:r>
              <a:rPr lang="en-US" sz="1600" dirty="0"/>
              <a:t> The information provided under the Recipient Congressional District must be associated with the recipient zip code as registered in SAM.</a:t>
            </a:r>
          </a:p>
          <a:p>
            <a:pPr lvl="1"/>
            <a:r>
              <a:rPr lang="en-US" sz="1600" b="1" dirty="0"/>
              <a:t>Field 29. Principal Place of Performance (</a:t>
            </a:r>
            <a:r>
              <a:rPr lang="en-US" sz="1600" b="1" dirty="0" err="1"/>
              <a:t>PPoP</a:t>
            </a:r>
            <a:r>
              <a:rPr lang="en-US" sz="1600" b="1" dirty="0"/>
              <a:t>):</a:t>
            </a:r>
            <a:r>
              <a:rPr lang="en-US" sz="1600" dirty="0"/>
              <a:t> The information provided under the </a:t>
            </a:r>
            <a:r>
              <a:rPr lang="en-US" sz="1600" dirty="0" err="1"/>
              <a:t>PPoP</a:t>
            </a:r>
            <a:r>
              <a:rPr lang="en-US" sz="1600" dirty="0"/>
              <a:t> must be associated with the location where the project is taking place.</a:t>
            </a:r>
          </a:p>
          <a:p>
            <a:pPr marL="457200" indent="-355600">
              <a:lnSpc>
                <a:spcPct val="115000"/>
              </a:lnSpc>
              <a:spcBef>
                <a:spcPts val="0"/>
              </a:spcBef>
              <a:buClr>
                <a:srgbClr val="201588"/>
              </a:buClr>
              <a:buSzPct val="100000"/>
              <a:buFont typeface="Arial"/>
              <a:buChar char="●"/>
            </a:pPr>
            <a:endParaRPr lang="en-US" sz="2400" b="1" dirty="0">
              <a:solidFill>
                <a:srgbClr val="201588"/>
              </a:solidFill>
              <a:latin typeface="Arial" pitchFamily="34" charset="0"/>
              <a:cs typeface="Arial" pitchFamily="34" charset="0"/>
            </a:endParaRPr>
          </a:p>
        </p:txBody>
      </p:sp>
    </p:spTree>
    <p:extLst>
      <p:ext uri="{BB962C8B-B14F-4D97-AF65-F5344CB8AC3E}">
        <p14:creationId xmlns:p14="http://schemas.microsoft.com/office/powerpoint/2010/main" val="27717948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FY 2015 Year End Close Dates</a:t>
            </a:r>
            <a:endParaRPr lang="en-US" sz="3200" dirty="0"/>
          </a:p>
        </p:txBody>
      </p:sp>
      <p:sp>
        <p:nvSpPr>
          <p:cNvPr id="3" name="Content Placeholder 2"/>
          <p:cNvSpPr>
            <a:spLocks noGrp="1"/>
          </p:cNvSpPr>
          <p:nvPr>
            <p:ph idx="1"/>
          </p:nvPr>
        </p:nvSpPr>
        <p:spPr/>
        <p:txBody>
          <a:bodyPr/>
          <a:lstStyle/>
          <a:p>
            <a:pPr marL="0" indent="0">
              <a:buNone/>
            </a:pPr>
            <a:r>
              <a:rPr lang="en-US" sz="2800" dirty="0" smtClean="0"/>
              <a:t>Where to find information?</a:t>
            </a:r>
          </a:p>
          <a:p>
            <a:r>
              <a:rPr lang="en-US" sz="2000" dirty="0">
                <a:hlinkClick r:id="rId2"/>
              </a:rPr>
              <a:t>http://</a:t>
            </a:r>
            <a:r>
              <a:rPr lang="en-US" sz="2000" dirty="0" smtClean="0">
                <a:hlinkClick r:id="rId2"/>
              </a:rPr>
              <a:t>fawiki.fws.gov/display/FBMS/FY15+Year-End+Information+for+Processing+Grants+and+Cooperative+Agreements+in+SAP%2C+PRISM%2C+and+ASAP</a:t>
            </a:r>
            <a:endParaRPr lang="en-US" sz="2000" dirty="0" smtClean="0"/>
          </a:p>
          <a:p>
            <a:endParaRPr lang="en-US" sz="1400" dirty="0"/>
          </a:p>
          <a:p>
            <a:r>
              <a:rPr lang="en-US" sz="2000" dirty="0" smtClean="0"/>
              <a:t>DTS Memo 060385, 6/15/2015</a:t>
            </a:r>
          </a:p>
          <a:p>
            <a:endParaRPr lang="en-US" sz="1400" dirty="0"/>
          </a:p>
          <a:p>
            <a:r>
              <a:rPr lang="en-US" sz="2000" dirty="0">
                <a:hlinkClick r:id="rId3"/>
              </a:rPr>
              <a:t>https://inside.fws.gov/index.cfm/go/post/FBMS-Operations_Year-End</a:t>
            </a:r>
            <a:endParaRPr lang="en-US" sz="2000" dirty="0"/>
          </a:p>
        </p:txBody>
      </p:sp>
    </p:spTree>
    <p:extLst>
      <p:ext uri="{BB962C8B-B14F-4D97-AF65-F5344CB8AC3E}">
        <p14:creationId xmlns:p14="http://schemas.microsoft.com/office/powerpoint/2010/main" val="36791814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FY 2015 Year End Close Dates</a:t>
            </a:r>
          </a:p>
        </p:txBody>
      </p:sp>
      <p:graphicFrame>
        <p:nvGraphicFramePr>
          <p:cNvPr id="4" name="Table 3"/>
          <p:cNvGraphicFramePr>
            <a:graphicFrameLocks noGrp="1"/>
          </p:cNvGraphicFramePr>
          <p:nvPr>
            <p:extLst>
              <p:ext uri="{D42A27DB-BD31-4B8C-83A1-F6EECF244321}">
                <p14:modId xmlns:p14="http://schemas.microsoft.com/office/powerpoint/2010/main" val="3109705731"/>
              </p:ext>
            </p:extLst>
          </p:nvPr>
        </p:nvGraphicFramePr>
        <p:xfrm>
          <a:off x="609600" y="1143000"/>
          <a:ext cx="7620000" cy="4983163"/>
        </p:xfrm>
        <a:graphic>
          <a:graphicData uri="http://schemas.openxmlformats.org/drawingml/2006/table">
            <a:tbl>
              <a:tblPr firstRow="1" firstCol="1" bandRow="1">
                <a:tableStyleId>{5C22544A-7EE6-4342-B048-85BDC9FD1C3A}</a:tableStyleId>
              </a:tblPr>
              <a:tblGrid>
                <a:gridCol w="2986591"/>
                <a:gridCol w="4633409"/>
              </a:tblGrid>
              <a:tr h="138421">
                <a:tc gridSpan="2">
                  <a:txBody>
                    <a:bodyPr/>
                    <a:lstStyle/>
                    <a:p>
                      <a:pPr marL="0" marR="0" algn="ctr">
                        <a:spcBef>
                          <a:spcPts val="0"/>
                        </a:spcBef>
                        <a:spcAft>
                          <a:spcPts val="0"/>
                        </a:spcAft>
                      </a:pPr>
                      <a:r>
                        <a:rPr lang="en-US" sz="900">
                          <a:effectLst/>
                        </a:rPr>
                        <a:t>Fiscal Year (FY) 2015 Deadlines for Grants and Cooperative Agreement Processing</a:t>
                      </a:r>
                      <a:endParaRPr lang="en-US" sz="800">
                        <a:effectLst/>
                        <a:latin typeface="Calibri"/>
                        <a:ea typeface="Calibri"/>
                        <a:cs typeface="Times New Roman"/>
                      </a:endParaRPr>
                    </a:p>
                  </a:txBody>
                  <a:tcPr marL="51908" marR="51908" marT="0" marB="0"/>
                </a:tc>
                <a:tc hMerge="1">
                  <a:txBody>
                    <a:bodyPr/>
                    <a:lstStyle/>
                    <a:p>
                      <a:endParaRPr lang="en-US"/>
                    </a:p>
                  </a:txBody>
                  <a:tcPr/>
                </a:tc>
              </a:tr>
              <a:tr h="415264">
                <a:tc>
                  <a:txBody>
                    <a:bodyPr/>
                    <a:lstStyle/>
                    <a:p>
                      <a:pPr marL="0" marR="0">
                        <a:spcBef>
                          <a:spcPts val="0"/>
                        </a:spcBef>
                        <a:spcAft>
                          <a:spcPts val="0"/>
                        </a:spcAft>
                      </a:pPr>
                      <a:r>
                        <a:rPr lang="en-US" sz="900">
                          <a:effectLst/>
                        </a:rPr>
                        <a:t>September 1, 2015</a:t>
                      </a:r>
                      <a:endParaRPr lang="en-US" sz="800">
                        <a:effectLst/>
                        <a:latin typeface="Calibri"/>
                        <a:ea typeface="Calibri"/>
                        <a:cs typeface="Times New Roman"/>
                      </a:endParaRPr>
                    </a:p>
                  </a:txBody>
                  <a:tcPr marL="51908" marR="51908" marT="0" marB="0"/>
                </a:tc>
                <a:tc>
                  <a:txBody>
                    <a:bodyPr/>
                    <a:lstStyle/>
                    <a:p>
                      <a:pPr marL="0" marR="0">
                        <a:spcBef>
                          <a:spcPts val="0"/>
                        </a:spcBef>
                        <a:spcAft>
                          <a:spcPts val="0"/>
                        </a:spcAft>
                      </a:pPr>
                      <a:r>
                        <a:rPr lang="en-US" sz="900">
                          <a:effectLst/>
                        </a:rPr>
                        <a:t>Message posted by Treasury to the ASAP Homepage Broadcast messages regarding upcoming account suspensions.</a:t>
                      </a:r>
                      <a:endParaRPr lang="en-US" sz="800">
                        <a:effectLst/>
                        <a:latin typeface="Calibri"/>
                        <a:ea typeface="Calibri"/>
                        <a:cs typeface="Times New Roman"/>
                      </a:endParaRPr>
                    </a:p>
                  </a:txBody>
                  <a:tcPr marL="51908" marR="51908" marT="0" marB="0"/>
                </a:tc>
              </a:tr>
              <a:tr h="415264">
                <a:tc>
                  <a:txBody>
                    <a:bodyPr/>
                    <a:lstStyle/>
                    <a:p>
                      <a:pPr marL="0" marR="0">
                        <a:spcBef>
                          <a:spcPts val="0"/>
                        </a:spcBef>
                        <a:spcAft>
                          <a:spcPts val="0"/>
                        </a:spcAft>
                      </a:pPr>
                      <a:r>
                        <a:rPr lang="en-US" sz="900">
                          <a:effectLst/>
                        </a:rPr>
                        <a:t>September 4, 2015</a:t>
                      </a:r>
                      <a:endParaRPr lang="en-US" sz="800">
                        <a:effectLst/>
                        <a:latin typeface="Calibri"/>
                        <a:ea typeface="Calibri"/>
                        <a:cs typeface="Times New Roman"/>
                      </a:endParaRPr>
                    </a:p>
                  </a:txBody>
                  <a:tcPr marL="51908" marR="51908" marT="0" marB="0"/>
                </a:tc>
                <a:tc>
                  <a:txBody>
                    <a:bodyPr/>
                    <a:lstStyle/>
                    <a:p>
                      <a:pPr marL="0" marR="0">
                        <a:spcBef>
                          <a:spcPts val="0"/>
                        </a:spcBef>
                        <a:spcAft>
                          <a:spcPts val="0"/>
                        </a:spcAft>
                      </a:pPr>
                      <a:r>
                        <a:rPr lang="en-US" sz="900">
                          <a:effectLst/>
                        </a:rPr>
                        <a:t>Deadline for new ASAP Enrollment form submissions for anticipated FY 2015 recipients.</a:t>
                      </a:r>
                      <a:endParaRPr lang="en-US" sz="800">
                        <a:effectLst/>
                        <a:latin typeface="Calibri"/>
                        <a:ea typeface="Calibri"/>
                        <a:cs typeface="Times New Roman"/>
                      </a:endParaRPr>
                    </a:p>
                  </a:txBody>
                  <a:tcPr marL="51908" marR="51908" marT="0" marB="0"/>
                </a:tc>
              </a:tr>
              <a:tr h="692106">
                <a:tc>
                  <a:txBody>
                    <a:bodyPr/>
                    <a:lstStyle/>
                    <a:p>
                      <a:pPr marL="0" marR="0">
                        <a:spcBef>
                          <a:spcPts val="0"/>
                        </a:spcBef>
                        <a:spcAft>
                          <a:spcPts val="0"/>
                        </a:spcAft>
                      </a:pPr>
                      <a:r>
                        <a:rPr lang="en-US" sz="900">
                          <a:effectLst/>
                        </a:rPr>
                        <a:t>September 16, 2015</a:t>
                      </a:r>
                      <a:endParaRPr lang="en-US" sz="800">
                        <a:effectLst/>
                        <a:latin typeface="Calibri"/>
                        <a:ea typeface="Calibri"/>
                        <a:cs typeface="Times New Roman"/>
                      </a:endParaRPr>
                    </a:p>
                  </a:txBody>
                  <a:tcPr marL="51908" marR="51908" marT="0" marB="0"/>
                </a:tc>
                <a:tc>
                  <a:txBody>
                    <a:bodyPr/>
                    <a:lstStyle/>
                    <a:p>
                      <a:pPr marL="0" marR="0">
                        <a:spcBef>
                          <a:spcPts val="0"/>
                        </a:spcBef>
                        <a:spcAft>
                          <a:spcPts val="0"/>
                        </a:spcAft>
                      </a:pPr>
                      <a:r>
                        <a:rPr lang="en-US" sz="900">
                          <a:effectLst/>
                        </a:rPr>
                        <a:t>Deadline for FY 2015 anticipated recipients to complete all ASAP enrollment actions (enrollment status must be Active by this date, which includes the 10-day banking verification period).</a:t>
                      </a:r>
                      <a:endParaRPr lang="en-US" sz="800">
                        <a:effectLst/>
                        <a:latin typeface="Calibri"/>
                        <a:ea typeface="Calibri"/>
                        <a:cs typeface="Times New Roman"/>
                      </a:endParaRPr>
                    </a:p>
                  </a:txBody>
                  <a:tcPr marL="51908" marR="51908" marT="0" marB="0"/>
                </a:tc>
              </a:tr>
              <a:tr h="553685">
                <a:tc>
                  <a:txBody>
                    <a:bodyPr/>
                    <a:lstStyle/>
                    <a:p>
                      <a:pPr marL="0" marR="0">
                        <a:spcBef>
                          <a:spcPts val="0"/>
                        </a:spcBef>
                        <a:spcAft>
                          <a:spcPts val="0"/>
                        </a:spcAft>
                      </a:pPr>
                      <a:r>
                        <a:rPr lang="en-US" sz="900">
                          <a:effectLst/>
                        </a:rPr>
                        <a:t>September 16, 2015</a:t>
                      </a:r>
                      <a:endParaRPr lang="en-US" sz="800">
                        <a:effectLst/>
                        <a:latin typeface="Calibri"/>
                        <a:ea typeface="Calibri"/>
                        <a:cs typeface="Times New Roman"/>
                      </a:endParaRPr>
                    </a:p>
                  </a:txBody>
                  <a:tcPr marL="51908" marR="51908" marT="0" marB="0"/>
                </a:tc>
                <a:tc>
                  <a:txBody>
                    <a:bodyPr/>
                    <a:lstStyle/>
                    <a:p>
                      <a:pPr marL="0" marR="0">
                        <a:spcBef>
                          <a:spcPts val="0"/>
                        </a:spcBef>
                        <a:spcAft>
                          <a:spcPts val="0"/>
                        </a:spcAft>
                      </a:pPr>
                      <a:r>
                        <a:rPr lang="en-US" sz="900">
                          <a:effectLst/>
                        </a:rPr>
                        <a:t>Deadline for submitting manual payment requests for ASAP-waived recipients, including ITS payments for foreign recipients, to IBC.</a:t>
                      </a:r>
                      <a:endParaRPr lang="en-US" sz="800">
                        <a:effectLst/>
                        <a:latin typeface="Calibri"/>
                        <a:ea typeface="Calibri"/>
                        <a:cs typeface="Times New Roman"/>
                      </a:endParaRPr>
                    </a:p>
                  </a:txBody>
                  <a:tcPr marL="51908" marR="51908" marT="0" marB="0"/>
                </a:tc>
              </a:tr>
              <a:tr h="276842">
                <a:tc>
                  <a:txBody>
                    <a:bodyPr/>
                    <a:lstStyle/>
                    <a:p>
                      <a:pPr marL="0" marR="0">
                        <a:spcBef>
                          <a:spcPts val="0"/>
                        </a:spcBef>
                        <a:spcAft>
                          <a:spcPts val="0"/>
                        </a:spcAft>
                      </a:pPr>
                      <a:r>
                        <a:rPr lang="en-US" sz="900">
                          <a:effectLst/>
                        </a:rPr>
                        <a:t>September 18, 2015</a:t>
                      </a:r>
                      <a:endParaRPr lang="en-US" sz="800">
                        <a:effectLst/>
                        <a:latin typeface="Calibri"/>
                        <a:ea typeface="Calibri"/>
                        <a:cs typeface="Times New Roman"/>
                      </a:endParaRPr>
                    </a:p>
                  </a:txBody>
                  <a:tcPr marL="51908" marR="51908" marT="0" marB="0"/>
                </a:tc>
                <a:tc>
                  <a:txBody>
                    <a:bodyPr/>
                    <a:lstStyle/>
                    <a:p>
                      <a:pPr marL="0" marR="0">
                        <a:spcBef>
                          <a:spcPts val="0"/>
                        </a:spcBef>
                        <a:spcAft>
                          <a:spcPts val="0"/>
                        </a:spcAft>
                      </a:pPr>
                      <a:r>
                        <a:rPr lang="en-US" sz="900">
                          <a:effectLst/>
                        </a:rPr>
                        <a:t>Deadline for ASAP waiver request submissions for anticipated FY 2015 recipients.</a:t>
                      </a:r>
                      <a:endParaRPr lang="en-US" sz="800">
                        <a:effectLst/>
                        <a:latin typeface="Calibri"/>
                        <a:ea typeface="Calibri"/>
                        <a:cs typeface="Times New Roman"/>
                      </a:endParaRPr>
                    </a:p>
                  </a:txBody>
                  <a:tcPr marL="51908" marR="51908" marT="0" marB="0"/>
                </a:tc>
              </a:tr>
              <a:tr h="415264">
                <a:tc>
                  <a:txBody>
                    <a:bodyPr/>
                    <a:lstStyle/>
                    <a:p>
                      <a:pPr marL="0" marR="0">
                        <a:spcBef>
                          <a:spcPts val="0"/>
                        </a:spcBef>
                        <a:spcAft>
                          <a:spcPts val="0"/>
                        </a:spcAft>
                      </a:pPr>
                      <a:r>
                        <a:rPr lang="en-US" sz="900">
                          <a:effectLst/>
                        </a:rPr>
                        <a:t>September 23, 2015, 6:00 P.M. EDT</a:t>
                      </a:r>
                      <a:endParaRPr lang="en-US" sz="800">
                        <a:effectLst/>
                        <a:latin typeface="Calibri"/>
                        <a:ea typeface="Calibri"/>
                        <a:cs typeface="Times New Roman"/>
                      </a:endParaRPr>
                    </a:p>
                  </a:txBody>
                  <a:tcPr marL="51908" marR="51908" marT="0" marB="0"/>
                </a:tc>
                <a:tc>
                  <a:txBody>
                    <a:bodyPr/>
                    <a:lstStyle/>
                    <a:p>
                      <a:pPr marL="0" marR="0">
                        <a:spcBef>
                          <a:spcPts val="0"/>
                        </a:spcBef>
                        <a:spcAft>
                          <a:spcPts val="0"/>
                        </a:spcAft>
                      </a:pPr>
                      <a:r>
                        <a:rPr lang="en-US" sz="900">
                          <a:effectLst/>
                        </a:rPr>
                        <a:t>Deadline for processing obligations, deobligations, and no-cost extensions in FBMS.</a:t>
                      </a:r>
                      <a:endParaRPr lang="en-US" sz="800">
                        <a:effectLst/>
                        <a:latin typeface="Calibri"/>
                        <a:ea typeface="Calibri"/>
                        <a:cs typeface="Times New Roman"/>
                      </a:endParaRPr>
                    </a:p>
                  </a:txBody>
                  <a:tcPr marL="51908" marR="51908" marT="0" marB="0"/>
                </a:tc>
              </a:tr>
              <a:tr h="276842">
                <a:tc>
                  <a:txBody>
                    <a:bodyPr/>
                    <a:lstStyle/>
                    <a:p>
                      <a:pPr marL="0" marR="0">
                        <a:spcBef>
                          <a:spcPts val="0"/>
                        </a:spcBef>
                        <a:spcAft>
                          <a:spcPts val="0"/>
                        </a:spcAft>
                      </a:pPr>
                      <a:r>
                        <a:rPr lang="en-US" sz="900">
                          <a:effectLst/>
                        </a:rPr>
                        <a:t>September 23, 2015, 7:00 P.M. EDT</a:t>
                      </a:r>
                      <a:endParaRPr lang="en-US" sz="800">
                        <a:effectLst/>
                        <a:latin typeface="Calibri"/>
                        <a:ea typeface="Calibri"/>
                        <a:cs typeface="Times New Roman"/>
                      </a:endParaRPr>
                    </a:p>
                  </a:txBody>
                  <a:tcPr marL="51908" marR="51908" marT="0" marB="0"/>
                </a:tc>
                <a:tc>
                  <a:txBody>
                    <a:bodyPr/>
                    <a:lstStyle/>
                    <a:p>
                      <a:pPr marL="0" marR="0">
                        <a:spcBef>
                          <a:spcPts val="0"/>
                        </a:spcBef>
                        <a:spcAft>
                          <a:spcPts val="0"/>
                        </a:spcAft>
                      </a:pPr>
                      <a:r>
                        <a:rPr lang="en-US" sz="900">
                          <a:effectLst/>
                        </a:rPr>
                        <a:t>ASAP payment requests must be submitted prior to suspension of accounts.</a:t>
                      </a:r>
                      <a:endParaRPr lang="en-US" sz="800">
                        <a:effectLst/>
                        <a:latin typeface="Calibri"/>
                        <a:ea typeface="Calibri"/>
                        <a:cs typeface="Times New Roman"/>
                      </a:endParaRPr>
                    </a:p>
                  </a:txBody>
                  <a:tcPr marL="51908" marR="51908" marT="0" marB="0"/>
                </a:tc>
              </a:tr>
              <a:tr h="138421">
                <a:tc>
                  <a:txBody>
                    <a:bodyPr/>
                    <a:lstStyle/>
                    <a:p>
                      <a:pPr marL="0" marR="0">
                        <a:spcBef>
                          <a:spcPts val="0"/>
                        </a:spcBef>
                        <a:spcAft>
                          <a:spcPts val="0"/>
                        </a:spcAft>
                      </a:pPr>
                      <a:r>
                        <a:rPr lang="en-US" sz="900">
                          <a:effectLst/>
                        </a:rPr>
                        <a:t>September 23, 2015, 7:00 P.M. EDT</a:t>
                      </a:r>
                      <a:endParaRPr lang="en-US" sz="800">
                        <a:effectLst/>
                        <a:latin typeface="Calibri"/>
                        <a:ea typeface="Calibri"/>
                        <a:cs typeface="Times New Roman"/>
                      </a:endParaRPr>
                    </a:p>
                  </a:txBody>
                  <a:tcPr marL="51908" marR="51908" marT="0" marB="0"/>
                </a:tc>
                <a:tc>
                  <a:txBody>
                    <a:bodyPr/>
                    <a:lstStyle/>
                    <a:p>
                      <a:pPr marL="0" marR="0">
                        <a:spcBef>
                          <a:spcPts val="0"/>
                        </a:spcBef>
                        <a:spcAft>
                          <a:spcPts val="0"/>
                        </a:spcAft>
                      </a:pPr>
                      <a:r>
                        <a:rPr lang="en-US" sz="900">
                          <a:effectLst/>
                        </a:rPr>
                        <a:t>Begin ASAP account suspension.</a:t>
                      </a:r>
                      <a:endParaRPr lang="en-US" sz="800">
                        <a:effectLst/>
                        <a:latin typeface="Calibri"/>
                        <a:ea typeface="Calibri"/>
                        <a:cs typeface="Times New Roman"/>
                      </a:endParaRPr>
                    </a:p>
                  </a:txBody>
                  <a:tcPr marL="51908" marR="51908" marT="0" marB="0"/>
                </a:tc>
              </a:tr>
              <a:tr h="276842">
                <a:tc>
                  <a:txBody>
                    <a:bodyPr/>
                    <a:lstStyle/>
                    <a:p>
                      <a:pPr marL="0" marR="0">
                        <a:spcBef>
                          <a:spcPts val="0"/>
                        </a:spcBef>
                        <a:spcAft>
                          <a:spcPts val="0"/>
                        </a:spcAft>
                      </a:pPr>
                      <a:r>
                        <a:rPr lang="en-US" sz="900">
                          <a:effectLst/>
                        </a:rPr>
                        <a:t>September 24 – 30, 2015</a:t>
                      </a:r>
                      <a:endParaRPr lang="en-US" sz="800">
                        <a:effectLst/>
                        <a:latin typeface="Calibri"/>
                        <a:ea typeface="Calibri"/>
                        <a:cs typeface="Times New Roman"/>
                      </a:endParaRPr>
                    </a:p>
                  </a:txBody>
                  <a:tcPr marL="51908" marR="51908" marT="0" marB="0"/>
                </a:tc>
                <a:tc>
                  <a:txBody>
                    <a:bodyPr/>
                    <a:lstStyle/>
                    <a:p>
                      <a:pPr marL="0" marR="0">
                        <a:spcBef>
                          <a:spcPts val="0"/>
                        </a:spcBef>
                        <a:spcAft>
                          <a:spcPts val="0"/>
                        </a:spcAft>
                      </a:pPr>
                      <a:r>
                        <a:rPr lang="en-US" sz="900">
                          <a:effectLst/>
                        </a:rPr>
                        <a:t>ASAP accounts remain suspended for year-end close-out.</a:t>
                      </a:r>
                      <a:endParaRPr lang="en-US" sz="800">
                        <a:effectLst/>
                        <a:latin typeface="Calibri"/>
                        <a:ea typeface="Calibri"/>
                        <a:cs typeface="Times New Roman"/>
                      </a:endParaRPr>
                    </a:p>
                  </a:txBody>
                  <a:tcPr marL="51908" marR="51908" marT="0" marB="0"/>
                </a:tc>
              </a:tr>
              <a:tr h="276842">
                <a:tc>
                  <a:txBody>
                    <a:bodyPr/>
                    <a:lstStyle/>
                    <a:p>
                      <a:pPr marL="0" marR="0">
                        <a:spcBef>
                          <a:spcPts val="0"/>
                        </a:spcBef>
                        <a:spcAft>
                          <a:spcPts val="0"/>
                        </a:spcAft>
                      </a:pPr>
                      <a:r>
                        <a:rPr lang="en-US" sz="900">
                          <a:effectLst/>
                        </a:rPr>
                        <a:t>September 24 – October 9, 2015</a:t>
                      </a:r>
                      <a:endParaRPr lang="en-US" sz="800">
                        <a:effectLst/>
                        <a:latin typeface="Calibri"/>
                        <a:ea typeface="Calibri"/>
                        <a:cs typeface="Times New Roman"/>
                      </a:endParaRPr>
                    </a:p>
                  </a:txBody>
                  <a:tcPr marL="51908" marR="51908" marT="0" marB="0"/>
                </a:tc>
                <a:tc>
                  <a:txBody>
                    <a:bodyPr/>
                    <a:lstStyle/>
                    <a:p>
                      <a:pPr marL="0" marR="0">
                        <a:spcBef>
                          <a:spcPts val="0"/>
                        </a:spcBef>
                        <a:spcAft>
                          <a:spcPts val="0"/>
                        </a:spcAft>
                      </a:pPr>
                      <a:r>
                        <a:rPr lang="en-US" sz="900">
                          <a:effectLst/>
                        </a:rPr>
                        <a:t>FBMS shut down for grant and cooperative agreement transaction processing.</a:t>
                      </a:r>
                      <a:endParaRPr lang="en-US" sz="800">
                        <a:effectLst/>
                        <a:latin typeface="Calibri"/>
                        <a:ea typeface="Calibri"/>
                        <a:cs typeface="Times New Roman"/>
                      </a:endParaRPr>
                    </a:p>
                  </a:txBody>
                  <a:tcPr marL="51908" marR="51908" marT="0" marB="0"/>
                </a:tc>
              </a:tr>
              <a:tr h="276842">
                <a:tc>
                  <a:txBody>
                    <a:bodyPr/>
                    <a:lstStyle/>
                    <a:p>
                      <a:pPr marL="0" marR="0">
                        <a:spcBef>
                          <a:spcPts val="0"/>
                        </a:spcBef>
                        <a:spcAft>
                          <a:spcPts val="0"/>
                        </a:spcAft>
                      </a:pPr>
                      <a:r>
                        <a:rPr lang="en-US" sz="900">
                          <a:effectLst/>
                        </a:rPr>
                        <a:t>September 24, 2015</a:t>
                      </a:r>
                      <a:endParaRPr lang="en-US" sz="800">
                        <a:effectLst/>
                        <a:latin typeface="Calibri"/>
                        <a:ea typeface="Calibri"/>
                        <a:cs typeface="Times New Roman"/>
                      </a:endParaRPr>
                    </a:p>
                  </a:txBody>
                  <a:tcPr marL="51908" marR="51908" marT="0" marB="0"/>
                </a:tc>
                <a:tc>
                  <a:txBody>
                    <a:bodyPr/>
                    <a:lstStyle/>
                    <a:p>
                      <a:pPr marL="0" marR="0">
                        <a:spcBef>
                          <a:spcPts val="0"/>
                        </a:spcBef>
                        <a:spcAft>
                          <a:spcPts val="0"/>
                        </a:spcAft>
                      </a:pPr>
                      <a:r>
                        <a:rPr lang="en-US" sz="900">
                          <a:effectLst/>
                        </a:rPr>
                        <a:t>Last day for IBC to process all referencing and non-referencing payments.</a:t>
                      </a:r>
                      <a:endParaRPr lang="en-US" sz="800">
                        <a:effectLst/>
                        <a:latin typeface="Calibri"/>
                        <a:ea typeface="Calibri"/>
                        <a:cs typeface="Times New Roman"/>
                      </a:endParaRPr>
                    </a:p>
                  </a:txBody>
                  <a:tcPr marL="51908" marR="51908" marT="0" marB="0"/>
                </a:tc>
              </a:tr>
              <a:tr h="415264">
                <a:tc>
                  <a:txBody>
                    <a:bodyPr/>
                    <a:lstStyle/>
                    <a:p>
                      <a:pPr marL="0" marR="0">
                        <a:spcBef>
                          <a:spcPts val="0"/>
                        </a:spcBef>
                        <a:spcAft>
                          <a:spcPts val="0"/>
                        </a:spcAft>
                      </a:pPr>
                      <a:r>
                        <a:rPr lang="en-US" sz="900">
                          <a:effectLst/>
                        </a:rPr>
                        <a:t>October 1, 2015</a:t>
                      </a:r>
                      <a:endParaRPr lang="en-US" sz="800">
                        <a:effectLst/>
                        <a:latin typeface="Calibri"/>
                        <a:ea typeface="Calibri"/>
                        <a:cs typeface="Times New Roman"/>
                      </a:endParaRPr>
                    </a:p>
                  </a:txBody>
                  <a:tcPr marL="51908" marR="51908" marT="0" marB="0"/>
                </a:tc>
                <a:tc>
                  <a:txBody>
                    <a:bodyPr/>
                    <a:lstStyle/>
                    <a:p>
                      <a:pPr marL="0" marR="0">
                        <a:spcBef>
                          <a:spcPts val="0"/>
                        </a:spcBef>
                        <a:spcAft>
                          <a:spcPts val="0"/>
                        </a:spcAft>
                      </a:pPr>
                      <a:r>
                        <a:rPr lang="en-US" sz="900">
                          <a:effectLst/>
                        </a:rPr>
                        <a:t>ASAP accounts will be un-suspended. Recipients are able to request payments through ASAP.</a:t>
                      </a:r>
                      <a:endParaRPr lang="en-US" sz="800">
                        <a:effectLst/>
                        <a:latin typeface="Calibri"/>
                        <a:ea typeface="Calibri"/>
                        <a:cs typeface="Times New Roman"/>
                      </a:endParaRPr>
                    </a:p>
                  </a:txBody>
                  <a:tcPr marL="51908" marR="51908" marT="0" marB="0"/>
                </a:tc>
              </a:tr>
              <a:tr h="415264">
                <a:tc>
                  <a:txBody>
                    <a:bodyPr/>
                    <a:lstStyle/>
                    <a:p>
                      <a:pPr marL="0" marR="0">
                        <a:spcBef>
                          <a:spcPts val="0"/>
                        </a:spcBef>
                        <a:spcAft>
                          <a:spcPts val="0"/>
                        </a:spcAft>
                      </a:pPr>
                      <a:r>
                        <a:rPr lang="en-US" sz="900">
                          <a:effectLst/>
                        </a:rPr>
                        <a:t>October 9, 2015 approximately</a:t>
                      </a:r>
                      <a:endParaRPr lang="en-US" sz="800">
                        <a:effectLst/>
                        <a:latin typeface="Calibri"/>
                        <a:ea typeface="Calibri"/>
                        <a:cs typeface="Times New Roman"/>
                      </a:endParaRPr>
                    </a:p>
                  </a:txBody>
                  <a:tcPr marL="51908" marR="51908" marT="0" marB="0"/>
                </a:tc>
                <a:tc>
                  <a:txBody>
                    <a:bodyPr/>
                    <a:lstStyle/>
                    <a:p>
                      <a:pPr marL="0" marR="0">
                        <a:spcBef>
                          <a:spcPts val="0"/>
                        </a:spcBef>
                        <a:spcAft>
                          <a:spcPts val="0"/>
                        </a:spcAft>
                      </a:pPr>
                      <a:r>
                        <a:rPr lang="en-US" sz="900" dirty="0">
                          <a:effectLst/>
                        </a:rPr>
                        <a:t>New Fiscal Year 2016 open, IBC to begin processing ASAP-waived payments to recipients.</a:t>
                      </a:r>
                      <a:endParaRPr lang="en-US" sz="800" dirty="0">
                        <a:effectLst/>
                        <a:latin typeface="Calibri"/>
                        <a:ea typeface="Calibri"/>
                        <a:cs typeface="Times New Roman"/>
                      </a:endParaRPr>
                    </a:p>
                  </a:txBody>
                  <a:tcPr marL="51908" marR="51908" marT="0" marB="0"/>
                </a:tc>
              </a:tr>
            </a:tbl>
          </a:graphicData>
        </a:graphic>
      </p:graphicFrame>
    </p:spTree>
    <p:extLst>
      <p:ext uri="{BB962C8B-B14F-4D97-AF65-F5344CB8AC3E}">
        <p14:creationId xmlns:p14="http://schemas.microsoft.com/office/powerpoint/2010/main" val="6567553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Service Financial Assistance Health Metrics</a:t>
            </a:r>
            <a:endParaRPr lang="en-US" sz="3200" dirty="0"/>
          </a:p>
        </p:txBody>
      </p:sp>
      <p:sp>
        <p:nvSpPr>
          <p:cNvPr id="3" name="Content Placeholder 2"/>
          <p:cNvSpPr>
            <a:spLocks noGrp="1"/>
          </p:cNvSpPr>
          <p:nvPr>
            <p:ph idx="1"/>
          </p:nvPr>
        </p:nvSpPr>
        <p:spPr/>
        <p:txBody>
          <a:bodyPr/>
          <a:lstStyle/>
          <a:p>
            <a:r>
              <a:rPr lang="en-US" sz="2800" dirty="0" smtClean="0">
                <a:hlinkClick r:id="rId2"/>
              </a:rPr>
              <a:t>DTS 060291 </a:t>
            </a:r>
            <a:r>
              <a:rPr lang="en-US" sz="2800" dirty="0" smtClean="0"/>
              <a:t>– comments due 7/15/15</a:t>
            </a:r>
          </a:p>
          <a:p>
            <a:r>
              <a:rPr lang="en-US" sz="2800" dirty="0" smtClean="0"/>
              <a:t>Currently reviewing comments</a:t>
            </a:r>
          </a:p>
          <a:p>
            <a:r>
              <a:rPr lang="en-US" sz="2800" dirty="0" smtClean="0"/>
              <a:t>Comments and responses will be sent out with final implementation memo and posted on FAPO/FAS intranet</a:t>
            </a:r>
          </a:p>
          <a:p>
            <a:endParaRPr lang="en-US" sz="2800" dirty="0"/>
          </a:p>
        </p:txBody>
      </p:sp>
    </p:spTree>
    <p:extLst>
      <p:ext uri="{BB962C8B-B14F-4D97-AF65-F5344CB8AC3E}">
        <p14:creationId xmlns:p14="http://schemas.microsoft.com/office/powerpoint/2010/main" val="13603763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Service Financial Assistance Health Metrics</a:t>
            </a:r>
          </a:p>
        </p:txBody>
      </p:sp>
      <p:sp>
        <p:nvSpPr>
          <p:cNvPr id="3" name="Content Placeholder 2"/>
          <p:cNvSpPr>
            <a:spLocks noGrp="1"/>
          </p:cNvSpPr>
          <p:nvPr>
            <p:ph idx="1"/>
          </p:nvPr>
        </p:nvSpPr>
        <p:spPr/>
        <p:txBody>
          <a:bodyPr/>
          <a:lstStyle/>
          <a:p>
            <a:pPr marL="0" indent="0">
              <a:buNone/>
            </a:pPr>
            <a:r>
              <a:rPr lang="en-US" sz="2800" b="1" u="sng" dirty="0"/>
              <a:t>Purpose</a:t>
            </a:r>
            <a:endParaRPr lang="en-US" sz="2800" dirty="0"/>
          </a:p>
          <a:p>
            <a:r>
              <a:rPr lang="en-US" sz="2000" dirty="0"/>
              <a:t>To use as a tool for managing financial assistance operations, improve FBMS data quality and increase program and recipient compliance with policy to help improve DOI ratings, reduce program review and audit findings and improve the quality of data being sent to external payment and government-wide systems</a:t>
            </a:r>
            <a:r>
              <a:rPr lang="en-US" sz="2000" dirty="0" smtClean="0"/>
              <a:t>.</a:t>
            </a:r>
          </a:p>
          <a:p>
            <a:endParaRPr lang="en-US" sz="2000" dirty="0"/>
          </a:p>
          <a:p>
            <a:endParaRPr lang="en-US" dirty="0"/>
          </a:p>
        </p:txBody>
      </p:sp>
    </p:spTree>
    <p:extLst>
      <p:ext uri="{BB962C8B-B14F-4D97-AF65-F5344CB8AC3E}">
        <p14:creationId xmlns:p14="http://schemas.microsoft.com/office/powerpoint/2010/main" val="37790307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Service Financial Assistance Health Metrics</a:t>
            </a:r>
          </a:p>
        </p:txBody>
      </p:sp>
      <p:sp>
        <p:nvSpPr>
          <p:cNvPr id="3" name="Content Placeholder 2"/>
          <p:cNvSpPr>
            <a:spLocks noGrp="1"/>
          </p:cNvSpPr>
          <p:nvPr>
            <p:ph idx="1"/>
          </p:nvPr>
        </p:nvSpPr>
        <p:spPr/>
        <p:txBody>
          <a:bodyPr/>
          <a:lstStyle/>
          <a:p>
            <a:pPr marL="0" indent="0">
              <a:buNone/>
            </a:pPr>
            <a:r>
              <a:rPr lang="en-US" sz="2800" dirty="0"/>
              <a:t>FAPO and FAS will monitor the following:</a:t>
            </a:r>
          </a:p>
          <a:p>
            <a:pPr lvl="0"/>
            <a:r>
              <a:rPr lang="en-US" sz="2000" dirty="0"/>
              <a:t>FBMS SAP - ASAP data sync errors, </a:t>
            </a:r>
          </a:p>
          <a:p>
            <a:pPr lvl="0"/>
            <a:r>
              <a:rPr lang="en-US" sz="2000" dirty="0"/>
              <a:t>Program compliance with establishing a payment method for converted awards and prior to releasing new awards,</a:t>
            </a:r>
          </a:p>
          <a:p>
            <a:pPr lvl="0"/>
            <a:r>
              <a:rPr lang="en-US" sz="2000" dirty="0"/>
              <a:t>Financial Assistance Awards Data System (FAADS) and FAADS-PLUS data entry errors,</a:t>
            </a:r>
          </a:p>
          <a:p>
            <a:pPr lvl="0"/>
            <a:r>
              <a:rPr lang="en-US" sz="2000" dirty="0"/>
              <a:t>FBMS PRISM Grants -FBMS Core Finance (SAP) data sync errors,</a:t>
            </a:r>
          </a:p>
          <a:p>
            <a:pPr lvl="0"/>
            <a:r>
              <a:rPr lang="en-US" sz="2000" dirty="0"/>
              <a:t>Program compliance with Service policies requiring PRISM Milestone Plans (516 FW 1 and 2),</a:t>
            </a:r>
          </a:p>
          <a:p>
            <a:pPr lvl="0"/>
            <a:r>
              <a:rPr lang="en-US" sz="2000" dirty="0"/>
              <a:t>Recipient compliance with System for Award Management (SAM) registration requirements (2 CFR 25), and</a:t>
            </a:r>
          </a:p>
          <a:p>
            <a:pPr lvl="0"/>
            <a:r>
              <a:rPr lang="en-US" sz="2000" dirty="0"/>
              <a:t>Program compliance with Service policy requiring timely award closeout (516 FW 7).</a:t>
            </a:r>
          </a:p>
          <a:p>
            <a:endParaRPr lang="en-US" dirty="0"/>
          </a:p>
        </p:txBody>
      </p:sp>
    </p:spTree>
    <p:extLst>
      <p:ext uri="{BB962C8B-B14F-4D97-AF65-F5344CB8AC3E}">
        <p14:creationId xmlns:p14="http://schemas.microsoft.com/office/powerpoint/2010/main" val="25339595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New Grants.gov Application Package Templates</a:t>
            </a:r>
            <a:endParaRPr lang="en-US" sz="3200" dirty="0"/>
          </a:p>
        </p:txBody>
      </p:sp>
      <p:sp>
        <p:nvSpPr>
          <p:cNvPr id="3" name="Content Placeholder 2"/>
          <p:cNvSpPr>
            <a:spLocks noGrp="1"/>
          </p:cNvSpPr>
          <p:nvPr>
            <p:ph idx="1"/>
          </p:nvPr>
        </p:nvSpPr>
        <p:spPr/>
        <p:txBody>
          <a:bodyPr/>
          <a:lstStyle/>
          <a:p>
            <a:r>
              <a:rPr lang="en-US" sz="2800" dirty="0" smtClean="0"/>
              <a:t>Standardized application package templates created for FWS</a:t>
            </a:r>
          </a:p>
          <a:p>
            <a:r>
              <a:rPr lang="en-US" sz="2800" dirty="0" smtClean="0"/>
              <a:t>Notice will be sent out via Listserv and to GSP/AGOs</a:t>
            </a:r>
          </a:p>
          <a:p>
            <a:r>
              <a:rPr lang="en-US" sz="2800" dirty="0" smtClean="0"/>
              <a:t>Reduced number of templates in Grants.gov that contained the same forms</a:t>
            </a:r>
          </a:p>
          <a:p>
            <a:r>
              <a:rPr lang="en-US" sz="2800" dirty="0" smtClean="0"/>
              <a:t>Ensure correct and current forms are included in the templates</a:t>
            </a:r>
          </a:p>
          <a:p>
            <a:r>
              <a:rPr lang="en-US" sz="2800" dirty="0" smtClean="0"/>
              <a:t>Remove the role from users that allows creation of templates</a:t>
            </a:r>
            <a:endParaRPr lang="en-US" sz="2800" dirty="0"/>
          </a:p>
        </p:txBody>
      </p:sp>
    </p:spTree>
    <p:extLst>
      <p:ext uri="{BB962C8B-B14F-4D97-AF65-F5344CB8AC3E}">
        <p14:creationId xmlns:p14="http://schemas.microsoft.com/office/powerpoint/2010/main" val="39045648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New Grants.gov Application Package Templates</a:t>
            </a:r>
          </a:p>
        </p:txBody>
      </p:sp>
      <p:sp>
        <p:nvSpPr>
          <p:cNvPr id="3" name="Content Placeholder 2"/>
          <p:cNvSpPr>
            <a:spLocks noGrp="1"/>
          </p:cNvSpPr>
          <p:nvPr>
            <p:ph idx="1"/>
          </p:nvPr>
        </p:nvSpPr>
        <p:spPr/>
        <p:txBody>
          <a:bodyPr/>
          <a:lstStyle/>
          <a:p>
            <a:pPr marL="0" indent="0">
              <a:buNone/>
            </a:pPr>
            <a:r>
              <a:rPr lang="en-US" sz="2400" b="1" dirty="0" smtClean="0"/>
              <a:t>Reminder:</a:t>
            </a:r>
          </a:p>
          <a:p>
            <a:pPr marL="0" indent="0">
              <a:buNone/>
            </a:pPr>
            <a:r>
              <a:rPr lang="en-US" sz="2400" dirty="0" smtClean="0"/>
              <a:t>Create Funding Opportunity &amp; Synopsis in PRISM</a:t>
            </a:r>
          </a:p>
          <a:p>
            <a:pPr marL="0" indent="0">
              <a:buNone/>
            </a:pPr>
            <a:r>
              <a:rPr lang="en-US" sz="2400" dirty="0" smtClean="0"/>
              <a:t>Post from PRISM to Grants.gov</a:t>
            </a:r>
          </a:p>
          <a:p>
            <a:pPr marL="0" indent="0">
              <a:buNone/>
            </a:pPr>
            <a:r>
              <a:rPr lang="en-US" sz="2400" dirty="0" smtClean="0"/>
              <a:t>Verify Grants.gov posting</a:t>
            </a:r>
          </a:p>
          <a:p>
            <a:pPr marL="0" indent="0">
              <a:buNone/>
            </a:pPr>
            <a:r>
              <a:rPr lang="en-US" sz="2400" dirty="0" smtClean="0"/>
              <a:t>Attach full text of announcement, instructions and application package template</a:t>
            </a:r>
          </a:p>
          <a:p>
            <a:pPr marL="0" indent="0">
              <a:buNone/>
            </a:pPr>
            <a:r>
              <a:rPr lang="en-US" sz="2400" dirty="0" smtClean="0"/>
              <a:t>Use only FWS application package templates</a:t>
            </a:r>
          </a:p>
          <a:p>
            <a:pPr marL="0" indent="0">
              <a:buNone/>
            </a:pPr>
            <a:r>
              <a:rPr lang="en-US" sz="2400" dirty="0" smtClean="0"/>
              <a:t>User Guide: </a:t>
            </a:r>
            <a:r>
              <a:rPr lang="en-US" sz="2400" dirty="0"/>
              <a:t>FAS User Guides - How to Create and Post a Funding Opportunity and </a:t>
            </a:r>
            <a:r>
              <a:rPr lang="en-US" sz="2400" dirty="0" smtClean="0"/>
              <a:t>Synopsis </a:t>
            </a:r>
            <a:r>
              <a:rPr lang="en-US" sz="2400" dirty="0"/>
              <a:t>at </a:t>
            </a:r>
            <a:r>
              <a:rPr lang="en-US" sz="2400" dirty="0">
                <a:hlinkClick r:id="rId2"/>
              </a:rPr>
              <a:t>http://fawiki.fws.gov/display/FBMS/FAS+User+Guides+-+How+to+Create+and+Post+a+Funding+Opportunity+and+Synopsis</a:t>
            </a:r>
            <a:endParaRPr lang="en-US" sz="2400" dirty="0"/>
          </a:p>
        </p:txBody>
      </p:sp>
    </p:spTree>
    <p:extLst>
      <p:ext uri="{BB962C8B-B14F-4D97-AF65-F5344CB8AC3E}">
        <p14:creationId xmlns:p14="http://schemas.microsoft.com/office/powerpoint/2010/main" val="8399537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Need Access to Grants.gov?</a:t>
            </a:r>
            <a:endParaRPr lang="en-US" sz="3200" dirty="0"/>
          </a:p>
        </p:txBody>
      </p:sp>
      <p:sp>
        <p:nvSpPr>
          <p:cNvPr id="3" name="Content Placeholder 2"/>
          <p:cNvSpPr>
            <a:spLocks noGrp="1"/>
          </p:cNvSpPr>
          <p:nvPr>
            <p:ph idx="1"/>
          </p:nvPr>
        </p:nvSpPr>
        <p:spPr/>
        <p:txBody>
          <a:bodyPr/>
          <a:lstStyle/>
          <a:p>
            <a:r>
              <a:rPr lang="en-US" sz="2400" dirty="0"/>
              <a:t>FAS User Guides - Establishing and Maintaining a Grantor User Account at </a:t>
            </a:r>
            <a:r>
              <a:rPr lang="en-US" sz="2400" dirty="0">
                <a:hlinkClick r:id="rId2"/>
              </a:rPr>
              <a:t>http://fawiki.fws.gov/display/FBMS/FAS+User+Guides+-+</a:t>
            </a:r>
            <a:r>
              <a:rPr lang="en-US" sz="2400" dirty="0" smtClean="0">
                <a:hlinkClick r:id="rId2"/>
              </a:rPr>
              <a:t>Establishing+and+Maintaining+a+Grantor+User+Account</a:t>
            </a:r>
            <a:endParaRPr lang="en-US" sz="2400" dirty="0" smtClean="0"/>
          </a:p>
          <a:p>
            <a:endParaRPr lang="en-US" sz="2400" dirty="0"/>
          </a:p>
          <a:p>
            <a:r>
              <a:rPr lang="en-US" sz="2400" dirty="0"/>
              <a:t>Service’s Agency Enrollment Code to complete this process is DOI-FWS. 	</a:t>
            </a:r>
          </a:p>
          <a:p>
            <a:endParaRPr lang="en-US" sz="2400" dirty="0"/>
          </a:p>
        </p:txBody>
      </p:sp>
    </p:spTree>
    <p:extLst>
      <p:ext uri="{BB962C8B-B14F-4D97-AF65-F5344CB8AC3E}">
        <p14:creationId xmlns:p14="http://schemas.microsoft.com/office/powerpoint/2010/main" val="20751860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6091</TotalTime>
  <Words>717</Words>
  <Application>Microsoft Office PowerPoint</Application>
  <PresentationFormat>On-screen Show (4:3)</PresentationFormat>
  <Paragraphs>88</Paragraphs>
  <Slides>11</Slides>
  <Notes>2</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Financial Assistance Systems</vt:lpstr>
      <vt:lpstr>FY 2015 Year End Close Dates</vt:lpstr>
      <vt:lpstr>FY 2015 Year End Close Dates</vt:lpstr>
      <vt:lpstr>Service Financial Assistance Health Metrics</vt:lpstr>
      <vt:lpstr>Service Financial Assistance Health Metrics</vt:lpstr>
      <vt:lpstr>Service Financial Assistance Health Metrics</vt:lpstr>
      <vt:lpstr>New Grants.gov Application Package Templates</vt:lpstr>
      <vt:lpstr>New Grants.gov Application Package Templates</vt:lpstr>
      <vt:lpstr>Need Access to Grants.gov?</vt:lpstr>
      <vt:lpstr>Period of Performance Dates</vt:lpstr>
      <vt:lpstr>FAADS Clarification</vt:lpstr>
    </vt:vector>
  </TitlesOfParts>
  <Company>U.S. Fish &amp; Wildlife Service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Automated Standard Application for Payments</dc:title>
  <dc:creator>Debbie Unbehagen</dc:creator>
  <cp:lastModifiedBy>Unbehagen, Debbie</cp:lastModifiedBy>
  <cp:revision>196</cp:revision>
  <dcterms:created xsi:type="dcterms:W3CDTF">2012-03-13T19:32:17Z</dcterms:created>
  <dcterms:modified xsi:type="dcterms:W3CDTF">2015-08-03T16:00:46Z</dcterms:modified>
</cp:coreProperties>
</file>