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6" r:id="rId10"/>
    <p:sldId id="264" r:id="rId11"/>
    <p:sldId id="267" r:id="rId12"/>
    <p:sldId id="265" r:id="rId13"/>
    <p:sldId id="269" r:id="rId14"/>
    <p:sldId id="268"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810" autoAdjust="0"/>
  </p:normalViewPr>
  <p:slideViewPr>
    <p:cSldViewPr>
      <p:cViewPr varScale="1">
        <p:scale>
          <a:sx n="65" d="100"/>
          <a:sy n="65" d="100"/>
        </p:scale>
        <p:origin x="-86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70EE9E-5459-451F-9455-F78B9186D2DD}" type="datetimeFigureOut">
              <a:rPr lang="en-US" smtClean="0"/>
              <a:t>9/24/2014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D6D6CE-5551-4B76-A82C-DFFFBD155A1F}" type="slidenum">
              <a:rPr lang="en-US" smtClean="0"/>
              <a:t>‹#›</a:t>
            </a:fld>
            <a:endParaRPr lang="en-US"/>
          </a:p>
        </p:txBody>
      </p:sp>
    </p:spTree>
    <p:extLst>
      <p:ext uri="{BB962C8B-B14F-4D97-AF65-F5344CB8AC3E}">
        <p14:creationId xmlns:p14="http://schemas.microsoft.com/office/powerpoint/2010/main" val="2278030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t>3</a:t>
            </a:fld>
            <a:endParaRPr lang="en-US"/>
          </a:p>
        </p:txBody>
      </p:sp>
    </p:spTree>
    <p:extLst>
      <p:ext uri="{BB962C8B-B14F-4D97-AF65-F5344CB8AC3E}">
        <p14:creationId xmlns:p14="http://schemas.microsoft.com/office/powerpoint/2010/main" val="3102471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will be corrected in the updated regulation.</a:t>
            </a:r>
          </a:p>
          <a:p>
            <a:endParaRPr lang="en-US" dirty="0" smtClean="0"/>
          </a:p>
          <a:p>
            <a:r>
              <a:rPr lang="en-US" dirty="0" smtClean="0"/>
              <a:t>Background:</a:t>
            </a:r>
          </a:p>
          <a:p>
            <a:endParaRPr lang="en-US" dirty="0" smtClean="0"/>
          </a:p>
          <a:p>
            <a:r>
              <a:rPr lang="en-US" dirty="0" smtClean="0"/>
              <a:t>COASTAL PREFERENCE ISSUE: Review done May 2010, L. Van Alstyne</a:t>
            </a:r>
          </a:p>
          <a:p>
            <a:r>
              <a:rPr lang="en-US" dirty="0" smtClean="0"/>
              <a:t>The Clean Vessel Act of 1992 - Public Law 102-587, title V, subtitle F (106 Stat 5039), November 4, 1992, included the following section:  (Incorporated into Title 33—Navigation and Navigable Waters § 1322 </a:t>
            </a:r>
          </a:p>
          <a:p>
            <a:r>
              <a:rPr lang="en-US" dirty="0" smtClean="0"/>
              <a:t>5604. FUNDING</a:t>
            </a:r>
          </a:p>
          <a:p>
            <a:r>
              <a:rPr lang="en-US" dirty="0" smtClean="0"/>
              <a:t>…..(c) GRANT PROGRAM</a:t>
            </a:r>
          </a:p>
          <a:p>
            <a:r>
              <a:rPr lang="en-US" dirty="0" smtClean="0"/>
              <a:t>…..(2) PRIORITY. —In awarding grants under this subsection, the secretary of the interior shall give priority consideration to grant applications that—</a:t>
            </a:r>
          </a:p>
          <a:p>
            <a:r>
              <a:rPr lang="en-US" dirty="0" smtClean="0"/>
              <a:t>	(A) in coastal States, propose constructing and renovating </a:t>
            </a:r>
            <a:r>
              <a:rPr lang="en-US" dirty="0" err="1" smtClean="0"/>
              <a:t>pumpout</a:t>
            </a:r>
            <a:r>
              <a:rPr lang="en-US" dirty="0" smtClean="0"/>
              <a:t> stations and waste reception facilities in accordance with a coastal State’s plan approved under section 5603(c);</a:t>
            </a:r>
          </a:p>
          <a:p>
            <a:r>
              <a:rPr lang="en-US" dirty="0" smtClean="0"/>
              <a:t>	(B) provide for public/private partnership efforts to develop and operate </a:t>
            </a:r>
            <a:r>
              <a:rPr lang="en-US" dirty="0" err="1" smtClean="0"/>
              <a:t>pumpout</a:t>
            </a:r>
            <a:r>
              <a:rPr lang="en-US" dirty="0" smtClean="0"/>
              <a:t> stations and waste reception facilities; and</a:t>
            </a:r>
          </a:p>
          <a:p>
            <a:r>
              <a:rPr lang="en-US" dirty="0" smtClean="0"/>
              <a:t>	(C) propose innovative ways to increase the availability and use of </a:t>
            </a:r>
            <a:r>
              <a:rPr lang="en-US" dirty="0" err="1" smtClean="0"/>
              <a:t>pumpout</a:t>
            </a:r>
            <a:r>
              <a:rPr lang="en-US" dirty="0" smtClean="0"/>
              <a:t> stations and waste reception facilities.</a:t>
            </a:r>
          </a:p>
          <a:p>
            <a:r>
              <a:rPr lang="en-US" dirty="0" smtClean="0"/>
              <a:t>Amended by Public Law 109-59, title X, § 10131, August 10, 2005 (119 Stat 1931):</a:t>
            </a:r>
          </a:p>
          <a:p>
            <a:r>
              <a:rPr lang="en-US" dirty="0" smtClean="0"/>
              <a:t>CHAPTER 2—CLEAN VESSEL ACT OF 1992 AMENDMENTS</a:t>
            </a:r>
          </a:p>
          <a:p>
            <a:r>
              <a:rPr lang="en-US" dirty="0" smtClean="0"/>
              <a:t>SEC. 10131 GRANT PROGRAM.</a:t>
            </a:r>
          </a:p>
          <a:p>
            <a:r>
              <a:rPr lang="en-US" dirty="0" smtClean="0"/>
              <a:t>Section 5604(c)(2) of the Clean Vessel Act of 1992 (33 U.S.C. 1322 note) is amended—</a:t>
            </a:r>
          </a:p>
          <a:p>
            <a:r>
              <a:rPr lang="en-US" dirty="0" smtClean="0"/>
              <a:t>(1) by striking subparagraph (A);</a:t>
            </a:r>
          </a:p>
          <a:p>
            <a:r>
              <a:rPr lang="en-US" dirty="0" smtClean="0"/>
              <a:t>(2) by </a:t>
            </a:r>
            <a:r>
              <a:rPr lang="en-US" dirty="0" err="1" smtClean="0"/>
              <a:t>redesignating</a:t>
            </a:r>
            <a:r>
              <a:rPr lang="en-US" dirty="0" smtClean="0"/>
              <a:t> subparagraphs (B) and (C) as subparagraphs (A) and (B) respectively; and</a:t>
            </a:r>
          </a:p>
          <a:p>
            <a:r>
              <a:rPr lang="en-US" dirty="0" smtClean="0"/>
              <a:t>(3) in subparagraph (A), as so designated, by striking “receptions” and inserting “reception”.</a:t>
            </a:r>
          </a:p>
          <a:p>
            <a:r>
              <a:rPr lang="en-US" dirty="0" smtClean="0"/>
              <a:t>The result of this change is:</a:t>
            </a:r>
          </a:p>
          <a:p>
            <a:r>
              <a:rPr lang="en-US" dirty="0" smtClean="0"/>
              <a:t>5604. FUNDING</a:t>
            </a:r>
          </a:p>
          <a:p>
            <a:r>
              <a:rPr lang="en-US" dirty="0" smtClean="0"/>
              <a:t>…..(c) GRANT PROGRAM</a:t>
            </a:r>
          </a:p>
          <a:p>
            <a:r>
              <a:rPr lang="en-US" dirty="0" smtClean="0"/>
              <a:t>…..(2) PRIORITY. —In awarding grants under this subsection, the secretary of the interior shall give priority consideration to grant applications that—</a:t>
            </a:r>
          </a:p>
          <a:p>
            <a:r>
              <a:rPr lang="en-US" dirty="0" smtClean="0"/>
              <a:t>	(A) provide for public/private partnership efforts to develop and operate </a:t>
            </a:r>
            <a:r>
              <a:rPr lang="en-US" dirty="0" err="1" smtClean="0"/>
              <a:t>pumpout</a:t>
            </a:r>
            <a:r>
              <a:rPr lang="en-US" dirty="0" smtClean="0"/>
              <a:t> stations and waste reception facilities; and</a:t>
            </a:r>
          </a:p>
          <a:p>
            <a:r>
              <a:rPr lang="en-US" dirty="0" smtClean="0"/>
              <a:t>	(B) propose innovative ways to increase the availability and use of </a:t>
            </a:r>
            <a:r>
              <a:rPr lang="en-US" dirty="0" err="1" smtClean="0"/>
              <a:t>pumpout</a:t>
            </a:r>
            <a:r>
              <a:rPr lang="en-US" dirty="0" smtClean="0"/>
              <a:t> stations and waste reception facilities.</a:t>
            </a:r>
          </a:p>
          <a:p>
            <a:endParaRPr lang="en-US" dirty="0" smtClean="0"/>
          </a:p>
          <a:p>
            <a:r>
              <a:rPr lang="en-US" dirty="0" smtClean="0"/>
              <a:t>The 2005 Amendment removed the Coastal preference.</a:t>
            </a:r>
          </a:p>
          <a:p>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t>5</a:t>
            </a:fld>
            <a:endParaRPr lang="en-US"/>
          </a:p>
        </p:txBody>
      </p:sp>
    </p:spTree>
    <p:extLst>
      <p:ext uri="{BB962C8B-B14F-4D97-AF65-F5344CB8AC3E}">
        <p14:creationId xmlns:p14="http://schemas.microsoft.com/office/powerpoint/2010/main" val="3585097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fees are too high, then boaters are less likely to use </a:t>
            </a:r>
            <a:r>
              <a:rPr lang="en-US" dirty="0" err="1" smtClean="0"/>
              <a:t>pumpouts</a:t>
            </a:r>
            <a:r>
              <a:rPr lang="en-US" dirty="0" smtClean="0"/>
              <a:t>? Where is the balance?</a:t>
            </a:r>
          </a:p>
          <a:p>
            <a:endParaRPr lang="en-US" dirty="0" smtClean="0"/>
          </a:p>
          <a:p>
            <a:r>
              <a:rPr lang="en-US" dirty="0" err="1" smtClean="0"/>
              <a:t>Pumpout</a:t>
            </a:r>
            <a:r>
              <a:rPr lang="en-US" baseline="0" dirty="0" smtClean="0"/>
              <a:t> operators that must pay for holding tank disposal vs. municipal disposal – is there a significant difference?</a:t>
            </a:r>
          </a:p>
          <a:p>
            <a:r>
              <a:rPr lang="en-US" baseline="0" dirty="0" smtClean="0"/>
              <a:t>What about </a:t>
            </a:r>
            <a:r>
              <a:rPr lang="en-US" baseline="0" dirty="0" err="1" smtClean="0"/>
              <a:t>pumpout</a:t>
            </a:r>
            <a:r>
              <a:rPr lang="en-US" baseline="0" dirty="0" smtClean="0"/>
              <a:t> boats that give the additional service of coming to the boater and incur greater costs?</a:t>
            </a:r>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t>7</a:t>
            </a:fld>
            <a:endParaRPr lang="en-US"/>
          </a:p>
        </p:txBody>
      </p:sp>
    </p:spTree>
    <p:extLst>
      <p:ext uri="{BB962C8B-B14F-4D97-AF65-F5344CB8AC3E}">
        <p14:creationId xmlns:p14="http://schemas.microsoft.com/office/powerpoint/2010/main" val="2506853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all </a:t>
            </a:r>
            <a:r>
              <a:rPr lang="en-US" dirty="0" err="1" smtClean="0"/>
              <a:t>pumpouts</a:t>
            </a:r>
            <a:r>
              <a:rPr lang="en-US" dirty="0" smtClean="0"/>
              <a:t> (likely</a:t>
            </a:r>
            <a:r>
              <a:rPr lang="en-US" baseline="0" dirty="0" smtClean="0"/>
              <a:t> very few) have flow meters, so literally charging by the gallon could be difficult.</a:t>
            </a:r>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t>8</a:t>
            </a:fld>
            <a:endParaRPr lang="en-US"/>
          </a:p>
        </p:txBody>
      </p:sp>
    </p:spTree>
    <p:extLst>
      <p:ext uri="{BB962C8B-B14F-4D97-AF65-F5344CB8AC3E}">
        <p14:creationId xmlns:p14="http://schemas.microsoft.com/office/powerpoint/2010/main" val="3627470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t>10</a:t>
            </a:fld>
            <a:endParaRPr lang="en-US"/>
          </a:p>
        </p:txBody>
      </p:sp>
    </p:spTree>
    <p:extLst>
      <p:ext uri="{BB962C8B-B14F-4D97-AF65-F5344CB8AC3E}">
        <p14:creationId xmlns:p14="http://schemas.microsoft.com/office/powerpoint/2010/main" val="2045139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5D3B2DC-C7D0-4514-9297-D6DE7D27CBDA}"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31DDB-8BDA-4EF7-A4F2-88F1E7CAEA31}" type="slidenum">
              <a:rPr lang="en-US" smtClean="0"/>
              <a:t>‹#›</a:t>
            </a:fld>
            <a:endParaRPr lang="en-US"/>
          </a:p>
        </p:txBody>
      </p:sp>
    </p:spTree>
    <p:extLst>
      <p:ext uri="{BB962C8B-B14F-4D97-AF65-F5344CB8AC3E}">
        <p14:creationId xmlns:p14="http://schemas.microsoft.com/office/powerpoint/2010/main" val="1941307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D3B2DC-C7D0-4514-9297-D6DE7D27CBDA}"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31DDB-8BDA-4EF7-A4F2-88F1E7CAEA31}" type="slidenum">
              <a:rPr lang="en-US" smtClean="0"/>
              <a:t>‹#›</a:t>
            </a:fld>
            <a:endParaRPr lang="en-US"/>
          </a:p>
        </p:txBody>
      </p:sp>
    </p:spTree>
    <p:extLst>
      <p:ext uri="{BB962C8B-B14F-4D97-AF65-F5344CB8AC3E}">
        <p14:creationId xmlns:p14="http://schemas.microsoft.com/office/powerpoint/2010/main" val="3871968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D3B2DC-C7D0-4514-9297-D6DE7D27CBDA}"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31DDB-8BDA-4EF7-A4F2-88F1E7CAEA31}" type="slidenum">
              <a:rPr lang="en-US" smtClean="0"/>
              <a:t>‹#›</a:t>
            </a:fld>
            <a:endParaRPr lang="en-US"/>
          </a:p>
        </p:txBody>
      </p:sp>
    </p:spTree>
    <p:extLst>
      <p:ext uri="{BB962C8B-B14F-4D97-AF65-F5344CB8AC3E}">
        <p14:creationId xmlns:p14="http://schemas.microsoft.com/office/powerpoint/2010/main" val="1549730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D3B2DC-C7D0-4514-9297-D6DE7D27CBDA}"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31DDB-8BDA-4EF7-A4F2-88F1E7CAEA31}" type="slidenum">
              <a:rPr lang="en-US" smtClean="0"/>
              <a:t>‹#›</a:t>
            </a:fld>
            <a:endParaRPr lang="en-US"/>
          </a:p>
        </p:txBody>
      </p:sp>
    </p:spTree>
    <p:extLst>
      <p:ext uri="{BB962C8B-B14F-4D97-AF65-F5344CB8AC3E}">
        <p14:creationId xmlns:p14="http://schemas.microsoft.com/office/powerpoint/2010/main" val="4014849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5D3B2DC-C7D0-4514-9297-D6DE7D27CBDA}"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31DDB-8BDA-4EF7-A4F2-88F1E7CAEA31}" type="slidenum">
              <a:rPr lang="en-US" smtClean="0"/>
              <a:t>‹#›</a:t>
            </a:fld>
            <a:endParaRPr lang="en-US"/>
          </a:p>
        </p:txBody>
      </p:sp>
    </p:spTree>
    <p:extLst>
      <p:ext uri="{BB962C8B-B14F-4D97-AF65-F5344CB8AC3E}">
        <p14:creationId xmlns:p14="http://schemas.microsoft.com/office/powerpoint/2010/main" val="525069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5D3B2DC-C7D0-4514-9297-D6DE7D27CBDA}" type="datetimeFigureOut">
              <a:rPr lang="en-US" smtClean="0"/>
              <a:t>9/24/2014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931DDB-8BDA-4EF7-A4F2-88F1E7CAEA31}" type="slidenum">
              <a:rPr lang="en-US" smtClean="0"/>
              <a:t>‹#›</a:t>
            </a:fld>
            <a:endParaRPr lang="en-US"/>
          </a:p>
        </p:txBody>
      </p:sp>
    </p:spTree>
    <p:extLst>
      <p:ext uri="{BB962C8B-B14F-4D97-AF65-F5344CB8AC3E}">
        <p14:creationId xmlns:p14="http://schemas.microsoft.com/office/powerpoint/2010/main" val="217581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5D3B2DC-C7D0-4514-9297-D6DE7D27CBDA}" type="datetimeFigureOut">
              <a:rPr lang="en-US" smtClean="0"/>
              <a:t>9/24/2014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931DDB-8BDA-4EF7-A4F2-88F1E7CAEA31}" type="slidenum">
              <a:rPr lang="en-US" smtClean="0"/>
              <a:t>‹#›</a:t>
            </a:fld>
            <a:endParaRPr lang="en-US"/>
          </a:p>
        </p:txBody>
      </p:sp>
    </p:spTree>
    <p:extLst>
      <p:ext uri="{BB962C8B-B14F-4D97-AF65-F5344CB8AC3E}">
        <p14:creationId xmlns:p14="http://schemas.microsoft.com/office/powerpoint/2010/main" val="1385896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5D3B2DC-C7D0-4514-9297-D6DE7D27CBDA}" type="datetimeFigureOut">
              <a:rPr lang="en-US" smtClean="0"/>
              <a:t>9/24/2014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931DDB-8BDA-4EF7-A4F2-88F1E7CAEA31}" type="slidenum">
              <a:rPr lang="en-US" smtClean="0"/>
              <a:t>‹#›</a:t>
            </a:fld>
            <a:endParaRPr lang="en-US"/>
          </a:p>
        </p:txBody>
      </p:sp>
    </p:spTree>
    <p:extLst>
      <p:ext uri="{BB962C8B-B14F-4D97-AF65-F5344CB8AC3E}">
        <p14:creationId xmlns:p14="http://schemas.microsoft.com/office/powerpoint/2010/main" val="667427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D3B2DC-C7D0-4514-9297-D6DE7D27CBDA}" type="datetimeFigureOut">
              <a:rPr lang="en-US" smtClean="0"/>
              <a:t>9/24/2014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931DDB-8BDA-4EF7-A4F2-88F1E7CAEA31}" type="slidenum">
              <a:rPr lang="en-US" smtClean="0"/>
              <a:t>‹#›</a:t>
            </a:fld>
            <a:endParaRPr lang="en-US"/>
          </a:p>
        </p:txBody>
      </p:sp>
    </p:spTree>
    <p:extLst>
      <p:ext uri="{BB962C8B-B14F-4D97-AF65-F5344CB8AC3E}">
        <p14:creationId xmlns:p14="http://schemas.microsoft.com/office/powerpoint/2010/main" val="4290405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D3B2DC-C7D0-4514-9297-D6DE7D27CBDA}" type="datetimeFigureOut">
              <a:rPr lang="en-US" smtClean="0"/>
              <a:t>9/24/2014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931DDB-8BDA-4EF7-A4F2-88F1E7CAEA31}" type="slidenum">
              <a:rPr lang="en-US" smtClean="0"/>
              <a:t>‹#›</a:t>
            </a:fld>
            <a:endParaRPr lang="en-US"/>
          </a:p>
        </p:txBody>
      </p:sp>
    </p:spTree>
    <p:extLst>
      <p:ext uri="{BB962C8B-B14F-4D97-AF65-F5344CB8AC3E}">
        <p14:creationId xmlns:p14="http://schemas.microsoft.com/office/powerpoint/2010/main" val="1586107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D3B2DC-C7D0-4514-9297-D6DE7D27CBDA}" type="datetimeFigureOut">
              <a:rPr lang="en-US" smtClean="0"/>
              <a:t>9/24/2014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931DDB-8BDA-4EF7-A4F2-88F1E7CAEA31}" type="slidenum">
              <a:rPr lang="en-US" smtClean="0"/>
              <a:t>‹#›</a:t>
            </a:fld>
            <a:endParaRPr lang="en-US"/>
          </a:p>
        </p:txBody>
      </p:sp>
    </p:spTree>
    <p:extLst>
      <p:ext uri="{BB962C8B-B14F-4D97-AF65-F5344CB8AC3E}">
        <p14:creationId xmlns:p14="http://schemas.microsoft.com/office/powerpoint/2010/main" val="2379214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D3B2DC-C7D0-4514-9297-D6DE7D27CBDA}" type="datetimeFigureOut">
              <a:rPr lang="en-US" smtClean="0"/>
              <a:t>9/24/2014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931DDB-8BDA-4EF7-A4F2-88F1E7CAEA31}" type="slidenum">
              <a:rPr lang="en-US" smtClean="0"/>
              <a:t>‹#›</a:t>
            </a:fld>
            <a:endParaRPr lang="en-US"/>
          </a:p>
        </p:txBody>
      </p:sp>
    </p:spTree>
    <p:extLst>
      <p:ext uri="{BB962C8B-B14F-4D97-AF65-F5344CB8AC3E}">
        <p14:creationId xmlns:p14="http://schemas.microsoft.com/office/powerpoint/2010/main" val="3992048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wsfrprograms@fws.gov/"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00"/>
            <a:ext cx="7772400" cy="1470025"/>
          </a:xfrm>
        </p:spPr>
        <p:txBody>
          <a:bodyPr/>
          <a:lstStyle/>
          <a:p>
            <a:r>
              <a:rPr lang="en-US" dirty="0" smtClean="0"/>
              <a:t>Clean Vessel Act Regulation Update Open Forum Discussion</a:t>
            </a:r>
            <a:endParaRPr lang="en-US" dirty="0"/>
          </a:p>
        </p:txBody>
      </p:sp>
      <p:sp>
        <p:nvSpPr>
          <p:cNvPr id="3" name="Subtitle 2"/>
          <p:cNvSpPr>
            <a:spLocks noGrp="1"/>
          </p:cNvSpPr>
          <p:nvPr>
            <p:ph type="subTitle" idx="1"/>
          </p:nvPr>
        </p:nvSpPr>
        <p:spPr>
          <a:xfrm>
            <a:off x="1219200" y="4253484"/>
            <a:ext cx="4928755" cy="1752600"/>
          </a:xfrm>
        </p:spPr>
        <p:txBody>
          <a:bodyPr/>
          <a:lstStyle/>
          <a:p>
            <a:r>
              <a:rPr lang="en-US" dirty="0" smtClean="0"/>
              <a:t>SOBA Conference</a:t>
            </a:r>
          </a:p>
          <a:p>
            <a:r>
              <a:rPr lang="en-US" dirty="0" smtClean="0"/>
              <a:t>Little Rock, AR</a:t>
            </a:r>
          </a:p>
          <a:p>
            <a:r>
              <a:rPr lang="en-US" dirty="0" smtClean="0"/>
              <a:t>October 2014</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228600"/>
            <a:ext cx="2552700" cy="187335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150" y="4038600"/>
            <a:ext cx="1639824" cy="218236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4062" y="228600"/>
            <a:ext cx="1376229" cy="1376229"/>
          </a:xfrm>
          <a:prstGeom prst="rect">
            <a:avLst/>
          </a:prstGeom>
        </p:spPr>
      </p:pic>
    </p:spTree>
    <p:extLst>
      <p:ext uri="{BB962C8B-B14F-4D97-AF65-F5344CB8AC3E}">
        <p14:creationId xmlns:p14="http://schemas.microsoft.com/office/powerpoint/2010/main" val="31031075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581"/>
            <a:ext cx="8229600" cy="1143000"/>
          </a:xfrm>
        </p:spPr>
        <p:txBody>
          <a:bodyPr/>
          <a:lstStyle/>
          <a:p>
            <a:r>
              <a:rPr lang="en-US" dirty="0" smtClean="0"/>
              <a:t>Operation and Maintenance</a:t>
            </a:r>
            <a:endParaRPr lang="en-US" dirty="0"/>
          </a:p>
        </p:txBody>
      </p:sp>
      <p:sp>
        <p:nvSpPr>
          <p:cNvPr id="3" name="Content Placeholder 2"/>
          <p:cNvSpPr>
            <a:spLocks noGrp="1"/>
          </p:cNvSpPr>
          <p:nvPr>
            <p:ph idx="1"/>
          </p:nvPr>
        </p:nvSpPr>
        <p:spPr>
          <a:xfrm>
            <a:off x="450160" y="914400"/>
            <a:ext cx="8229600" cy="990600"/>
          </a:xfrm>
        </p:spPr>
        <p:txBody>
          <a:bodyPr>
            <a:normAutofit/>
          </a:bodyPr>
          <a:lstStyle/>
          <a:p>
            <a:pPr marL="0" indent="0">
              <a:buNone/>
            </a:pPr>
            <a:r>
              <a:rPr lang="en-US" sz="1800" b="1" i="1" dirty="0" smtClean="0"/>
              <a:t>As it relates to fees</a:t>
            </a:r>
            <a:r>
              <a:rPr lang="en-US" sz="1800" dirty="0" smtClean="0"/>
              <a:t>: Such proceeds shall be retained, accounted for, and used by the operator to defray operation and maintenance costs as long as the facility is needed and it serves its intended purpose. </a:t>
            </a:r>
            <a:endParaRPr lang="en-US" sz="1800" dirty="0"/>
          </a:p>
        </p:txBody>
      </p:sp>
      <p:sp>
        <p:nvSpPr>
          <p:cNvPr id="4" name="Oval Callout 3"/>
          <p:cNvSpPr/>
          <p:nvPr/>
        </p:nvSpPr>
        <p:spPr>
          <a:xfrm>
            <a:off x="5257800" y="1528916"/>
            <a:ext cx="3733800" cy="19050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7062" y="2072634"/>
            <a:ext cx="28352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78096" y="2019042"/>
            <a:ext cx="8713504" cy="4401205"/>
          </a:xfrm>
          <a:prstGeom prst="rect">
            <a:avLst/>
          </a:prstGeom>
          <a:noFill/>
        </p:spPr>
        <p:txBody>
          <a:bodyPr wrap="square" rtlCol="0">
            <a:spAutoFit/>
          </a:bodyPr>
          <a:lstStyle/>
          <a:p>
            <a:pPr marL="342900" indent="-342900">
              <a:buAutoNum type="arabicPeriod"/>
            </a:pPr>
            <a:r>
              <a:rPr lang="en-US" sz="2800" b="1" dirty="0" smtClean="0"/>
              <a:t>How important is it for </a:t>
            </a:r>
            <a:br>
              <a:rPr lang="en-US" sz="2800" b="1" dirty="0" smtClean="0"/>
            </a:br>
            <a:r>
              <a:rPr lang="en-US" sz="2800" b="1" dirty="0" smtClean="0"/>
              <a:t>operators to account for fees?</a:t>
            </a:r>
          </a:p>
          <a:p>
            <a:pPr marL="342900" indent="-342900">
              <a:buAutoNum type="arabicPeriod"/>
            </a:pPr>
            <a:r>
              <a:rPr lang="en-US" sz="2800" b="1" dirty="0" smtClean="0">
                <a:solidFill>
                  <a:schemeClr val="accent1">
                    <a:lumMod val="75000"/>
                  </a:schemeClr>
                </a:solidFill>
              </a:rPr>
              <a:t>Knowing the costs associated </a:t>
            </a:r>
            <a:br>
              <a:rPr lang="en-US" sz="2800" b="1" dirty="0" smtClean="0">
                <a:solidFill>
                  <a:schemeClr val="accent1">
                    <a:lumMod val="75000"/>
                  </a:schemeClr>
                </a:solidFill>
              </a:rPr>
            </a:br>
            <a:r>
              <a:rPr lang="en-US" sz="2800" b="1" dirty="0" smtClean="0">
                <a:solidFill>
                  <a:schemeClr val="accent1">
                    <a:lumMod val="75000"/>
                  </a:schemeClr>
                </a:solidFill>
              </a:rPr>
              <a:t>with operating and maintaining </a:t>
            </a:r>
            <a:br>
              <a:rPr lang="en-US" sz="2800" b="1" dirty="0" smtClean="0">
                <a:solidFill>
                  <a:schemeClr val="accent1">
                    <a:lumMod val="75000"/>
                  </a:schemeClr>
                </a:solidFill>
              </a:rPr>
            </a:br>
            <a:r>
              <a:rPr lang="en-US" sz="2800" b="1" dirty="0" err="1" smtClean="0">
                <a:solidFill>
                  <a:schemeClr val="accent1">
                    <a:lumMod val="75000"/>
                  </a:schemeClr>
                </a:solidFill>
              </a:rPr>
              <a:t>pumpouts</a:t>
            </a:r>
            <a:r>
              <a:rPr lang="en-US" sz="2800" b="1" dirty="0" smtClean="0">
                <a:solidFill>
                  <a:schemeClr val="accent1">
                    <a:lumMod val="75000"/>
                  </a:schemeClr>
                </a:solidFill>
              </a:rPr>
              <a:t>, can we just accept it is not a “money maker” for an operator? Or do we need that accounting?</a:t>
            </a:r>
          </a:p>
          <a:p>
            <a:pPr marL="342900" indent="-342900">
              <a:buAutoNum type="arabicPeriod"/>
            </a:pPr>
            <a:r>
              <a:rPr lang="en-US" sz="2800" b="1" dirty="0" smtClean="0"/>
              <a:t>Do/should States that offer funding for O &amp; M require the grantee to deduct collected fees from their costs when applying for a grant? </a:t>
            </a:r>
            <a:endParaRPr lang="en-US" sz="2800" b="1" dirty="0"/>
          </a:p>
        </p:txBody>
      </p:sp>
    </p:spTree>
    <p:extLst>
      <p:ext uri="{BB962C8B-B14F-4D97-AF65-F5344CB8AC3E}">
        <p14:creationId xmlns:p14="http://schemas.microsoft.com/office/powerpoint/2010/main" val="34798025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838200"/>
            <a:ext cx="4572000" cy="769441"/>
          </a:xfrm>
          <a:prstGeom prst="rect">
            <a:avLst/>
          </a:prstGeom>
          <a:noFill/>
        </p:spPr>
        <p:txBody>
          <a:bodyPr wrap="square" rtlCol="0">
            <a:spAutoFit/>
          </a:bodyPr>
          <a:lstStyle/>
          <a:p>
            <a:r>
              <a:rPr lang="en-US" sz="4400" b="1" i="1" dirty="0" smtClean="0">
                <a:solidFill>
                  <a:schemeClr val="accent6">
                    <a:lumMod val="75000"/>
                  </a:schemeClr>
                </a:solidFill>
              </a:rPr>
              <a:t>Survey Question</a:t>
            </a:r>
            <a:endParaRPr lang="en-US" sz="4400" b="1" i="1" dirty="0">
              <a:solidFill>
                <a:schemeClr val="accent6">
                  <a:lumMod val="75000"/>
                </a:schemeClr>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51357"/>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Table 6"/>
          <p:cNvGraphicFramePr>
            <a:graphicFrameLocks noGrp="1"/>
          </p:cNvGraphicFramePr>
          <p:nvPr>
            <p:extLst>
              <p:ext uri="{D42A27DB-BD31-4B8C-83A1-F6EECF244321}">
                <p14:modId xmlns:p14="http://schemas.microsoft.com/office/powerpoint/2010/main" val="2256899201"/>
              </p:ext>
            </p:extLst>
          </p:nvPr>
        </p:nvGraphicFramePr>
        <p:xfrm>
          <a:off x="560439" y="2432439"/>
          <a:ext cx="6096000" cy="1107440"/>
        </p:xfrm>
        <a:graphic>
          <a:graphicData uri="http://schemas.openxmlformats.org/drawingml/2006/table">
            <a:tbl>
              <a:tblPr firstRow="1" bandRow="1">
                <a:tableStyleId>{5C22544A-7EE6-4342-B048-85BDC9FD1C3A}</a:tableStyleId>
              </a:tblPr>
              <a:tblGrid>
                <a:gridCol w="3048000"/>
                <a:gridCol w="3048000"/>
              </a:tblGrid>
              <a:tr h="0">
                <a:tc>
                  <a:txBody>
                    <a:bodyPr/>
                    <a:lstStyle/>
                    <a:p>
                      <a:endParaRPr lang="en-US" dirty="0"/>
                    </a:p>
                  </a:txBody>
                  <a:tcPr/>
                </a:tc>
                <a:tc>
                  <a:txBody>
                    <a:bodyPr/>
                    <a:lstStyle/>
                    <a:p>
                      <a:r>
                        <a:rPr lang="en-US" dirty="0" smtClean="0"/>
                        <a:t># Responding</a:t>
                      </a:r>
                      <a:endParaRPr lang="en-US" dirty="0"/>
                    </a:p>
                  </a:txBody>
                  <a:tcPr/>
                </a:tc>
              </a:tr>
              <a:tr h="370840">
                <a:tc>
                  <a:txBody>
                    <a:bodyPr/>
                    <a:lstStyle/>
                    <a:p>
                      <a:r>
                        <a:rPr lang="en-US" dirty="0" smtClean="0"/>
                        <a:t>Yes</a:t>
                      </a:r>
                      <a:endParaRPr lang="en-US" dirty="0"/>
                    </a:p>
                  </a:txBody>
                  <a:tcPr/>
                </a:tc>
                <a:tc>
                  <a:txBody>
                    <a:bodyPr/>
                    <a:lstStyle/>
                    <a:p>
                      <a:endParaRPr lang="en-US"/>
                    </a:p>
                  </a:txBody>
                  <a:tcPr/>
                </a:tc>
              </a:tr>
              <a:tr h="370840">
                <a:tc>
                  <a:txBody>
                    <a:bodyPr/>
                    <a:lstStyle/>
                    <a:p>
                      <a:r>
                        <a:rPr lang="en-US" dirty="0" smtClean="0"/>
                        <a:t>No</a:t>
                      </a:r>
                      <a:endParaRPr lang="en-US" dirty="0"/>
                    </a:p>
                  </a:txBody>
                  <a:tcPr/>
                </a:tc>
                <a:tc>
                  <a:txBody>
                    <a:bodyPr/>
                    <a:lstStyle/>
                    <a:p>
                      <a:endParaRPr lang="en-US" dirty="0"/>
                    </a:p>
                  </a:txBody>
                  <a:tcPr/>
                </a:tc>
              </a:tr>
            </a:tbl>
          </a:graphicData>
        </a:graphic>
      </p:graphicFrame>
      <p:sp>
        <p:nvSpPr>
          <p:cNvPr id="8" name="TextBox 7"/>
          <p:cNvSpPr txBox="1"/>
          <p:nvPr/>
        </p:nvSpPr>
        <p:spPr>
          <a:xfrm>
            <a:off x="533400" y="1601442"/>
            <a:ext cx="4572000" cy="830997"/>
          </a:xfrm>
          <a:prstGeom prst="rect">
            <a:avLst/>
          </a:prstGeom>
          <a:noFill/>
        </p:spPr>
        <p:txBody>
          <a:bodyPr wrap="square" rtlCol="0">
            <a:spAutoFit/>
          </a:bodyPr>
          <a:lstStyle/>
          <a:p>
            <a:r>
              <a:rPr lang="en-US" sz="2400" b="1" dirty="0" smtClean="0"/>
              <a:t>Does your State offer CVA funds for O &amp; M?</a:t>
            </a:r>
            <a:endParaRPr lang="en-US" sz="2400" b="1" dirty="0"/>
          </a:p>
        </p:txBody>
      </p:sp>
      <p:sp>
        <p:nvSpPr>
          <p:cNvPr id="9" name="TextBox 8"/>
          <p:cNvSpPr txBox="1"/>
          <p:nvPr/>
        </p:nvSpPr>
        <p:spPr>
          <a:xfrm>
            <a:off x="533400" y="3795927"/>
            <a:ext cx="7620000" cy="461665"/>
          </a:xfrm>
          <a:prstGeom prst="rect">
            <a:avLst/>
          </a:prstGeom>
          <a:noFill/>
        </p:spPr>
        <p:txBody>
          <a:bodyPr wrap="square" rtlCol="0">
            <a:spAutoFit/>
          </a:bodyPr>
          <a:lstStyle/>
          <a:p>
            <a:r>
              <a:rPr lang="en-US" sz="2400" b="1" dirty="0" smtClean="0"/>
              <a:t>For those States that offer CVA funds for O &amp; M, do you: </a:t>
            </a:r>
            <a:endParaRPr lang="en-US" sz="2400" b="1" dirty="0"/>
          </a:p>
        </p:txBody>
      </p:sp>
      <p:graphicFrame>
        <p:nvGraphicFramePr>
          <p:cNvPr id="10" name="Table 9"/>
          <p:cNvGraphicFramePr>
            <a:graphicFrameLocks noGrp="1"/>
          </p:cNvGraphicFramePr>
          <p:nvPr>
            <p:extLst>
              <p:ext uri="{D42A27DB-BD31-4B8C-83A1-F6EECF244321}">
                <p14:modId xmlns:p14="http://schemas.microsoft.com/office/powerpoint/2010/main" val="829820886"/>
              </p:ext>
            </p:extLst>
          </p:nvPr>
        </p:nvGraphicFramePr>
        <p:xfrm>
          <a:off x="533400" y="4495800"/>
          <a:ext cx="7762569" cy="1483360"/>
        </p:xfrm>
        <a:graphic>
          <a:graphicData uri="http://schemas.openxmlformats.org/drawingml/2006/table">
            <a:tbl>
              <a:tblPr firstRow="1" bandRow="1">
                <a:tableStyleId>{5C22544A-7EE6-4342-B048-85BDC9FD1C3A}</a:tableStyleId>
              </a:tblPr>
              <a:tblGrid>
                <a:gridCol w="679225"/>
                <a:gridCol w="4959575"/>
                <a:gridCol w="2123769"/>
              </a:tblGrid>
              <a:tr h="370840">
                <a:tc>
                  <a:txBody>
                    <a:bodyPr/>
                    <a:lstStyle/>
                    <a:p>
                      <a:endParaRPr lang="en-US" dirty="0"/>
                    </a:p>
                  </a:txBody>
                  <a:tcPr/>
                </a:tc>
                <a:tc>
                  <a:txBody>
                    <a:bodyPr/>
                    <a:lstStyle/>
                    <a:p>
                      <a:endParaRPr lang="en-US" dirty="0"/>
                    </a:p>
                  </a:txBody>
                  <a:tcPr/>
                </a:tc>
                <a:tc>
                  <a:txBody>
                    <a:bodyPr/>
                    <a:lstStyle/>
                    <a:p>
                      <a:r>
                        <a:rPr lang="en-US" dirty="0" smtClean="0"/>
                        <a:t># Responding</a:t>
                      </a:r>
                      <a:endParaRPr lang="en-US" dirty="0"/>
                    </a:p>
                  </a:txBody>
                  <a:tcPr/>
                </a:tc>
              </a:tr>
              <a:tr h="370840">
                <a:tc>
                  <a:txBody>
                    <a:bodyPr/>
                    <a:lstStyle/>
                    <a:p>
                      <a:r>
                        <a:rPr lang="en-US" dirty="0" smtClean="0"/>
                        <a:t>A.</a:t>
                      </a:r>
                      <a:endParaRPr lang="en-US" dirty="0"/>
                    </a:p>
                  </a:txBody>
                  <a:tcPr/>
                </a:tc>
                <a:tc>
                  <a:txBody>
                    <a:bodyPr/>
                    <a:lstStyle/>
                    <a:p>
                      <a:r>
                        <a:rPr lang="en-US" dirty="0" smtClean="0"/>
                        <a:t>Offer</a:t>
                      </a:r>
                      <a:r>
                        <a:rPr lang="en-US" baseline="0" dirty="0" smtClean="0"/>
                        <a:t> O &amp; M as a separate grant program?</a:t>
                      </a:r>
                      <a:endParaRPr lang="en-US" dirty="0"/>
                    </a:p>
                  </a:txBody>
                  <a:tcPr/>
                </a:tc>
                <a:tc>
                  <a:txBody>
                    <a:bodyPr/>
                    <a:lstStyle/>
                    <a:p>
                      <a:endParaRPr lang="en-US"/>
                    </a:p>
                  </a:txBody>
                  <a:tcPr/>
                </a:tc>
              </a:tr>
              <a:tr h="370840">
                <a:tc>
                  <a:txBody>
                    <a:bodyPr/>
                    <a:lstStyle/>
                    <a:p>
                      <a:r>
                        <a:rPr lang="en-US" dirty="0" smtClean="0"/>
                        <a:t>B.</a:t>
                      </a:r>
                      <a:endParaRPr lang="en-US" dirty="0"/>
                    </a:p>
                  </a:txBody>
                  <a:tcPr/>
                </a:tc>
                <a:tc>
                  <a:txBody>
                    <a:bodyPr/>
                    <a:lstStyle/>
                    <a:p>
                      <a:r>
                        <a:rPr lang="en-US" dirty="0" smtClean="0"/>
                        <a:t>Include O &amp; M as part of the construction grant?</a:t>
                      </a:r>
                      <a:endParaRPr lang="en-US" dirty="0"/>
                    </a:p>
                  </a:txBody>
                  <a:tcPr/>
                </a:tc>
                <a:tc>
                  <a:txBody>
                    <a:bodyPr/>
                    <a:lstStyle/>
                    <a:p>
                      <a:endParaRPr lang="en-US" dirty="0"/>
                    </a:p>
                  </a:txBody>
                  <a:tcPr/>
                </a:tc>
              </a:tr>
              <a:tr h="370840">
                <a:tc>
                  <a:txBody>
                    <a:bodyPr/>
                    <a:lstStyle/>
                    <a:p>
                      <a:r>
                        <a:rPr lang="en-US" dirty="0" smtClean="0"/>
                        <a:t>C.</a:t>
                      </a:r>
                      <a:endParaRPr lang="en-US" dirty="0"/>
                    </a:p>
                  </a:txBody>
                  <a:tcPr/>
                </a:tc>
                <a:tc>
                  <a:txBody>
                    <a:bodyPr/>
                    <a:lstStyle/>
                    <a:p>
                      <a:r>
                        <a:rPr lang="en-US" dirty="0" smtClean="0"/>
                        <a:t>Other?</a:t>
                      </a:r>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6644625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 and Maintenance</a:t>
            </a:r>
            <a:endParaRPr lang="en-US" dirty="0"/>
          </a:p>
        </p:txBody>
      </p:sp>
      <p:sp>
        <p:nvSpPr>
          <p:cNvPr id="4" name="Oval Callout 3"/>
          <p:cNvSpPr/>
          <p:nvPr/>
        </p:nvSpPr>
        <p:spPr>
          <a:xfrm>
            <a:off x="4982831" y="1219200"/>
            <a:ext cx="3733800" cy="19050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2092" y="1645646"/>
            <a:ext cx="28352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26692" y="1408096"/>
            <a:ext cx="5105400" cy="1569660"/>
          </a:xfrm>
          <a:prstGeom prst="rect">
            <a:avLst/>
          </a:prstGeom>
          <a:noFill/>
        </p:spPr>
        <p:txBody>
          <a:bodyPr wrap="square" rtlCol="0">
            <a:spAutoFit/>
          </a:bodyPr>
          <a:lstStyle/>
          <a:p>
            <a:r>
              <a:rPr lang="en-US" sz="3200" dirty="0" smtClean="0"/>
              <a:t>Considering O &amp; M as an issue outside of Fee collection - </a:t>
            </a:r>
            <a:endParaRPr lang="en-US" sz="3200" dirty="0"/>
          </a:p>
        </p:txBody>
      </p:sp>
      <p:sp>
        <p:nvSpPr>
          <p:cNvPr id="7" name="TextBox 6"/>
          <p:cNvSpPr txBox="1"/>
          <p:nvPr/>
        </p:nvSpPr>
        <p:spPr>
          <a:xfrm>
            <a:off x="405684" y="3505200"/>
            <a:ext cx="8283908" cy="2523768"/>
          </a:xfrm>
          <a:prstGeom prst="rect">
            <a:avLst/>
          </a:prstGeom>
          <a:noFill/>
        </p:spPr>
        <p:txBody>
          <a:bodyPr wrap="square" rtlCol="0">
            <a:spAutoFit/>
          </a:bodyPr>
          <a:lstStyle/>
          <a:p>
            <a:pPr marL="342900" indent="-342900">
              <a:buAutoNum type="arabicPeriod"/>
            </a:pPr>
            <a:r>
              <a:rPr lang="en-US" sz="2800" b="1" dirty="0" smtClean="0"/>
              <a:t>If your State does NOT offer an O &amp; M grant</a:t>
            </a:r>
            <a:br>
              <a:rPr lang="en-US" sz="2800" b="1" dirty="0" smtClean="0"/>
            </a:br>
            <a:r>
              <a:rPr lang="en-US" sz="2800" b="1" dirty="0" smtClean="0"/>
              <a:t>program, why not?</a:t>
            </a:r>
          </a:p>
          <a:p>
            <a:pPr marL="342900" indent="-342900">
              <a:buAutoNum type="arabicPeriod"/>
            </a:pPr>
            <a:r>
              <a:rPr lang="en-US" sz="2800" b="1" dirty="0" smtClean="0"/>
              <a:t>Is it possible that a change in the regulations would make it easier for your State to participate? If so, what would the change(s) be?</a:t>
            </a:r>
          </a:p>
          <a:p>
            <a:endParaRPr lang="en-US" dirty="0"/>
          </a:p>
        </p:txBody>
      </p:sp>
    </p:spTree>
    <p:extLst>
      <p:ext uri="{BB962C8B-B14F-4D97-AF65-F5344CB8AC3E}">
        <p14:creationId xmlns:p14="http://schemas.microsoft.com/office/powerpoint/2010/main" val="24592540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 Definition</a:t>
            </a:r>
            <a:endParaRPr lang="en-US" dirty="0"/>
          </a:p>
        </p:txBody>
      </p:sp>
      <p:sp>
        <p:nvSpPr>
          <p:cNvPr id="3" name="Content Placeholder 2"/>
          <p:cNvSpPr>
            <a:spLocks noGrp="1"/>
          </p:cNvSpPr>
          <p:nvPr>
            <p:ph idx="1"/>
          </p:nvPr>
        </p:nvSpPr>
        <p:spPr>
          <a:xfrm>
            <a:off x="457200" y="1371600"/>
            <a:ext cx="8229600" cy="5105400"/>
          </a:xfrm>
        </p:spPr>
        <p:txBody>
          <a:bodyPr>
            <a:normAutofit fontScale="25000" lnSpcReduction="20000"/>
          </a:bodyPr>
          <a:lstStyle/>
          <a:p>
            <a:pPr marL="0" indent="0">
              <a:buNone/>
            </a:pPr>
            <a:r>
              <a:rPr lang="en-US" sz="7200" dirty="0" smtClean="0"/>
              <a:t>Operation means actions, supplies, and labor needed to carry out the purpose of the </a:t>
            </a:r>
            <a:r>
              <a:rPr lang="en-US" sz="7200" dirty="0" err="1" smtClean="0"/>
              <a:t>pumpout</a:t>
            </a:r>
            <a:r>
              <a:rPr lang="en-US" sz="7200" dirty="0" smtClean="0"/>
              <a:t> facility and make it work.</a:t>
            </a:r>
          </a:p>
          <a:p>
            <a:pPr marL="0" indent="0">
              <a:buNone/>
            </a:pPr>
            <a:r>
              <a:rPr lang="en-US" sz="7200" dirty="0" smtClean="0"/>
              <a:t>(a)    Operation may include:</a:t>
            </a:r>
          </a:p>
          <a:p>
            <a:pPr marL="0" indent="0">
              <a:buNone/>
            </a:pPr>
            <a:r>
              <a:rPr lang="en-US" sz="7200" dirty="0" smtClean="0"/>
              <a:t>(1)   Fuel, dock fees, and insurance for </a:t>
            </a:r>
            <a:r>
              <a:rPr lang="en-US" sz="7200" dirty="0" err="1" smtClean="0"/>
              <a:t>pumpout</a:t>
            </a:r>
            <a:r>
              <a:rPr lang="en-US" sz="7200" dirty="0" smtClean="0"/>
              <a:t> boats;</a:t>
            </a:r>
          </a:p>
          <a:p>
            <a:pPr marL="0" indent="0">
              <a:buNone/>
            </a:pPr>
            <a:r>
              <a:rPr lang="en-US" sz="7200" dirty="0" smtClean="0"/>
              <a:t>(2)   Emptying waste holding tanks;</a:t>
            </a:r>
          </a:p>
          <a:p>
            <a:pPr marL="0" indent="0">
              <a:buNone/>
            </a:pPr>
            <a:r>
              <a:rPr lang="en-US" sz="7200" dirty="0" smtClean="0"/>
              <a:t>(3)   Transporting waste from the </a:t>
            </a:r>
            <a:r>
              <a:rPr lang="en-US" sz="7200" dirty="0" err="1" smtClean="0"/>
              <a:t>pumpout</a:t>
            </a:r>
            <a:r>
              <a:rPr lang="en-US" sz="7200" dirty="0" smtClean="0"/>
              <a:t> facility to the municipal or commercial waste treatment facility;</a:t>
            </a:r>
          </a:p>
          <a:p>
            <a:pPr marL="0" indent="0">
              <a:buNone/>
            </a:pPr>
            <a:r>
              <a:rPr lang="en-US" sz="7200" dirty="0" smtClean="0"/>
              <a:t>(4)   Hepatitis shots, gloves, sanitizer, and other items for the protection of </a:t>
            </a:r>
            <a:r>
              <a:rPr lang="en-US" sz="7200" dirty="0" err="1" smtClean="0"/>
              <a:t>pumpout</a:t>
            </a:r>
            <a:r>
              <a:rPr lang="en-US" sz="7200" dirty="0" smtClean="0"/>
              <a:t> personnel;</a:t>
            </a:r>
          </a:p>
          <a:p>
            <a:pPr marL="0" indent="0">
              <a:buNone/>
            </a:pPr>
            <a:r>
              <a:rPr lang="en-US" sz="7200" dirty="0" smtClean="0"/>
              <a:t>(5)   Maintaining a </a:t>
            </a:r>
            <a:r>
              <a:rPr lang="en-US" sz="7200" dirty="0" err="1" smtClean="0"/>
              <a:t>pumpout</a:t>
            </a:r>
            <a:r>
              <a:rPr lang="en-US" sz="7200" dirty="0" smtClean="0"/>
              <a:t> log; and</a:t>
            </a:r>
          </a:p>
          <a:p>
            <a:pPr marL="0" indent="0">
              <a:buNone/>
            </a:pPr>
            <a:r>
              <a:rPr lang="en-US" sz="7200" dirty="0" smtClean="0"/>
              <a:t>(6)   Labor specific to the </a:t>
            </a:r>
            <a:r>
              <a:rPr lang="en-US" sz="7200" dirty="0" err="1" smtClean="0"/>
              <a:t>pumpout</a:t>
            </a:r>
            <a:r>
              <a:rPr lang="en-US" sz="7200" dirty="0" smtClean="0"/>
              <a:t> facility.</a:t>
            </a:r>
          </a:p>
          <a:p>
            <a:pPr marL="0" indent="0">
              <a:buNone/>
            </a:pPr>
            <a:r>
              <a:rPr lang="en-US" sz="7200" dirty="0" smtClean="0"/>
              <a:t>(b)   Operation must not include:</a:t>
            </a:r>
          </a:p>
          <a:p>
            <a:pPr marL="0" indent="0">
              <a:buNone/>
            </a:pPr>
            <a:r>
              <a:rPr lang="en-US" sz="7200" dirty="0" smtClean="0"/>
              <a:t>(1)   Municipal sewage, water, electric or other utilities shared by other marina activities;</a:t>
            </a:r>
          </a:p>
          <a:p>
            <a:pPr marL="0" indent="0">
              <a:buNone/>
            </a:pPr>
            <a:r>
              <a:rPr lang="en-US" sz="7200" dirty="0" smtClean="0"/>
              <a:t>(2)  Labor that benefits other than </a:t>
            </a:r>
            <a:r>
              <a:rPr lang="en-US" sz="7200" dirty="0" err="1" smtClean="0"/>
              <a:t>pumpout</a:t>
            </a:r>
            <a:r>
              <a:rPr lang="en-US" sz="7200" dirty="0" smtClean="0"/>
              <a:t> facilities;</a:t>
            </a:r>
          </a:p>
          <a:p>
            <a:pPr marL="0" indent="0">
              <a:buNone/>
            </a:pPr>
            <a:r>
              <a:rPr lang="en-US" sz="7200" dirty="0" smtClean="0"/>
              <a:t>(3)   Food, beverage, uniforms, or other personal items used or worn by staff, even if operating the </a:t>
            </a:r>
            <a:r>
              <a:rPr lang="en-US" sz="7200" dirty="0" err="1" smtClean="0"/>
              <a:t>pumpout</a:t>
            </a:r>
            <a:r>
              <a:rPr lang="en-US" sz="7200" dirty="0" smtClean="0"/>
              <a:t> facility;</a:t>
            </a:r>
          </a:p>
          <a:p>
            <a:pPr marL="0" indent="0">
              <a:buNone/>
            </a:pPr>
            <a:r>
              <a:rPr lang="en-US" sz="7200" dirty="0" smtClean="0"/>
              <a:t>(4)  Travel expenses for staff to get to and from a </a:t>
            </a:r>
            <a:r>
              <a:rPr lang="en-US" sz="7200" dirty="0" err="1" smtClean="0"/>
              <a:t>pumpout</a:t>
            </a:r>
            <a:r>
              <a:rPr lang="en-US" sz="7200" dirty="0" smtClean="0"/>
              <a:t> location; and</a:t>
            </a:r>
          </a:p>
          <a:p>
            <a:pPr marL="0" indent="0">
              <a:buNone/>
            </a:pPr>
            <a:r>
              <a:rPr lang="en-US" sz="7200" dirty="0" smtClean="0"/>
              <a:t>(5)  The full cost of a general dockhand.</a:t>
            </a:r>
          </a:p>
        </p:txBody>
      </p:sp>
      <p:sp>
        <p:nvSpPr>
          <p:cNvPr id="4" name="TextBox 3"/>
          <p:cNvSpPr txBox="1"/>
          <p:nvPr/>
        </p:nvSpPr>
        <p:spPr>
          <a:xfrm rot="20180983">
            <a:off x="51080" y="458291"/>
            <a:ext cx="2362200" cy="369332"/>
          </a:xfrm>
          <a:prstGeom prst="rect">
            <a:avLst/>
          </a:prstGeom>
          <a:noFill/>
        </p:spPr>
        <p:txBody>
          <a:bodyPr wrap="square" rtlCol="0">
            <a:spAutoFit/>
          </a:bodyPr>
          <a:lstStyle/>
          <a:p>
            <a:r>
              <a:rPr lang="en-US" b="1" dirty="0" smtClean="0">
                <a:solidFill>
                  <a:schemeClr val="accent6">
                    <a:lumMod val="75000"/>
                  </a:schemeClr>
                </a:solidFill>
              </a:rPr>
              <a:t>Check the Wiki</a:t>
            </a:r>
            <a:endParaRPr lang="en-US" b="1" dirty="0">
              <a:solidFill>
                <a:schemeClr val="accent6">
                  <a:lumMod val="75000"/>
                </a:schemeClr>
              </a:solidFill>
            </a:endParaRPr>
          </a:p>
        </p:txBody>
      </p:sp>
    </p:spTree>
    <p:extLst>
      <p:ext uri="{BB962C8B-B14F-4D97-AF65-F5344CB8AC3E}">
        <p14:creationId xmlns:p14="http://schemas.microsoft.com/office/powerpoint/2010/main" val="13052348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Maintenance Definition</a:t>
            </a:r>
            <a:endParaRPr lang="en-US" dirty="0"/>
          </a:p>
        </p:txBody>
      </p:sp>
      <p:sp>
        <p:nvSpPr>
          <p:cNvPr id="4" name="TextBox 3"/>
          <p:cNvSpPr txBox="1"/>
          <p:nvPr/>
        </p:nvSpPr>
        <p:spPr>
          <a:xfrm>
            <a:off x="243348" y="1600200"/>
            <a:ext cx="8763000" cy="4801314"/>
          </a:xfrm>
          <a:prstGeom prst="rect">
            <a:avLst/>
          </a:prstGeom>
          <a:noFill/>
        </p:spPr>
        <p:txBody>
          <a:bodyPr wrap="square" rtlCol="0">
            <a:spAutoFit/>
          </a:bodyPr>
          <a:lstStyle/>
          <a:p>
            <a:r>
              <a:rPr lang="en-US" dirty="0" smtClean="0"/>
              <a:t>Maintenance means keeping structures and equipment in a condition to serve the intended purpose. It includes cyclical or occasional actions done to keep </a:t>
            </a:r>
            <a:r>
              <a:rPr lang="en-US" dirty="0" err="1" smtClean="0"/>
              <a:t>pumpout</a:t>
            </a:r>
            <a:r>
              <a:rPr lang="en-US" dirty="0" smtClean="0"/>
              <a:t> facilities fully functional. These may include:</a:t>
            </a:r>
          </a:p>
          <a:p>
            <a:endParaRPr lang="en-US" dirty="0" smtClean="0"/>
          </a:p>
          <a:p>
            <a:r>
              <a:rPr lang="en-US" dirty="0" smtClean="0"/>
              <a:t>(1)  Routine activities performed on equipment to keep it in good working order, such as applying lubricant, inspecting pipes, verifying working order of seals and valves, adjusting belts, checking electrical connections, winterizing equipment, applying shrink wrap for </a:t>
            </a:r>
            <a:r>
              <a:rPr lang="en-US" dirty="0" err="1" smtClean="0"/>
              <a:t>pumpout</a:t>
            </a:r>
            <a:r>
              <a:rPr lang="en-US" dirty="0" smtClean="0"/>
              <a:t> boats, or other pro-active measures;</a:t>
            </a:r>
          </a:p>
          <a:p>
            <a:r>
              <a:rPr lang="en-US" dirty="0" smtClean="0"/>
              <a:t>(2)  Replacing of equipment parts and fluids to keep it in good working order, such as changing oil, changing belts, replacing worn parts;</a:t>
            </a:r>
          </a:p>
          <a:p>
            <a:r>
              <a:rPr lang="en-US" dirty="0" smtClean="0"/>
              <a:t>(3)   Repairing, replacing, or </a:t>
            </a:r>
            <a:r>
              <a:rPr lang="en-US" dirty="0" err="1" smtClean="0"/>
              <a:t>upkeeping</a:t>
            </a:r>
            <a:r>
              <a:rPr lang="en-US" dirty="0" smtClean="0"/>
              <a:t> structures and appurtenances directly supporting the equipment at the </a:t>
            </a:r>
            <a:r>
              <a:rPr lang="en-US" dirty="0" err="1" smtClean="0"/>
              <a:t>pumpout</a:t>
            </a:r>
            <a:r>
              <a:rPr lang="en-US" dirty="0" smtClean="0"/>
              <a:t> facility. See § 85.XX</a:t>
            </a:r>
          </a:p>
          <a:p>
            <a:r>
              <a:rPr lang="en-US" dirty="0" smtClean="0"/>
              <a:t>(4)  Improving access to the equipment through actions such as removing weeds around equipment, repairing and replacing lighting, or monitoring the </a:t>
            </a:r>
            <a:r>
              <a:rPr lang="en-US" dirty="0" err="1" smtClean="0"/>
              <a:t>pumpout</a:t>
            </a:r>
            <a:r>
              <a:rPr lang="en-US" dirty="0" smtClean="0"/>
              <a:t> slip for access;</a:t>
            </a:r>
          </a:p>
          <a:p>
            <a:r>
              <a:rPr lang="en-US" dirty="0" smtClean="0"/>
              <a:t>(5)   Supplies, materials, tools, and labor needed to carry out above activities; and</a:t>
            </a:r>
          </a:p>
          <a:p>
            <a:r>
              <a:rPr lang="en-US" dirty="0" smtClean="0"/>
              <a:t>(6)   Inspecting </a:t>
            </a:r>
            <a:r>
              <a:rPr lang="en-US" dirty="0" err="1" smtClean="0"/>
              <a:t>pumpout</a:t>
            </a:r>
            <a:r>
              <a:rPr lang="en-US" dirty="0" smtClean="0"/>
              <a:t> facilities.</a:t>
            </a:r>
          </a:p>
          <a:p>
            <a:endParaRPr lang="en-US" dirty="0"/>
          </a:p>
        </p:txBody>
      </p:sp>
      <p:sp>
        <p:nvSpPr>
          <p:cNvPr id="5" name="TextBox 4"/>
          <p:cNvSpPr txBox="1"/>
          <p:nvPr/>
        </p:nvSpPr>
        <p:spPr>
          <a:xfrm rot="20180983">
            <a:off x="51080" y="458291"/>
            <a:ext cx="2362200" cy="369332"/>
          </a:xfrm>
          <a:prstGeom prst="rect">
            <a:avLst/>
          </a:prstGeom>
          <a:noFill/>
        </p:spPr>
        <p:txBody>
          <a:bodyPr wrap="square" rtlCol="0">
            <a:spAutoFit/>
          </a:bodyPr>
          <a:lstStyle/>
          <a:p>
            <a:r>
              <a:rPr lang="en-US" b="1" dirty="0" smtClean="0">
                <a:solidFill>
                  <a:schemeClr val="accent6">
                    <a:lumMod val="75000"/>
                  </a:schemeClr>
                </a:solidFill>
              </a:rPr>
              <a:t>Check the Wiki</a:t>
            </a:r>
            <a:endParaRPr lang="en-US" b="1" dirty="0">
              <a:solidFill>
                <a:schemeClr val="accent6">
                  <a:lumMod val="75000"/>
                </a:schemeClr>
              </a:solidFill>
            </a:endParaRPr>
          </a:p>
        </p:txBody>
      </p:sp>
    </p:spTree>
    <p:extLst>
      <p:ext uri="{BB962C8B-B14F-4D97-AF65-F5344CB8AC3E}">
        <p14:creationId xmlns:p14="http://schemas.microsoft.com/office/powerpoint/2010/main" val="12249743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and Webinars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Your expertise and participation in the process of updating the CVA regulations is invaluable –</a:t>
            </a:r>
          </a:p>
          <a:p>
            <a:pPr marL="0" indent="0">
              <a:buNone/>
            </a:pPr>
            <a:r>
              <a:rPr lang="en-US" dirty="0" smtClean="0"/>
              <a:t>THANK YOU!</a:t>
            </a:r>
          </a:p>
          <a:p>
            <a:pPr marL="0" indent="0">
              <a:buNone/>
            </a:pPr>
            <a:endParaRPr lang="en-US" dirty="0"/>
          </a:p>
          <a:p>
            <a:pPr marL="0" indent="0">
              <a:buNone/>
            </a:pPr>
            <a:r>
              <a:rPr lang="en-US" dirty="0" smtClean="0"/>
              <a:t>Be watching for information on upcoming webinars. Sign up for the SOBA List Serve if you haven’t already and check the News link on our Web site at </a:t>
            </a:r>
            <a:r>
              <a:rPr lang="en-US" dirty="0" smtClean="0">
                <a:hlinkClick r:id="rId2"/>
              </a:rPr>
              <a:t>wsfrprograms.fws.gov</a:t>
            </a:r>
            <a:endParaRPr lang="en-US" dirty="0" smtClean="0"/>
          </a:p>
          <a:p>
            <a:pPr marL="0" indent="0">
              <a:buNone/>
            </a:pPr>
            <a:r>
              <a:rPr lang="en-US" dirty="0" smtClean="0"/>
              <a:t>  </a:t>
            </a:r>
            <a:endParaRPr lang="en-US" dirty="0"/>
          </a:p>
        </p:txBody>
      </p:sp>
    </p:spTree>
    <p:extLst>
      <p:ext uri="{BB962C8B-B14F-4D97-AF65-F5344CB8AC3E}">
        <p14:creationId xmlns:p14="http://schemas.microsoft.com/office/powerpoint/2010/main" val="3311251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more information, contact:</a:t>
            </a:r>
            <a:endParaRPr lang="en-US" dirty="0"/>
          </a:p>
        </p:txBody>
      </p:sp>
      <p:sp>
        <p:nvSpPr>
          <p:cNvPr id="3" name="Content Placeholder 2"/>
          <p:cNvSpPr>
            <a:spLocks noGrp="1"/>
          </p:cNvSpPr>
          <p:nvPr>
            <p:ph idx="1"/>
          </p:nvPr>
        </p:nvSpPr>
        <p:spPr>
          <a:xfrm>
            <a:off x="457200" y="1600200"/>
            <a:ext cx="5410200" cy="4525963"/>
          </a:xfrm>
        </p:spPr>
        <p:txBody>
          <a:bodyPr/>
          <a:lstStyle/>
          <a:p>
            <a:pPr marL="0" indent="0">
              <a:buNone/>
            </a:pPr>
            <a:r>
              <a:rPr lang="en-US" dirty="0" smtClean="0"/>
              <a:t>Lisa E. Van Alstyne</a:t>
            </a:r>
          </a:p>
          <a:p>
            <a:pPr marL="0" indent="0">
              <a:buNone/>
            </a:pPr>
            <a:r>
              <a:rPr lang="en-US" dirty="0" smtClean="0"/>
              <a:t>Fish and Wildlife Administrator</a:t>
            </a:r>
          </a:p>
          <a:p>
            <a:pPr marL="0" indent="0">
              <a:buNone/>
            </a:pPr>
            <a:r>
              <a:rPr lang="en-US" dirty="0" smtClean="0"/>
              <a:t>FWS, WSFR Branch of Policy</a:t>
            </a:r>
          </a:p>
          <a:p>
            <a:pPr marL="0" indent="0">
              <a:buNone/>
            </a:pPr>
            <a:r>
              <a:rPr lang="en-US" dirty="0" smtClean="0"/>
              <a:t>Lisa_Van_Alstyne@fws.gov</a:t>
            </a:r>
          </a:p>
          <a:p>
            <a:pPr marL="0" indent="0">
              <a:buNone/>
            </a:pPr>
            <a:r>
              <a:rPr lang="en-US" dirty="0" smtClean="0"/>
              <a:t>703.358.1942</a:t>
            </a:r>
          </a:p>
          <a:p>
            <a:pPr marL="0" indent="0">
              <a:buNone/>
            </a:pPr>
            <a:r>
              <a:rPr lang="en-US" dirty="0" smtClean="0"/>
              <a:t>5275 Leesburg Pike</a:t>
            </a:r>
          </a:p>
          <a:p>
            <a:pPr marL="0" indent="0">
              <a:buNone/>
            </a:pPr>
            <a:r>
              <a:rPr lang="en-US" dirty="0" smtClean="0"/>
              <a:t>Falls Church, VA 22041</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24600" y="1600200"/>
            <a:ext cx="1453630" cy="1592476"/>
          </a:xfrm>
          <a:prstGeom prst="rect">
            <a:avLst/>
          </a:prstGeom>
        </p:spPr>
      </p:pic>
    </p:spTree>
    <p:extLst>
      <p:ext uri="{BB962C8B-B14F-4D97-AF65-F5344CB8AC3E}">
        <p14:creationId xmlns:p14="http://schemas.microsoft.com/office/powerpoint/2010/main" val="1519526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6">
                    <a:lumMod val="75000"/>
                  </a:schemeClr>
                </a:solidFill>
              </a:rPr>
              <a:t>CVA Rule Overview</a:t>
            </a:r>
            <a:endParaRPr lang="en-US" b="1" dirty="0">
              <a:solidFill>
                <a:schemeClr val="accent6">
                  <a:lumMod val="75000"/>
                </a:schemeClr>
              </a:solidFill>
            </a:endParaRPr>
          </a:p>
        </p:txBody>
      </p:sp>
      <p:sp>
        <p:nvSpPr>
          <p:cNvPr id="3" name="Content Placeholder 2"/>
          <p:cNvSpPr>
            <a:spLocks noGrp="1"/>
          </p:cNvSpPr>
          <p:nvPr>
            <p:ph idx="1"/>
          </p:nvPr>
        </p:nvSpPr>
        <p:spPr/>
        <p:txBody>
          <a:bodyPr>
            <a:normAutofit/>
          </a:bodyPr>
          <a:lstStyle/>
          <a:p>
            <a:pPr marL="0" indent="0">
              <a:buNone/>
            </a:pPr>
            <a:r>
              <a:rPr lang="en-US" dirty="0" smtClean="0"/>
              <a:t>Currently we have published 3 final guidance documents in the Federal Register:</a:t>
            </a:r>
          </a:p>
          <a:p>
            <a:pPr marL="514350" indent="-514350">
              <a:buFont typeface="+mj-lt"/>
              <a:buAutoNum type="arabicPeriod"/>
            </a:pPr>
            <a:r>
              <a:rPr lang="en-US" dirty="0" smtClean="0"/>
              <a:t>The CVA Final Rule (March 10, 1994)</a:t>
            </a:r>
          </a:p>
          <a:p>
            <a:pPr marL="514350" indent="-514350">
              <a:buFont typeface="+mj-lt"/>
              <a:buAutoNum type="arabicPeriod"/>
            </a:pPr>
            <a:r>
              <a:rPr lang="en-US" dirty="0" smtClean="0"/>
              <a:t>CVA Technical Guidelines (March 10, 1994)</a:t>
            </a:r>
          </a:p>
          <a:p>
            <a:pPr marL="514350" indent="-514350">
              <a:buFont typeface="+mj-lt"/>
              <a:buAutoNum type="arabicPeriod"/>
            </a:pPr>
            <a:r>
              <a:rPr lang="en-US" dirty="0" smtClean="0"/>
              <a:t>The CVA Program Symbol (August 27, 1997)</a:t>
            </a:r>
          </a:p>
          <a:p>
            <a:pPr marL="514350" indent="-514350">
              <a:buFont typeface="+mj-lt"/>
              <a:buAutoNum type="arabicPeriod"/>
            </a:pPr>
            <a:endParaRPr lang="en-US" dirty="0" smtClean="0"/>
          </a:p>
          <a:p>
            <a:pPr marL="0" indent="0">
              <a:buNone/>
            </a:pPr>
            <a:r>
              <a:rPr lang="en-US" dirty="0" smtClean="0"/>
              <a:t>We will combine these into </a:t>
            </a:r>
            <a:r>
              <a:rPr lang="en-US" b="1" dirty="0" smtClean="0">
                <a:solidFill>
                  <a:srgbClr val="FF0000"/>
                </a:solidFill>
              </a:rPr>
              <a:t>1</a:t>
            </a:r>
            <a:r>
              <a:rPr lang="en-US" dirty="0" smtClean="0"/>
              <a:t> regulation and an </a:t>
            </a:r>
            <a:r>
              <a:rPr lang="en-US" b="1" dirty="0" smtClean="0">
                <a:solidFill>
                  <a:srgbClr val="FF0000"/>
                </a:solidFill>
              </a:rPr>
              <a:t>Appendix</a:t>
            </a:r>
            <a:r>
              <a:rPr lang="en-US" dirty="0" smtClean="0"/>
              <a:t>.</a:t>
            </a:r>
          </a:p>
          <a:p>
            <a:endParaRPr lang="en-US" dirty="0"/>
          </a:p>
        </p:txBody>
      </p:sp>
    </p:spTree>
    <p:extLst>
      <p:ext uri="{BB962C8B-B14F-4D97-AF65-F5344CB8AC3E}">
        <p14:creationId xmlns:p14="http://schemas.microsoft.com/office/powerpoint/2010/main" val="35820324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Next Steps</a:t>
            </a:r>
            <a:endParaRPr lang="en-US" b="1" dirty="0"/>
          </a:p>
        </p:txBody>
      </p:sp>
      <p:sp>
        <p:nvSpPr>
          <p:cNvPr id="3" name="Content Placeholder 2"/>
          <p:cNvSpPr>
            <a:spLocks noGrp="1"/>
          </p:cNvSpPr>
          <p:nvPr>
            <p:ph idx="1"/>
          </p:nvPr>
        </p:nvSpPr>
        <p:spPr/>
        <p:txBody>
          <a:bodyPr/>
          <a:lstStyle/>
          <a:p>
            <a:r>
              <a:rPr lang="en-US" b="1" dirty="0" smtClean="0"/>
              <a:t>Open Forum </a:t>
            </a:r>
            <a:r>
              <a:rPr lang="en-US" dirty="0" smtClean="0"/>
              <a:t>– SOBA Conference</a:t>
            </a:r>
          </a:p>
          <a:p>
            <a:r>
              <a:rPr lang="en-US" b="1" dirty="0" smtClean="0"/>
              <a:t>Webinars</a:t>
            </a:r>
            <a:r>
              <a:rPr lang="en-US" dirty="0" smtClean="0"/>
              <a:t> – Open to all. Nov. – Dec. 2014 and possibly more in 2015.</a:t>
            </a:r>
          </a:p>
          <a:p>
            <a:r>
              <a:rPr lang="en-US" b="1" dirty="0" smtClean="0"/>
              <a:t>Wiki</a:t>
            </a:r>
            <a:r>
              <a:rPr lang="en-US" dirty="0" smtClean="0"/>
              <a:t> – We will use the WSFR Wiki to solicit comments for topics and drafts</a:t>
            </a:r>
          </a:p>
          <a:p>
            <a:r>
              <a:rPr lang="en-US" b="1" i="1" dirty="0" smtClean="0">
                <a:solidFill>
                  <a:schemeClr val="accent1">
                    <a:lumMod val="75000"/>
                  </a:schemeClr>
                </a:solidFill>
              </a:rPr>
              <a:t>First completed draft </a:t>
            </a:r>
            <a:r>
              <a:rPr lang="en-US" dirty="0" smtClean="0"/>
              <a:t>&gt; Review within FWS</a:t>
            </a:r>
          </a:p>
          <a:p>
            <a:r>
              <a:rPr lang="en-US" b="1" i="1" dirty="0" smtClean="0">
                <a:solidFill>
                  <a:schemeClr val="accent4">
                    <a:lumMod val="75000"/>
                  </a:schemeClr>
                </a:solidFill>
              </a:rPr>
              <a:t>Second completed draft </a:t>
            </a:r>
            <a:r>
              <a:rPr lang="en-US" dirty="0" smtClean="0"/>
              <a:t>&gt; Review by all partners</a:t>
            </a:r>
            <a:endParaRPr lang="en-US" dirty="0"/>
          </a:p>
        </p:txBody>
      </p:sp>
    </p:spTree>
    <p:extLst>
      <p:ext uri="{BB962C8B-B14F-4D97-AF65-F5344CB8AC3E}">
        <p14:creationId xmlns:p14="http://schemas.microsoft.com/office/powerpoint/2010/main" val="38770290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Today’s Topics</a:t>
            </a:r>
            <a:endParaRPr lang="en-US" b="1" dirty="0"/>
          </a:p>
        </p:txBody>
      </p:sp>
      <p:sp>
        <p:nvSpPr>
          <p:cNvPr id="3" name="Content Placeholder 2"/>
          <p:cNvSpPr>
            <a:spLocks noGrp="1"/>
          </p:cNvSpPr>
          <p:nvPr>
            <p:ph idx="1"/>
          </p:nvPr>
        </p:nvSpPr>
        <p:spPr>
          <a:xfrm>
            <a:off x="1447800" y="1219200"/>
            <a:ext cx="5943600" cy="2590801"/>
          </a:xfrm>
        </p:spPr>
        <p:txBody>
          <a:bodyPr/>
          <a:lstStyle/>
          <a:p>
            <a:r>
              <a:rPr lang="en-US" sz="3600" dirty="0" smtClean="0"/>
              <a:t>Coastal/Inland “Split” </a:t>
            </a:r>
          </a:p>
          <a:p>
            <a:r>
              <a:rPr lang="en-US" sz="3600" dirty="0" smtClean="0"/>
              <a:t>Fees</a:t>
            </a:r>
          </a:p>
          <a:p>
            <a:r>
              <a:rPr lang="en-US" sz="3600" dirty="0" smtClean="0"/>
              <a:t>Operation and Maintenance </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3200" y="4724400"/>
            <a:ext cx="2286000" cy="17145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452" y="3941814"/>
            <a:ext cx="2574324" cy="19050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3574" y="4572000"/>
            <a:ext cx="1552575" cy="1514475"/>
          </a:xfrm>
          <a:prstGeom prst="rect">
            <a:avLst/>
          </a:prstGeom>
        </p:spPr>
      </p:pic>
    </p:spTree>
    <p:extLst>
      <p:ext uri="{BB962C8B-B14F-4D97-AF65-F5344CB8AC3E}">
        <p14:creationId xmlns:p14="http://schemas.microsoft.com/office/powerpoint/2010/main" val="2626897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Coastal / Inland</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smtClean="0"/>
              <a:t>The Safe, Accountable, Flexible, Efficient Transportation Equity Act: A Legacy for Users (2005) </a:t>
            </a:r>
            <a:r>
              <a:rPr lang="en-US" b="1" u="sng" dirty="0" smtClean="0">
                <a:solidFill>
                  <a:schemeClr val="accent6">
                    <a:lumMod val="75000"/>
                  </a:schemeClr>
                </a:solidFill>
              </a:rPr>
              <a:t>removed the Coastal preference</a:t>
            </a:r>
            <a:r>
              <a:rPr lang="en-US" dirty="0" smtClean="0"/>
              <a:t>:</a:t>
            </a:r>
          </a:p>
          <a:p>
            <a:pPr marL="0" indent="0">
              <a:buNone/>
            </a:pPr>
            <a:r>
              <a:rPr lang="en-US" dirty="0" smtClean="0"/>
              <a:t>SEC. 10131. GRANT PROGRAM.</a:t>
            </a:r>
          </a:p>
          <a:p>
            <a:pPr marL="0" indent="0">
              <a:buNone/>
            </a:pPr>
            <a:r>
              <a:rPr lang="en-US" dirty="0" smtClean="0"/>
              <a:t>Section 5604(c)(2) of the Clean Vessel Act of 1992 (33 U.S.C.1322 note) is amended—</a:t>
            </a:r>
          </a:p>
          <a:p>
            <a:pPr marL="0" indent="0">
              <a:buNone/>
            </a:pPr>
            <a:r>
              <a:rPr lang="en-US" dirty="0" smtClean="0"/>
              <a:t>(1) by striking subparagraph (A);</a:t>
            </a:r>
          </a:p>
          <a:p>
            <a:pPr marL="0" indent="0">
              <a:buNone/>
            </a:pPr>
            <a:r>
              <a:rPr lang="en-US" dirty="0" smtClean="0"/>
              <a:t>(2) by </a:t>
            </a:r>
            <a:r>
              <a:rPr lang="en-US" dirty="0" err="1" smtClean="0"/>
              <a:t>redesignating</a:t>
            </a:r>
            <a:r>
              <a:rPr lang="en-US" dirty="0" smtClean="0"/>
              <a:t> subparagraphs (B) and (C) as </a:t>
            </a:r>
            <a:r>
              <a:rPr lang="en-US" dirty="0" err="1" smtClean="0"/>
              <a:t>subpararaphs</a:t>
            </a:r>
            <a:r>
              <a:rPr lang="en-US" dirty="0" smtClean="0"/>
              <a:t> (A) and (B), respectively;</a:t>
            </a:r>
          </a:p>
          <a:p>
            <a:endParaRPr lang="en-US" dirty="0"/>
          </a:p>
        </p:txBody>
      </p:sp>
    </p:spTree>
    <p:extLst>
      <p:ext uri="{BB962C8B-B14F-4D97-AF65-F5344CB8AC3E}">
        <p14:creationId xmlns:p14="http://schemas.microsoft.com/office/powerpoint/2010/main" val="22932784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Pumpout</a:t>
            </a:r>
            <a:r>
              <a:rPr lang="en-US" dirty="0" smtClean="0"/>
              <a:t> Fees</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§85.44   Fee charges for use of facilities.</a:t>
            </a:r>
          </a:p>
          <a:p>
            <a:pPr marL="0" indent="0">
              <a:buNone/>
            </a:pPr>
            <a:r>
              <a:rPr lang="en-US" dirty="0" smtClean="0"/>
              <a:t>A maximum of a $</a:t>
            </a:r>
            <a:r>
              <a:rPr lang="en-US" dirty="0" smtClean="0">
                <a:effectLst>
                  <a:outerShdw blurRad="38100" dist="38100" dir="2700000" algn="tl">
                    <a:srgbClr val="000000">
                      <a:alpha val="43137"/>
                    </a:srgbClr>
                  </a:outerShdw>
                </a:effectLst>
              </a:rPr>
              <a:t>5.00 fee may be charged, with no justification</a:t>
            </a:r>
            <a:r>
              <a:rPr lang="en-US" baseline="30000" dirty="0" smtClean="0">
                <a:effectLst>
                  <a:outerShdw blurRad="38100" dist="38100" dir="2700000" algn="tl">
                    <a:srgbClr val="000000">
                      <a:alpha val="43137"/>
                    </a:srgbClr>
                  </a:outerShdw>
                </a:effectLst>
              </a:rPr>
              <a:t>1</a:t>
            </a:r>
            <a:r>
              <a:rPr lang="en-US" dirty="0" smtClean="0"/>
              <a:t>, for use of </a:t>
            </a:r>
            <a:r>
              <a:rPr lang="en-US" dirty="0" err="1" smtClean="0"/>
              <a:t>pumpout</a:t>
            </a:r>
            <a:r>
              <a:rPr lang="en-US" dirty="0" smtClean="0"/>
              <a:t> facilities constructed, operated or maintained with grant funds. If </a:t>
            </a:r>
            <a:r>
              <a:rPr lang="en-US" dirty="0" smtClean="0">
                <a:effectLst>
                  <a:outerShdw blurRad="38100" dist="38100" dir="2700000" algn="tl">
                    <a:srgbClr val="000000">
                      <a:alpha val="43137"/>
                    </a:srgbClr>
                  </a:outerShdw>
                </a:effectLst>
              </a:rPr>
              <a:t>higher fees </a:t>
            </a:r>
            <a:r>
              <a:rPr lang="en-US" dirty="0" smtClean="0"/>
              <a:t>are charged, they must be </a:t>
            </a:r>
            <a:r>
              <a:rPr lang="en-US" dirty="0" smtClean="0">
                <a:effectLst>
                  <a:outerShdw blurRad="38100" dist="38100" dir="2700000" algn="tl">
                    <a:srgbClr val="000000">
                      <a:alpha val="43137"/>
                    </a:srgbClr>
                  </a:outerShdw>
                </a:effectLst>
              </a:rPr>
              <a:t>justified</a:t>
            </a:r>
            <a:r>
              <a:rPr lang="en-US" baseline="30000" dirty="0" smtClean="0">
                <a:effectLst>
                  <a:outerShdw blurRad="38100" dist="38100" dir="2700000" algn="tl">
                    <a:srgbClr val="000000">
                      <a:alpha val="43137"/>
                    </a:srgbClr>
                  </a:outerShdw>
                </a:effectLst>
              </a:rPr>
              <a:t>2</a:t>
            </a:r>
            <a:r>
              <a:rPr lang="en-US" dirty="0" smtClean="0"/>
              <a:t> before the proposal can be approved. Such </a:t>
            </a:r>
            <a:r>
              <a:rPr lang="en-US" dirty="0" smtClean="0">
                <a:effectLst>
                  <a:outerShdw blurRad="38100" dist="38100" dir="2700000" algn="tl">
                    <a:srgbClr val="000000">
                      <a:alpha val="43137"/>
                    </a:srgbClr>
                  </a:outerShdw>
                </a:effectLst>
              </a:rPr>
              <a:t>proceeds shall be retained, accounted for, and used by the operator to defray operation and maintenance costs</a:t>
            </a:r>
            <a:r>
              <a:rPr lang="en-US" baseline="30000" dirty="0" smtClean="0">
                <a:effectLst>
                  <a:outerShdw blurRad="38100" dist="38100" dir="2700000" algn="tl">
                    <a:srgbClr val="000000">
                      <a:alpha val="43137"/>
                    </a:srgbClr>
                  </a:outerShdw>
                </a:effectLst>
              </a:rPr>
              <a:t>3</a:t>
            </a:r>
            <a:r>
              <a:rPr lang="en-US" dirty="0" smtClean="0">
                <a:effectLst>
                  <a:outerShdw blurRad="38100" dist="38100" dir="2700000" algn="tl">
                    <a:srgbClr val="000000">
                      <a:alpha val="43137"/>
                    </a:srgbClr>
                  </a:outerShdw>
                </a:effectLst>
              </a:rPr>
              <a:t> </a:t>
            </a:r>
            <a:r>
              <a:rPr lang="en-US" dirty="0" smtClean="0"/>
              <a:t>as long as the facility is needed and it serves its intended purpose. The maximum fee shall be </a:t>
            </a:r>
            <a:r>
              <a:rPr lang="en-US" dirty="0" smtClean="0">
                <a:effectLst>
                  <a:outerShdw blurRad="38100" dist="38100" dir="2700000" algn="tl">
                    <a:srgbClr val="000000">
                      <a:alpha val="43137"/>
                    </a:srgbClr>
                  </a:outerShdw>
                </a:effectLst>
              </a:rPr>
              <a:t>evaluated for inflation</a:t>
            </a:r>
            <a:r>
              <a:rPr lang="en-US" baseline="30000" dirty="0" smtClean="0">
                <a:effectLst>
                  <a:outerShdw blurRad="38100" dist="38100" dir="2700000" algn="tl">
                    <a:srgbClr val="000000">
                      <a:alpha val="43137"/>
                    </a:srgbClr>
                  </a:outerShdw>
                </a:effectLst>
              </a:rPr>
              <a:t>4</a:t>
            </a:r>
            <a:r>
              <a:rPr lang="en-US" dirty="0" smtClean="0"/>
              <a:t>, etc., each year.</a:t>
            </a:r>
          </a:p>
          <a:p>
            <a:pPr marL="0" indent="0">
              <a:buNone/>
            </a:pPr>
            <a:endParaRPr lang="en-US" dirty="0"/>
          </a:p>
        </p:txBody>
      </p:sp>
      <p:sp>
        <p:nvSpPr>
          <p:cNvPr id="4" name="TextBox 3"/>
          <p:cNvSpPr txBox="1"/>
          <p:nvPr/>
        </p:nvSpPr>
        <p:spPr>
          <a:xfrm rot="20009990">
            <a:off x="-29846" y="594998"/>
            <a:ext cx="2790163" cy="523220"/>
          </a:xfrm>
          <a:prstGeom prst="rect">
            <a:avLst/>
          </a:prstGeom>
          <a:noFill/>
        </p:spPr>
        <p:txBody>
          <a:bodyPr wrap="square" rtlCol="0">
            <a:spAutoFit/>
          </a:bodyPr>
          <a:lstStyle/>
          <a:p>
            <a:r>
              <a:rPr lang="en-US" sz="2800" b="1" dirty="0" smtClean="0">
                <a:solidFill>
                  <a:srgbClr val="FF0000"/>
                </a:solidFill>
              </a:rPr>
              <a:t>Current Language</a:t>
            </a:r>
            <a:endParaRPr lang="en-US" sz="2800" b="1" dirty="0">
              <a:solidFill>
                <a:srgbClr val="FF0000"/>
              </a:solidFill>
            </a:endParaRPr>
          </a:p>
        </p:txBody>
      </p:sp>
      <p:sp>
        <p:nvSpPr>
          <p:cNvPr id="5" name="TextBox 4"/>
          <p:cNvSpPr txBox="1"/>
          <p:nvPr/>
        </p:nvSpPr>
        <p:spPr>
          <a:xfrm>
            <a:off x="533400" y="6172200"/>
            <a:ext cx="7848600" cy="369332"/>
          </a:xfrm>
          <a:prstGeom prst="rect">
            <a:avLst/>
          </a:prstGeom>
          <a:noFill/>
        </p:spPr>
        <p:txBody>
          <a:bodyPr wrap="square" rtlCol="0">
            <a:spAutoFit/>
          </a:bodyPr>
          <a:lstStyle/>
          <a:p>
            <a:r>
              <a:rPr lang="en-US" sz="1400" i="1" dirty="0" smtClean="0"/>
              <a:t>Highlights and superscripts added for discussion purposes</a:t>
            </a:r>
            <a:r>
              <a:rPr lang="en-US" dirty="0" smtClean="0"/>
              <a:t>.</a:t>
            </a:r>
            <a:endParaRPr lang="en-US" dirty="0"/>
          </a:p>
        </p:txBody>
      </p:sp>
    </p:spTree>
    <p:extLst>
      <p:ext uri="{BB962C8B-B14F-4D97-AF65-F5344CB8AC3E}">
        <p14:creationId xmlns:p14="http://schemas.microsoft.com/office/powerpoint/2010/main" val="2833176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Major Components</a:t>
            </a:r>
            <a:endParaRPr lang="en-US" dirty="0"/>
          </a:p>
        </p:txBody>
      </p:sp>
      <p:sp>
        <p:nvSpPr>
          <p:cNvPr id="3" name="Content Placeholder 2"/>
          <p:cNvSpPr>
            <a:spLocks noGrp="1"/>
          </p:cNvSpPr>
          <p:nvPr>
            <p:ph idx="1"/>
          </p:nvPr>
        </p:nvSpPr>
        <p:spPr>
          <a:xfrm>
            <a:off x="436418" y="1143000"/>
            <a:ext cx="8229600" cy="2133599"/>
          </a:xfrm>
        </p:spPr>
        <p:txBody>
          <a:bodyPr>
            <a:normAutofit/>
          </a:bodyPr>
          <a:lstStyle/>
          <a:p>
            <a:pPr marL="514350" indent="-514350">
              <a:buFont typeface="+mj-lt"/>
              <a:buAutoNum type="arabicPeriod"/>
            </a:pPr>
            <a:r>
              <a:rPr lang="en-US" sz="2400" dirty="0" smtClean="0"/>
              <a:t>$5 maximum w/out justification</a:t>
            </a:r>
          </a:p>
          <a:p>
            <a:pPr marL="514350" indent="-514350">
              <a:buFont typeface="+mj-lt"/>
              <a:buAutoNum type="arabicPeriod"/>
            </a:pPr>
            <a:r>
              <a:rPr lang="en-US" sz="2400" dirty="0" smtClean="0"/>
              <a:t>Higher fee considered if justified</a:t>
            </a:r>
          </a:p>
          <a:p>
            <a:pPr marL="514350" indent="-514350">
              <a:buFont typeface="+mj-lt"/>
              <a:buAutoNum type="arabicPeriod"/>
            </a:pPr>
            <a:r>
              <a:rPr lang="en-US" sz="2400" dirty="0" smtClean="0"/>
              <a:t>Must use fee for O &amp; M</a:t>
            </a:r>
          </a:p>
          <a:p>
            <a:pPr marL="514350" indent="-514350">
              <a:buFont typeface="+mj-lt"/>
              <a:buAutoNum type="arabicPeriod"/>
            </a:pPr>
            <a:r>
              <a:rPr lang="en-US" sz="2400" dirty="0" smtClean="0"/>
              <a:t>Increase fee for inflation</a:t>
            </a:r>
          </a:p>
          <a:p>
            <a:pPr marL="0" indent="0">
              <a:buNone/>
            </a:pPr>
            <a:endParaRPr lang="en-US" dirty="0" smtClean="0"/>
          </a:p>
          <a:p>
            <a:pPr marL="0" indent="0">
              <a:buNone/>
            </a:pPr>
            <a:endParaRPr lang="en-US" dirty="0"/>
          </a:p>
          <a:p>
            <a:pPr marL="0" indent="0">
              <a:buNone/>
            </a:pPr>
            <a:endParaRPr lang="en-US" dirty="0"/>
          </a:p>
        </p:txBody>
      </p:sp>
      <p:sp>
        <p:nvSpPr>
          <p:cNvPr id="4" name="TextBox 3"/>
          <p:cNvSpPr txBox="1"/>
          <p:nvPr/>
        </p:nvSpPr>
        <p:spPr>
          <a:xfrm>
            <a:off x="221226" y="3318570"/>
            <a:ext cx="8763000" cy="3539430"/>
          </a:xfrm>
          <a:prstGeom prst="rect">
            <a:avLst/>
          </a:prstGeom>
          <a:noFill/>
        </p:spPr>
        <p:txBody>
          <a:bodyPr wrap="square" rtlCol="0">
            <a:spAutoFit/>
          </a:bodyPr>
          <a:lstStyle/>
          <a:p>
            <a:r>
              <a:rPr lang="en-US" sz="2800" b="1" dirty="0" smtClean="0"/>
              <a:t>Fees: </a:t>
            </a:r>
          </a:p>
          <a:p>
            <a:pPr marL="457200" indent="-457200">
              <a:buFont typeface="Arial" panose="020B0604020202020204" pitchFamily="34" charset="0"/>
              <a:buChar char="•"/>
            </a:pPr>
            <a:r>
              <a:rPr lang="en-US" sz="2800" b="1" dirty="0" smtClean="0"/>
              <a:t>Should the maximum be increased?</a:t>
            </a:r>
          </a:p>
          <a:p>
            <a:pPr marL="457200" indent="-457200">
              <a:buFont typeface="Arial" panose="020B0604020202020204" pitchFamily="34" charset="0"/>
              <a:buChar char="•"/>
            </a:pPr>
            <a:r>
              <a:rPr lang="en-US" sz="2800" b="1" dirty="0" smtClean="0">
                <a:solidFill>
                  <a:schemeClr val="accent1">
                    <a:lumMod val="75000"/>
                  </a:schemeClr>
                </a:solidFill>
              </a:rPr>
              <a:t>What are the pros and cons of higher fees?</a:t>
            </a:r>
          </a:p>
          <a:p>
            <a:pPr marL="457200" indent="-457200">
              <a:buFont typeface="Arial" panose="020B0604020202020204" pitchFamily="34" charset="0"/>
              <a:buChar char="•"/>
            </a:pPr>
            <a:r>
              <a:rPr lang="en-US" sz="2800" b="1" dirty="0" smtClean="0"/>
              <a:t>Are there alternatives to a maximum fee?</a:t>
            </a:r>
          </a:p>
          <a:p>
            <a:pPr marL="457200" indent="-457200">
              <a:buFont typeface="Arial" panose="020B0604020202020204" pitchFamily="34" charset="0"/>
              <a:buChar char="•"/>
            </a:pPr>
            <a:r>
              <a:rPr lang="en-US" sz="2800" b="1" dirty="0" smtClean="0">
                <a:solidFill>
                  <a:schemeClr val="accent1">
                    <a:lumMod val="75000"/>
                  </a:schemeClr>
                </a:solidFill>
              </a:rPr>
              <a:t>How do we balance fees and boater usage?</a:t>
            </a:r>
          </a:p>
          <a:p>
            <a:pPr marL="457200" indent="-457200">
              <a:buFont typeface="Arial" panose="020B0604020202020204" pitchFamily="34" charset="0"/>
              <a:buChar char="•"/>
            </a:pPr>
            <a:r>
              <a:rPr lang="en-US" sz="2800" b="1" dirty="0" smtClean="0"/>
              <a:t>Should the fees schedule vary depending on disposal options or service delivery?</a:t>
            </a:r>
          </a:p>
          <a:p>
            <a:pPr marL="457200" indent="-457200">
              <a:buFont typeface="Arial" panose="020B0604020202020204" pitchFamily="34" charset="0"/>
              <a:buChar char="•"/>
            </a:pPr>
            <a:endParaRPr lang="en-US" sz="2800" b="1" dirty="0"/>
          </a:p>
        </p:txBody>
      </p:sp>
      <p:sp>
        <p:nvSpPr>
          <p:cNvPr id="5" name="TextBox 4"/>
          <p:cNvSpPr txBox="1"/>
          <p:nvPr/>
        </p:nvSpPr>
        <p:spPr>
          <a:xfrm>
            <a:off x="5734050" y="2628899"/>
            <a:ext cx="1866900" cy="458629"/>
          </a:xfrm>
          <a:prstGeom prst="flowChartDocument">
            <a:avLst/>
          </a:prstGeom>
          <a:noFill/>
        </p:spPr>
        <p:txBody>
          <a:bodyPr wrap="square" rtlCol="0">
            <a:spAutoFit/>
          </a:bodyPr>
          <a:lstStyle/>
          <a:p>
            <a:r>
              <a:rPr lang="en-US" b="1" dirty="0" smtClean="0">
                <a:ln w="18000">
                  <a:solidFill>
                    <a:schemeClr val="accent2">
                      <a:satMod val="140000"/>
                    </a:schemeClr>
                  </a:solidFill>
                  <a:prstDash val="solid"/>
                  <a:miter lim="800000"/>
                </a:ln>
                <a:solidFill>
                  <a:schemeClr val="accent6">
                    <a:lumMod val="75000"/>
                  </a:schemeClr>
                </a:solidFill>
                <a:effectLst>
                  <a:outerShdw blurRad="25500" dist="23000" dir="7020000" algn="tl">
                    <a:srgbClr val="000000">
                      <a:alpha val="50000"/>
                    </a:srgbClr>
                  </a:outerShdw>
                </a:effectLst>
              </a:rPr>
              <a:t>Discussion Topic</a:t>
            </a:r>
            <a:endParaRPr lang="en-US" b="1" dirty="0">
              <a:ln w="18000">
                <a:solidFill>
                  <a:schemeClr val="accent2">
                    <a:satMod val="140000"/>
                  </a:schemeClr>
                </a:solidFill>
                <a:prstDash val="solid"/>
                <a:miter lim="800000"/>
              </a:ln>
              <a:solidFill>
                <a:schemeClr val="accent6">
                  <a:lumMod val="75000"/>
                </a:schemeClr>
              </a:solidFill>
              <a:effectLst>
                <a:outerShdw blurRad="25500" dist="23000" dir="7020000" algn="tl">
                  <a:srgbClr val="000000">
                    <a:alpha val="50000"/>
                  </a:srgbClr>
                </a:outerShdw>
              </a:effectLst>
            </a:endParaRPr>
          </a:p>
        </p:txBody>
      </p:sp>
      <p:sp>
        <p:nvSpPr>
          <p:cNvPr id="6" name="Oval Callout 5"/>
          <p:cNvSpPr/>
          <p:nvPr/>
        </p:nvSpPr>
        <p:spPr>
          <a:xfrm>
            <a:off x="5220929" y="1676399"/>
            <a:ext cx="3733800" cy="19050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792429" y="2334993"/>
            <a:ext cx="2590800" cy="523220"/>
          </a:xfrm>
          <a:prstGeom prst="rect">
            <a:avLst/>
          </a:prstGeom>
          <a:noFill/>
        </p:spPr>
        <p:txBody>
          <a:bodyPr wrap="square" rtlCol="0">
            <a:spAutoFit/>
          </a:bodyPr>
          <a:lstStyle/>
          <a:p>
            <a:r>
              <a:rPr lang="en-US" sz="2800" dirty="0" smtClean="0">
                <a:ln w="18415" cmpd="sng">
                  <a:solidFill>
                    <a:srgbClr val="FFFFFF"/>
                  </a:solidFill>
                  <a:prstDash val="solid"/>
                </a:ln>
                <a:solidFill>
                  <a:schemeClr val="accent6">
                    <a:lumMod val="60000"/>
                    <a:lumOff val="40000"/>
                  </a:schemeClr>
                </a:solidFill>
                <a:effectLst>
                  <a:outerShdw blurRad="63500" dir="3600000" algn="tl" rotWithShape="0">
                    <a:srgbClr val="000000">
                      <a:alpha val="70000"/>
                    </a:srgbClr>
                  </a:outerShdw>
                </a:effectLst>
              </a:rPr>
              <a:t>Discussion Topic</a:t>
            </a:r>
            <a:endParaRPr lang="en-US" sz="2800" dirty="0">
              <a:ln w="18415" cmpd="sng">
                <a:solidFill>
                  <a:srgbClr val="FFFFFF"/>
                </a:solidFill>
                <a:prstDash val="solid"/>
              </a:ln>
              <a:solidFill>
                <a:schemeClr val="accent6">
                  <a:lumMod val="60000"/>
                  <a:lumOff val="40000"/>
                </a:schemeClr>
              </a:solidFill>
              <a:effectLst>
                <a:outerShdw blurRad="63500" dir="3600000" algn="tl" rotWithShape="0">
                  <a:srgbClr val="000000">
                    <a:alpha val="70000"/>
                  </a:srgbClr>
                </a:outerShdw>
              </a:effectLst>
            </a:endParaRPr>
          </a:p>
        </p:txBody>
      </p:sp>
      <p:sp>
        <p:nvSpPr>
          <p:cNvPr id="8" name="TextBox 7"/>
          <p:cNvSpPr txBox="1"/>
          <p:nvPr/>
        </p:nvSpPr>
        <p:spPr>
          <a:xfrm>
            <a:off x="114300" y="2933700"/>
            <a:ext cx="4495800" cy="381000"/>
          </a:xfrm>
          <a:prstGeom prst="rect">
            <a:avLst/>
          </a:prstGeom>
          <a:noFill/>
        </p:spPr>
        <p:txBody>
          <a:bodyPr wrap="square" rtlCol="0">
            <a:spAutoFit/>
          </a:bodyPr>
          <a:lstStyle/>
          <a:p>
            <a:r>
              <a:rPr lang="en-US" b="1" i="1" dirty="0" smtClean="0"/>
              <a:t>1., 2. &amp; 4. all relate to </a:t>
            </a:r>
            <a:r>
              <a:rPr lang="en-US" b="1" i="1" u="sng" dirty="0" smtClean="0"/>
              <a:t>amount</a:t>
            </a:r>
            <a:r>
              <a:rPr lang="en-US" b="1" i="1" dirty="0" smtClean="0"/>
              <a:t> of Fees -</a:t>
            </a:r>
            <a:endParaRPr lang="en-US" b="1" i="1" dirty="0"/>
          </a:p>
        </p:txBody>
      </p:sp>
    </p:spTree>
    <p:extLst>
      <p:ext uri="{BB962C8B-B14F-4D97-AF65-F5344CB8AC3E}">
        <p14:creationId xmlns:p14="http://schemas.microsoft.com/office/powerpoint/2010/main" val="163350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 Structure Discussion Analysis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46114325"/>
              </p:ext>
            </p:extLst>
          </p:nvPr>
        </p:nvGraphicFramePr>
        <p:xfrm>
          <a:off x="457200" y="1600200"/>
          <a:ext cx="8229600" cy="276860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r>
                        <a:rPr lang="en-US" dirty="0" smtClean="0"/>
                        <a:t>Holding Tank Size</a:t>
                      </a:r>
                      <a:endParaRPr lang="en-US" dirty="0"/>
                    </a:p>
                  </a:txBody>
                  <a:tcPr/>
                </a:tc>
                <a:tc>
                  <a:txBody>
                    <a:bodyPr/>
                    <a:lstStyle/>
                    <a:p>
                      <a:r>
                        <a:rPr lang="en-US" dirty="0" smtClean="0"/>
                        <a:t>Fees per Gallon</a:t>
                      </a:r>
                      <a:endParaRPr lang="en-US" dirty="0"/>
                    </a:p>
                  </a:txBody>
                  <a:tcPr/>
                </a:tc>
                <a:tc>
                  <a:txBody>
                    <a:bodyPr/>
                    <a:lstStyle/>
                    <a:p>
                      <a:r>
                        <a:rPr lang="en-US" dirty="0" smtClean="0"/>
                        <a:t>Total Charge for 30 gallon </a:t>
                      </a:r>
                      <a:r>
                        <a:rPr lang="en-US" dirty="0" err="1" smtClean="0"/>
                        <a:t>pumpout</a:t>
                      </a:r>
                      <a:endParaRPr lang="en-US" dirty="0"/>
                    </a:p>
                  </a:txBody>
                  <a:tcPr/>
                </a:tc>
                <a:tc>
                  <a:txBody>
                    <a:bodyPr/>
                    <a:lstStyle/>
                    <a:p>
                      <a:r>
                        <a:rPr lang="en-US" dirty="0" smtClean="0"/>
                        <a:t>Total fees collected for each 1,000 gallons</a:t>
                      </a:r>
                      <a:endParaRPr lang="en-US" dirty="0"/>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dirty="0" smtClean="0"/>
                        <a:t>1,000</a:t>
                      </a:r>
                      <a:endParaRPr lang="en-US" dirty="0"/>
                    </a:p>
                  </a:txBody>
                  <a:tcPr/>
                </a:tc>
                <a:tc>
                  <a:txBody>
                    <a:bodyPr/>
                    <a:lstStyle/>
                    <a:p>
                      <a:r>
                        <a:rPr lang="en-US" dirty="0" smtClean="0"/>
                        <a:t>$ 0.15</a:t>
                      </a:r>
                      <a:endParaRPr lang="en-US" dirty="0"/>
                    </a:p>
                  </a:txBody>
                  <a:tcPr/>
                </a:tc>
                <a:tc>
                  <a:txBody>
                    <a:bodyPr/>
                    <a:lstStyle/>
                    <a:p>
                      <a:r>
                        <a:rPr lang="en-US" dirty="0" smtClean="0"/>
                        <a:t>$ 4.50</a:t>
                      </a:r>
                      <a:endParaRPr lang="en-US" dirty="0"/>
                    </a:p>
                  </a:txBody>
                  <a:tcPr/>
                </a:tc>
                <a:tc>
                  <a:txBody>
                    <a:bodyPr/>
                    <a:lstStyle/>
                    <a:p>
                      <a:r>
                        <a:rPr lang="en-US" dirty="0" smtClean="0"/>
                        <a:t>$ 150.00</a:t>
                      </a:r>
                      <a:endParaRPr lang="en-US" dirty="0"/>
                    </a:p>
                  </a:txBody>
                  <a:tcPr/>
                </a:tc>
              </a:tr>
              <a:tr h="370840">
                <a:tc>
                  <a:txBody>
                    <a:bodyPr/>
                    <a:lstStyle/>
                    <a:p>
                      <a:r>
                        <a:rPr lang="en-US" dirty="0" smtClean="0"/>
                        <a:t>1,000</a:t>
                      </a:r>
                      <a:endParaRPr lang="en-US" dirty="0"/>
                    </a:p>
                  </a:txBody>
                  <a:tcPr/>
                </a:tc>
                <a:tc>
                  <a:txBody>
                    <a:bodyPr/>
                    <a:lstStyle/>
                    <a:p>
                      <a:r>
                        <a:rPr lang="en-US" dirty="0" smtClean="0"/>
                        <a:t>$ 0.20</a:t>
                      </a:r>
                      <a:endParaRPr lang="en-US" dirty="0"/>
                    </a:p>
                  </a:txBody>
                  <a:tcPr/>
                </a:tc>
                <a:tc>
                  <a:txBody>
                    <a:bodyPr/>
                    <a:lstStyle/>
                    <a:p>
                      <a:r>
                        <a:rPr lang="en-US" dirty="0" smtClean="0"/>
                        <a:t>$ 6.00</a:t>
                      </a:r>
                      <a:endParaRPr lang="en-US" dirty="0"/>
                    </a:p>
                  </a:txBody>
                  <a:tcPr/>
                </a:tc>
                <a:tc>
                  <a:txBody>
                    <a:bodyPr/>
                    <a:lstStyle/>
                    <a:p>
                      <a:r>
                        <a:rPr lang="en-US" dirty="0" smtClean="0"/>
                        <a:t>$ 200.00</a:t>
                      </a:r>
                      <a:endParaRPr lang="en-US" dirty="0"/>
                    </a:p>
                  </a:txBody>
                  <a:tcPr/>
                </a:tc>
              </a:tr>
              <a:tr h="370840">
                <a:tc>
                  <a:txBody>
                    <a:bodyPr/>
                    <a:lstStyle/>
                    <a:p>
                      <a:r>
                        <a:rPr lang="en-US" dirty="0" smtClean="0"/>
                        <a:t>1,000</a:t>
                      </a:r>
                      <a:endParaRPr lang="en-US" dirty="0"/>
                    </a:p>
                  </a:txBody>
                  <a:tcPr/>
                </a:tc>
                <a:tc>
                  <a:txBody>
                    <a:bodyPr/>
                    <a:lstStyle/>
                    <a:p>
                      <a:r>
                        <a:rPr lang="en-US" dirty="0" smtClean="0"/>
                        <a:t>$ 0.25</a:t>
                      </a:r>
                      <a:endParaRPr lang="en-US" dirty="0"/>
                    </a:p>
                  </a:txBody>
                  <a:tcPr/>
                </a:tc>
                <a:tc>
                  <a:txBody>
                    <a:bodyPr/>
                    <a:lstStyle/>
                    <a:p>
                      <a:r>
                        <a:rPr lang="en-US" dirty="0" smtClean="0"/>
                        <a:t>$ 7.50</a:t>
                      </a:r>
                      <a:endParaRPr lang="en-US" dirty="0"/>
                    </a:p>
                  </a:txBody>
                  <a:tcPr/>
                </a:tc>
                <a:tc>
                  <a:txBody>
                    <a:bodyPr/>
                    <a:lstStyle/>
                    <a:p>
                      <a:r>
                        <a:rPr lang="en-US" dirty="0" smtClean="0"/>
                        <a:t>$ 250.00</a:t>
                      </a:r>
                      <a:endParaRPr lang="en-US" dirty="0"/>
                    </a:p>
                  </a:txBody>
                  <a:tcPr/>
                </a:tc>
              </a:tr>
              <a:tr h="370840">
                <a:tc>
                  <a:txBody>
                    <a:bodyPr/>
                    <a:lstStyle/>
                    <a:p>
                      <a:r>
                        <a:rPr lang="en-US" dirty="0" smtClean="0"/>
                        <a:t>1,000</a:t>
                      </a:r>
                      <a:endParaRPr lang="en-US" dirty="0"/>
                    </a:p>
                  </a:txBody>
                  <a:tcPr/>
                </a:tc>
                <a:tc>
                  <a:txBody>
                    <a:bodyPr/>
                    <a:lstStyle/>
                    <a:p>
                      <a:r>
                        <a:rPr lang="en-US" dirty="0" smtClean="0"/>
                        <a:t>$ 0.30</a:t>
                      </a:r>
                      <a:endParaRPr lang="en-US" dirty="0"/>
                    </a:p>
                  </a:txBody>
                  <a:tcPr/>
                </a:tc>
                <a:tc>
                  <a:txBody>
                    <a:bodyPr/>
                    <a:lstStyle/>
                    <a:p>
                      <a:r>
                        <a:rPr lang="en-US" dirty="0" smtClean="0"/>
                        <a:t>$ 9.00</a:t>
                      </a:r>
                      <a:endParaRPr lang="en-US" dirty="0"/>
                    </a:p>
                  </a:txBody>
                  <a:tcPr/>
                </a:tc>
                <a:tc>
                  <a:txBody>
                    <a:bodyPr/>
                    <a:lstStyle/>
                    <a:p>
                      <a:r>
                        <a:rPr lang="en-US" dirty="0" smtClean="0"/>
                        <a:t>$ 300.00</a:t>
                      </a:r>
                      <a:endParaRPr lang="en-US" dirty="0"/>
                    </a:p>
                  </a:txBody>
                  <a:tcPr/>
                </a:tc>
              </a:tr>
            </a:tbl>
          </a:graphicData>
        </a:graphic>
      </p:graphicFrame>
      <p:sp>
        <p:nvSpPr>
          <p:cNvPr id="5" name="Rectangular Callout 4"/>
          <p:cNvSpPr/>
          <p:nvPr/>
        </p:nvSpPr>
        <p:spPr>
          <a:xfrm rot="10800000">
            <a:off x="4876800" y="4800600"/>
            <a:ext cx="1295400" cy="1687692"/>
          </a:xfrm>
          <a:prstGeom prst="wedgeRect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6" name="TextBox 5"/>
          <p:cNvSpPr txBox="1"/>
          <p:nvPr/>
        </p:nvSpPr>
        <p:spPr>
          <a:xfrm>
            <a:off x="5009535" y="5044281"/>
            <a:ext cx="990600" cy="1200329"/>
          </a:xfrm>
          <a:prstGeom prst="rect">
            <a:avLst/>
          </a:prstGeom>
          <a:noFill/>
        </p:spPr>
        <p:txBody>
          <a:bodyPr wrap="square" rtlCol="0">
            <a:spAutoFit/>
          </a:bodyPr>
          <a:lstStyle/>
          <a:p>
            <a:r>
              <a:rPr lang="en-US" dirty="0" smtClean="0"/>
              <a:t>Will boaters pay this much?</a:t>
            </a:r>
            <a:endParaRPr lang="en-US" dirty="0"/>
          </a:p>
        </p:txBody>
      </p:sp>
      <p:sp>
        <p:nvSpPr>
          <p:cNvPr id="8" name="Rectangular Callout 7"/>
          <p:cNvSpPr/>
          <p:nvPr/>
        </p:nvSpPr>
        <p:spPr>
          <a:xfrm rot="10800000">
            <a:off x="6781800" y="4800598"/>
            <a:ext cx="1295400" cy="1687693"/>
          </a:xfrm>
          <a:prstGeom prst="wedgeRect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9" name="TextBox 8"/>
          <p:cNvSpPr txBox="1"/>
          <p:nvPr/>
        </p:nvSpPr>
        <p:spPr>
          <a:xfrm>
            <a:off x="6934200" y="5044281"/>
            <a:ext cx="990600" cy="1200329"/>
          </a:xfrm>
          <a:prstGeom prst="rect">
            <a:avLst/>
          </a:prstGeom>
          <a:noFill/>
        </p:spPr>
        <p:txBody>
          <a:bodyPr wrap="square" rtlCol="0">
            <a:spAutoFit/>
          </a:bodyPr>
          <a:lstStyle/>
          <a:p>
            <a:r>
              <a:rPr lang="en-US" dirty="0" smtClean="0"/>
              <a:t>Will this pay for disposal fees?</a:t>
            </a:r>
            <a:endParaRPr lang="en-US" dirty="0"/>
          </a:p>
        </p:txBody>
      </p:sp>
      <p:sp>
        <p:nvSpPr>
          <p:cNvPr id="10" name="Rectangular Callout 9"/>
          <p:cNvSpPr/>
          <p:nvPr/>
        </p:nvSpPr>
        <p:spPr>
          <a:xfrm rot="10800000">
            <a:off x="2514600" y="4800600"/>
            <a:ext cx="1981200" cy="1828800"/>
          </a:xfrm>
          <a:prstGeom prst="wedgeRect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 name="TextBox 10"/>
          <p:cNvSpPr txBox="1"/>
          <p:nvPr/>
        </p:nvSpPr>
        <p:spPr>
          <a:xfrm>
            <a:off x="2504766" y="4890156"/>
            <a:ext cx="1981201" cy="1477328"/>
          </a:xfrm>
          <a:prstGeom prst="rect">
            <a:avLst/>
          </a:prstGeom>
          <a:noFill/>
        </p:spPr>
        <p:txBody>
          <a:bodyPr wrap="square" rtlCol="0">
            <a:spAutoFit/>
          </a:bodyPr>
          <a:lstStyle/>
          <a:p>
            <a:r>
              <a:rPr lang="en-US" dirty="0" smtClean="0"/>
              <a:t>Would one of these amts. be useful as a sliding scale? If so, what is the maximum?</a:t>
            </a:r>
            <a:endParaRPr lang="en-US" dirty="0"/>
          </a:p>
        </p:txBody>
      </p:sp>
    </p:spTree>
    <p:extLst>
      <p:ext uri="{BB962C8B-B14F-4D97-AF65-F5344CB8AC3E}">
        <p14:creationId xmlns:p14="http://schemas.microsoft.com/office/powerpoint/2010/main" val="35272604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51357"/>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143000" y="838200"/>
            <a:ext cx="4572000" cy="769441"/>
          </a:xfrm>
          <a:prstGeom prst="rect">
            <a:avLst/>
          </a:prstGeom>
          <a:noFill/>
        </p:spPr>
        <p:txBody>
          <a:bodyPr wrap="square" rtlCol="0">
            <a:spAutoFit/>
          </a:bodyPr>
          <a:lstStyle/>
          <a:p>
            <a:r>
              <a:rPr lang="en-US" sz="4400" b="1" i="1" dirty="0" smtClean="0">
                <a:solidFill>
                  <a:schemeClr val="accent6">
                    <a:lumMod val="75000"/>
                  </a:schemeClr>
                </a:solidFill>
              </a:rPr>
              <a:t>Survey Question</a:t>
            </a:r>
            <a:endParaRPr lang="en-US" sz="4400" b="1" i="1" dirty="0">
              <a:solidFill>
                <a:schemeClr val="accent6">
                  <a:lumMod val="75000"/>
                </a:schemeClr>
              </a:solidFill>
            </a:endParaRPr>
          </a:p>
        </p:txBody>
      </p:sp>
      <p:sp>
        <p:nvSpPr>
          <p:cNvPr id="5" name="TextBox 4"/>
          <p:cNvSpPr txBox="1"/>
          <p:nvPr/>
        </p:nvSpPr>
        <p:spPr>
          <a:xfrm>
            <a:off x="838200" y="1868269"/>
            <a:ext cx="4419600" cy="1384995"/>
          </a:xfrm>
          <a:prstGeom prst="rect">
            <a:avLst/>
          </a:prstGeom>
          <a:noFill/>
        </p:spPr>
        <p:txBody>
          <a:bodyPr wrap="square" rtlCol="0">
            <a:spAutoFit/>
          </a:bodyPr>
          <a:lstStyle/>
          <a:p>
            <a:r>
              <a:rPr lang="en-US" sz="2800" b="1" dirty="0" smtClean="0"/>
              <a:t>What is the CVA Fee structure in your State?</a:t>
            </a:r>
          </a:p>
          <a:p>
            <a:endParaRPr lang="en-US" sz="2800" b="1" dirty="0"/>
          </a:p>
        </p:txBody>
      </p:sp>
      <p:graphicFrame>
        <p:nvGraphicFramePr>
          <p:cNvPr id="6" name="Table 5"/>
          <p:cNvGraphicFramePr>
            <a:graphicFrameLocks noGrp="1"/>
          </p:cNvGraphicFramePr>
          <p:nvPr>
            <p:extLst>
              <p:ext uri="{D42A27DB-BD31-4B8C-83A1-F6EECF244321}">
                <p14:modId xmlns:p14="http://schemas.microsoft.com/office/powerpoint/2010/main" val="61163993"/>
              </p:ext>
            </p:extLst>
          </p:nvPr>
        </p:nvGraphicFramePr>
        <p:xfrm>
          <a:off x="1295400" y="2971800"/>
          <a:ext cx="6096000" cy="3312160"/>
        </p:xfrm>
        <a:graphic>
          <a:graphicData uri="http://schemas.openxmlformats.org/drawingml/2006/table">
            <a:tbl>
              <a:tblPr firstRow="1" bandRow="1">
                <a:tableStyleId>{5C22544A-7EE6-4342-B048-85BDC9FD1C3A}</a:tableStyleId>
              </a:tblPr>
              <a:tblGrid>
                <a:gridCol w="533400"/>
                <a:gridCol w="3530600"/>
                <a:gridCol w="2032000"/>
              </a:tblGrid>
              <a:tr h="370840">
                <a:tc>
                  <a:txBody>
                    <a:bodyPr/>
                    <a:lstStyle/>
                    <a:p>
                      <a:endParaRPr lang="en-US" dirty="0"/>
                    </a:p>
                  </a:txBody>
                  <a:tcPr/>
                </a:tc>
                <a:tc>
                  <a:txBody>
                    <a:bodyPr/>
                    <a:lstStyle/>
                    <a:p>
                      <a:endParaRPr lang="en-US" dirty="0"/>
                    </a:p>
                  </a:txBody>
                  <a:tcPr/>
                </a:tc>
                <a:tc>
                  <a:txBody>
                    <a:bodyPr/>
                    <a:lstStyle/>
                    <a:p>
                      <a:r>
                        <a:rPr lang="en-US" dirty="0" smtClean="0"/>
                        <a:t># Responded</a:t>
                      </a:r>
                      <a:endParaRPr lang="en-US" dirty="0"/>
                    </a:p>
                  </a:txBody>
                  <a:tcPr/>
                </a:tc>
              </a:tr>
              <a:tr h="370840">
                <a:tc>
                  <a:txBody>
                    <a:bodyPr/>
                    <a:lstStyle/>
                    <a:p>
                      <a:r>
                        <a:rPr lang="en-US" dirty="0" smtClean="0"/>
                        <a:t>A.</a:t>
                      </a:r>
                      <a:endParaRPr lang="en-US" dirty="0"/>
                    </a:p>
                  </a:txBody>
                  <a:tcPr/>
                </a:tc>
                <a:tc>
                  <a:txBody>
                    <a:bodyPr/>
                    <a:lstStyle/>
                    <a:p>
                      <a:r>
                        <a:rPr lang="en-US" dirty="0" smtClean="0"/>
                        <a:t>Straight $5 fee, no exceptions.</a:t>
                      </a:r>
                      <a:endParaRPr lang="en-US" dirty="0"/>
                    </a:p>
                  </a:txBody>
                  <a:tcPr/>
                </a:tc>
                <a:tc>
                  <a:txBody>
                    <a:bodyPr/>
                    <a:lstStyle/>
                    <a:p>
                      <a:endParaRPr lang="en-US"/>
                    </a:p>
                  </a:txBody>
                  <a:tcPr/>
                </a:tc>
              </a:tr>
              <a:tr h="370840">
                <a:tc>
                  <a:txBody>
                    <a:bodyPr/>
                    <a:lstStyle/>
                    <a:p>
                      <a:r>
                        <a:rPr lang="en-US" dirty="0" smtClean="0"/>
                        <a:t>B.</a:t>
                      </a:r>
                      <a:endParaRPr lang="en-US" dirty="0"/>
                    </a:p>
                  </a:txBody>
                  <a:tcPr/>
                </a:tc>
                <a:tc>
                  <a:txBody>
                    <a:bodyPr/>
                    <a:lstStyle/>
                    <a:p>
                      <a:r>
                        <a:rPr lang="en-US" dirty="0" smtClean="0"/>
                        <a:t>Straight $5 fee with some exceptions, as justified.</a:t>
                      </a:r>
                      <a:endParaRPr lang="en-US" dirty="0"/>
                    </a:p>
                  </a:txBody>
                  <a:tcPr/>
                </a:tc>
                <a:tc>
                  <a:txBody>
                    <a:bodyPr/>
                    <a:lstStyle/>
                    <a:p>
                      <a:endParaRPr lang="en-US"/>
                    </a:p>
                  </a:txBody>
                  <a:tcPr/>
                </a:tc>
              </a:tr>
              <a:tr h="370840">
                <a:tc>
                  <a:txBody>
                    <a:bodyPr/>
                    <a:lstStyle/>
                    <a:p>
                      <a:r>
                        <a:rPr lang="en-US" dirty="0" smtClean="0"/>
                        <a:t>C.</a:t>
                      </a:r>
                      <a:endParaRPr lang="en-US" dirty="0"/>
                    </a:p>
                  </a:txBody>
                  <a:tcPr/>
                </a:tc>
                <a:tc>
                  <a:txBody>
                    <a:bodyPr/>
                    <a:lstStyle/>
                    <a:p>
                      <a:r>
                        <a:rPr lang="en-US" dirty="0" smtClean="0"/>
                        <a:t>A sliding scale fee with $5 for up to a certain number of gallons and a higher fee above that.</a:t>
                      </a:r>
                    </a:p>
                    <a:p>
                      <a:endParaRPr lang="en-US" dirty="0"/>
                    </a:p>
                  </a:txBody>
                  <a:tcPr/>
                </a:tc>
                <a:tc>
                  <a:txBody>
                    <a:bodyPr/>
                    <a:lstStyle/>
                    <a:p>
                      <a:endParaRPr lang="en-US"/>
                    </a:p>
                  </a:txBody>
                  <a:tcPr/>
                </a:tc>
              </a:tr>
              <a:tr h="370840">
                <a:tc>
                  <a:txBody>
                    <a:bodyPr/>
                    <a:lstStyle/>
                    <a:p>
                      <a:r>
                        <a:rPr lang="en-US" dirty="0" smtClean="0"/>
                        <a:t>D.</a:t>
                      </a:r>
                      <a:endParaRPr lang="en-US" dirty="0"/>
                    </a:p>
                  </a:txBody>
                  <a:tcPr/>
                </a:tc>
                <a:tc>
                  <a:txBody>
                    <a:bodyPr/>
                    <a:lstStyle/>
                    <a:p>
                      <a:r>
                        <a:rPr lang="en-US" dirty="0" smtClean="0"/>
                        <a:t>A flat rate higher than $5.</a:t>
                      </a:r>
                      <a:endParaRPr lang="en-US" dirty="0"/>
                    </a:p>
                  </a:txBody>
                  <a:tcPr/>
                </a:tc>
                <a:tc>
                  <a:txBody>
                    <a:bodyPr/>
                    <a:lstStyle/>
                    <a:p>
                      <a:endParaRPr lang="en-US"/>
                    </a:p>
                  </a:txBody>
                  <a:tcPr/>
                </a:tc>
              </a:tr>
              <a:tr h="370840">
                <a:tc>
                  <a:txBody>
                    <a:bodyPr/>
                    <a:lstStyle/>
                    <a:p>
                      <a:r>
                        <a:rPr lang="en-US" dirty="0" smtClean="0"/>
                        <a:t>E.</a:t>
                      </a:r>
                      <a:endParaRPr lang="en-US" dirty="0"/>
                    </a:p>
                  </a:txBody>
                  <a:tcPr/>
                </a:tc>
                <a:tc>
                  <a:txBody>
                    <a:bodyPr/>
                    <a:lstStyle/>
                    <a:p>
                      <a:r>
                        <a:rPr lang="en-US" dirty="0" smtClean="0"/>
                        <a:t>Other.</a:t>
                      </a:r>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7305388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349</TotalTime>
  <Words>1403</Words>
  <Application>Microsoft Office PowerPoint</Application>
  <PresentationFormat>On-screen Show (4:3)</PresentationFormat>
  <Paragraphs>183</Paragraphs>
  <Slides>16</Slides>
  <Notes>5</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Clean Vessel Act Regulation Update Open Forum Discussion</vt:lpstr>
      <vt:lpstr>CVA Rule Overview</vt:lpstr>
      <vt:lpstr>Next Steps</vt:lpstr>
      <vt:lpstr>Today’s Topics</vt:lpstr>
      <vt:lpstr>Coastal / Inland</vt:lpstr>
      <vt:lpstr>Pumpout Fees</vt:lpstr>
      <vt:lpstr>4 Major Components</vt:lpstr>
      <vt:lpstr>Fee Structure Discussion Analysis</vt:lpstr>
      <vt:lpstr>PowerPoint Presentation</vt:lpstr>
      <vt:lpstr>Operation and Maintenance</vt:lpstr>
      <vt:lpstr>PowerPoint Presentation</vt:lpstr>
      <vt:lpstr>Operation and Maintenance</vt:lpstr>
      <vt:lpstr>Operation Definition</vt:lpstr>
      <vt:lpstr>Maintenance Definition</vt:lpstr>
      <vt:lpstr>Thank you! and Webinars</vt:lpstr>
      <vt:lpstr>For more information, contact:</vt:lpstr>
    </vt:vector>
  </TitlesOfParts>
  <Company>U.S. Fish &amp; Wildlife Service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Clean Vessel Act Regulation Update Open Forum Discussion</dc:title>
  <dc:creator>Van Alstyne, Lisa</dc:creator>
  <cp:lastModifiedBy>Van Alstyne, Lisa</cp:lastModifiedBy>
  <cp:revision>21</cp:revision>
  <dcterms:created xsi:type="dcterms:W3CDTF">2014-09-24T12:49:24Z</dcterms:created>
  <dcterms:modified xsi:type="dcterms:W3CDTF">2014-09-24T18:38:41Z</dcterms:modified>
</cp:coreProperties>
</file>