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7" r:id="rId3"/>
    <p:sldId id="258" r:id="rId4"/>
    <p:sldId id="259" r:id="rId5"/>
    <p:sldId id="260" r:id="rId6"/>
    <p:sldId id="261" r:id="rId7"/>
    <p:sldId id="262" r:id="rId8"/>
    <p:sldId id="272" r:id="rId9"/>
    <p:sldId id="263" r:id="rId10"/>
    <p:sldId id="266" r:id="rId11"/>
    <p:sldId id="264" r:id="rId12"/>
    <p:sldId id="274" r:id="rId13"/>
    <p:sldId id="267" r:id="rId14"/>
    <p:sldId id="275" r:id="rId15"/>
    <p:sldId id="269" r:id="rId16"/>
    <p:sldId id="276" r:id="rId17"/>
    <p:sldId id="268" r:id="rId18"/>
    <p:sldId id="277" r:id="rId19"/>
    <p:sldId id="270" r:id="rId20"/>
    <p:sldId id="278"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672C"/>
    <a:srgbClr val="FDA683"/>
    <a:srgbClr val="D9E543"/>
    <a:srgbClr val="FD9267"/>
    <a:srgbClr val="006600"/>
    <a:srgbClr val="DDFFDD"/>
    <a:srgbClr val="A7FF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810" autoAdjust="0"/>
  </p:normalViewPr>
  <p:slideViewPr>
    <p:cSldViewPr>
      <p:cViewPr>
        <p:scale>
          <a:sx n="103" d="100"/>
          <a:sy n="103" d="100"/>
        </p:scale>
        <p:origin x="-20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70EE9E-5459-451F-9455-F78B9186D2DD}" type="datetimeFigureOut">
              <a:rPr lang="en-US" smtClean="0"/>
              <a:pPr/>
              <a:t>9/29/2014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D6D6CE-5551-4B76-A82C-DFFFBD155A1F}" type="slidenum">
              <a:rPr lang="en-US" smtClean="0"/>
              <a:pPr/>
              <a:t>‹#›</a:t>
            </a:fld>
            <a:endParaRPr lang="en-US"/>
          </a:p>
        </p:txBody>
      </p:sp>
    </p:spTree>
    <p:extLst>
      <p:ext uri="{BB962C8B-B14F-4D97-AF65-F5344CB8AC3E}">
        <p14:creationId xmlns:p14="http://schemas.microsoft.com/office/powerpoint/2010/main" val="2278030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2</a:t>
            </a:fld>
            <a:endParaRPr lang="en-US"/>
          </a:p>
        </p:txBody>
      </p:sp>
    </p:spTree>
    <p:extLst>
      <p:ext uri="{BB962C8B-B14F-4D97-AF65-F5344CB8AC3E}">
        <p14:creationId xmlns:p14="http://schemas.microsoft.com/office/powerpoint/2010/main" val="1406592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3</a:t>
            </a:fld>
            <a:endParaRPr lang="en-US"/>
          </a:p>
        </p:txBody>
      </p:sp>
    </p:spTree>
    <p:extLst>
      <p:ext uri="{BB962C8B-B14F-4D97-AF65-F5344CB8AC3E}">
        <p14:creationId xmlns:p14="http://schemas.microsoft.com/office/powerpoint/2010/main" val="3102471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will be corrected in the updated regulation.</a:t>
            </a:r>
          </a:p>
          <a:p>
            <a:endParaRPr lang="en-US" dirty="0" smtClean="0"/>
          </a:p>
          <a:p>
            <a:r>
              <a:rPr lang="en-US" dirty="0" smtClean="0"/>
              <a:t>Background:</a:t>
            </a:r>
          </a:p>
          <a:p>
            <a:endParaRPr lang="en-US" dirty="0" smtClean="0"/>
          </a:p>
          <a:p>
            <a:r>
              <a:rPr lang="en-US" dirty="0" smtClean="0"/>
              <a:t>COASTAL PREFERENCE ISSUE: Review done May 2010, L. Van Alstyne</a:t>
            </a:r>
          </a:p>
          <a:p>
            <a:r>
              <a:rPr lang="en-US" dirty="0" smtClean="0"/>
              <a:t>The Clean Vessel Act of 1992 - Public Law 102-587, title V, subtitle F (106 Stat 5039), November 4, 1992, included the following section:  (Incorporated into Title 33—Navigation and Navigable Waters § 1322 </a:t>
            </a:r>
          </a:p>
          <a:p>
            <a:r>
              <a:rPr lang="en-US" dirty="0" smtClean="0"/>
              <a:t>5604. FUNDING</a:t>
            </a:r>
          </a:p>
          <a:p>
            <a:r>
              <a:rPr lang="en-US" dirty="0" smtClean="0"/>
              <a:t>…..(c) GRANT PROGRAM</a:t>
            </a:r>
          </a:p>
          <a:p>
            <a:r>
              <a:rPr lang="en-US" dirty="0" smtClean="0"/>
              <a:t>…..(2) PRIORITY. —In awarding grants under this subsection, the secretary of the interior shall give priority consideration to grant applications that—</a:t>
            </a:r>
          </a:p>
          <a:p>
            <a:r>
              <a:rPr lang="en-US" dirty="0" smtClean="0"/>
              <a:t>	(A) in coastal States, propose constructing and renovating </a:t>
            </a:r>
            <a:r>
              <a:rPr lang="en-US" dirty="0" err="1" smtClean="0"/>
              <a:t>pumpout</a:t>
            </a:r>
            <a:r>
              <a:rPr lang="en-US" dirty="0" smtClean="0"/>
              <a:t> stations and waste reception facilities in accordance with a coastal State’s plan approved under section 5603(c);</a:t>
            </a:r>
          </a:p>
          <a:p>
            <a:r>
              <a:rPr lang="en-US" dirty="0" smtClean="0"/>
              <a:t>	(B) provide for public/private partnership efforts to develop and operate </a:t>
            </a:r>
            <a:r>
              <a:rPr lang="en-US" dirty="0" err="1" smtClean="0"/>
              <a:t>pumpout</a:t>
            </a:r>
            <a:r>
              <a:rPr lang="en-US" dirty="0" smtClean="0"/>
              <a:t> stations and waste reception facilities; and</a:t>
            </a:r>
          </a:p>
          <a:p>
            <a:r>
              <a:rPr lang="en-US" dirty="0" smtClean="0"/>
              <a:t>	(C) propose innovative ways to increase the availability and use of </a:t>
            </a:r>
            <a:r>
              <a:rPr lang="en-US" dirty="0" err="1" smtClean="0"/>
              <a:t>pumpout</a:t>
            </a:r>
            <a:r>
              <a:rPr lang="en-US" dirty="0" smtClean="0"/>
              <a:t> stations and waste reception facilities.</a:t>
            </a:r>
          </a:p>
          <a:p>
            <a:r>
              <a:rPr lang="en-US" dirty="0" smtClean="0"/>
              <a:t>Amended by Public Law 109-59, title X, § 10131, August 10, 2005 (119 Stat 1931):</a:t>
            </a:r>
          </a:p>
          <a:p>
            <a:r>
              <a:rPr lang="en-US" dirty="0" smtClean="0"/>
              <a:t>CHAPTER 2—CLEAN VESSEL ACT OF 1992 AMENDMENTS</a:t>
            </a:r>
          </a:p>
          <a:p>
            <a:r>
              <a:rPr lang="en-US" dirty="0" smtClean="0"/>
              <a:t>SEC. 10131 GRANT PROGRAM.</a:t>
            </a:r>
          </a:p>
          <a:p>
            <a:r>
              <a:rPr lang="en-US" dirty="0" smtClean="0"/>
              <a:t>Section 5604(c)(2) of the Clean Vessel Act of 1992 (33 U.S.C. 1322 note) is amended—</a:t>
            </a:r>
          </a:p>
          <a:p>
            <a:r>
              <a:rPr lang="en-US" dirty="0" smtClean="0"/>
              <a:t>(1) by striking subparagraph (A);</a:t>
            </a:r>
          </a:p>
          <a:p>
            <a:r>
              <a:rPr lang="en-US" dirty="0" smtClean="0"/>
              <a:t>(2) by </a:t>
            </a:r>
            <a:r>
              <a:rPr lang="en-US" dirty="0" err="1" smtClean="0"/>
              <a:t>redesignating</a:t>
            </a:r>
            <a:r>
              <a:rPr lang="en-US" dirty="0" smtClean="0"/>
              <a:t> subparagraphs (B) and (C) as subparagraphs (A) and (B) respectively; and</a:t>
            </a:r>
          </a:p>
          <a:p>
            <a:r>
              <a:rPr lang="en-US" dirty="0" smtClean="0"/>
              <a:t>(3) in subparagraph (A), as so designated, by striking “receptions” and inserting “reception”.</a:t>
            </a:r>
          </a:p>
          <a:p>
            <a:r>
              <a:rPr lang="en-US" dirty="0" smtClean="0"/>
              <a:t>The result of this change is:</a:t>
            </a:r>
          </a:p>
          <a:p>
            <a:r>
              <a:rPr lang="en-US" dirty="0" smtClean="0"/>
              <a:t>5604. FUNDING</a:t>
            </a:r>
          </a:p>
          <a:p>
            <a:r>
              <a:rPr lang="en-US" dirty="0" smtClean="0"/>
              <a:t>…..(c) GRANT PROGRAM</a:t>
            </a:r>
          </a:p>
          <a:p>
            <a:r>
              <a:rPr lang="en-US" dirty="0" smtClean="0"/>
              <a:t>…..(2) PRIORITY. —In awarding grants under this subsection, the secretary of the interior shall give priority consideration to grant applications that—</a:t>
            </a:r>
          </a:p>
          <a:p>
            <a:r>
              <a:rPr lang="en-US" dirty="0" smtClean="0"/>
              <a:t>	(A) provide for public/private partnership efforts to develop and operate </a:t>
            </a:r>
            <a:r>
              <a:rPr lang="en-US" dirty="0" err="1" smtClean="0"/>
              <a:t>pumpout</a:t>
            </a:r>
            <a:r>
              <a:rPr lang="en-US" dirty="0" smtClean="0"/>
              <a:t> stations and waste reception facilities; and</a:t>
            </a:r>
          </a:p>
          <a:p>
            <a:r>
              <a:rPr lang="en-US" dirty="0" smtClean="0"/>
              <a:t>	(B) propose innovative ways to increase the availability and use of </a:t>
            </a:r>
            <a:r>
              <a:rPr lang="en-US" dirty="0" err="1" smtClean="0"/>
              <a:t>pumpout</a:t>
            </a:r>
            <a:r>
              <a:rPr lang="en-US" dirty="0" smtClean="0"/>
              <a:t> stations and waste reception facilities.</a:t>
            </a:r>
          </a:p>
          <a:p>
            <a:endParaRPr lang="en-US" dirty="0" smtClean="0"/>
          </a:p>
          <a:p>
            <a:r>
              <a:rPr lang="en-US" dirty="0" smtClean="0"/>
              <a:t>The 2005 Amendment removed the Coastal preference.</a:t>
            </a:r>
          </a:p>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5</a:t>
            </a:fld>
            <a:endParaRPr lang="en-US"/>
          </a:p>
        </p:txBody>
      </p:sp>
    </p:spTree>
    <p:extLst>
      <p:ext uri="{BB962C8B-B14F-4D97-AF65-F5344CB8AC3E}">
        <p14:creationId xmlns:p14="http://schemas.microsoft.com/office/powerpoint/2010/main" val="3585097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6</a:t>
            </a:fld>
            <a:endParaRPr lang="en-US"/>
          </a:p>
        </p:txBody>
      </p:sp>
    </p:spTree>
    <p:extLst>
      <p:ext uri="{BB962C8B-B14F-4D97-AF65-F5344CB8AC3E}">
        <p14:creationId xmlns:p14="http://schemas.microsoft.com/office/powerpoint/2010/main" val="3873340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fees are too high, then boaters are less likely to use </a:t>
            </a:r>
            <a:r>
              <a:rPr lang="en-US" dirty="0" err="1" smtClean="0"/>
              <a:t>pumpouts</a:t>
            </a:r>
            <a:r>
              <a:rPr lang="en-US" dirty="0" smtClean="0"/>
              <a:t>? Where is the balance?</a:t>
            </a:r>
          </a:p>
          <a:p>
            <a:endParaRPr lang="en-US" dirty="0" smtClean="0"/>
          </a:p>
          <a:p>
            <a:r>
              <a:rPr lang="en-US" dirty="0" err="1" smtClean="0"/>
              <a:t>Pumpout</a:t>
            </a:r>
            <a:r>
              <a:rPr lang="en-US" baseline="0" dirty="0" smtClean="0"/>
              <a:t> operators that must pay for holding tank disposal vs. municipal disposal – is there a significant difference?</a:t>
            </a:r>
          </a:p>
          <a:p>
            <a:r>
              <a:rPr lang="en-US" baseline="0" dirty="0" smtClean="0"/>
              <a:t>What about </a:t>
            </a:r>
            <a:r>
              <a:rPr lang="en-US" baseline="0" dirty="0" err="1" smtClean="0"/>
              <a:t>pumpout</a:t>
            </a:r>
            <a:r>
              <a:rPr lang="en-US" baseline="0" dirty="0" smtClean="0"/>
              <a:t> boats that give the additional service of coming to the boater and incur greater costs?</a:t>
            </a:r>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7</a:t>
            </a:fld>
            <a:endParaRPr lang="en-US"/>
          </a:p>
        </p:txBody>
      </p:sp>
    </p:spTree>
    <p:extLst>
      <p:ext uri="{BB962C8B-B14F-4D97-AF65-F5344CB8AC3E}">
        <p14:creationId xmlns:p14="http://schemas.microsoft.com/office/powerpoint/2010/main" val="2506853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a:t>
            </a:r>
            <a:r>
              <a:rPr lang="en-US" dirty="0" err="1" smtClean="0"/>
              <a:t>pumpouts</a:t>
            </a:r>
            <a:r>
              <a:rPr lang="en-US" dirty="0" smtClean="0"/>
              <a:t> (likely</a:t>
            </a:r>
            <a:r>
              <a:rPr lang="en-US" baseline="0" dirty="0" smtClean="0"/>
              <a:t> very few) have flow meters, so literally charging by the gallon could be difficult.</a:t>
            </a:r>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9</a:t>
            </a:fld>
            <a:endParaRPr lang="en-US"/>
          </a:p>
        </p:txBody>
      </p:sp>
    </p:spTree>
    <p:extLst>
      <p:ext uri="{BB962C8B-B14F-4D97-AF65-F5344CB8AC3E}">
        <p14:creationId xmlns:p14="http://schemas.microsoft.com/office/powerpoint/2010/main" val="3627470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D6D6CE-5551-4B76-A82C-DFFFBD155A1F}" type="slidenum">
              <a:rPr lang="en-US" smtClean="0"/>
              <a:pPr/>
              <a:t>21</a:t>
            </a:fld>
            <a:endParaRPr lang="en-US"/>
          </a:p>
        </p:txBody>
      </p:sp>
    </p:spTree>
    <p:extLst>
      <p:ext uri="{BB962C8B-B14F-4D97-AF65-F5344CB8AC3E}">
        <p14:creationId xmlns:p14="http://schemas.microsoft.com/office/powerpoint/2010/main" val="3845967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95D3B2DC-C7D0-4514-9297-D6DE7D27CBDA}" type="datetimeFigureOut">
              <a:rPr lang="en-US" smtClean="0"/>
              <a:pPr/>
              <a:t>9/29/2014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1A931DDB-8BDA-4EF7-A4F2-88F1E7CAEA31}"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D3B2DC-C7D0-4514-9297-D6DE7D27CBDA}" type="datetimeFigureOut">
              <a:rPr lang="en-US" smtClean="0"/>
              <a:pPr/>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D3B2DC-C7D0-4514-9297-D6DE7D27CBDA}" type="datetimeFigureOut">
              <a:rPr lang="en-US" smtClean="0"/>
              <a:pPr/>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5D3B2DC-C7D0-4514-9297-D6DE7D27CBDA}" type="datetimeFigureOut">
              <a:rPr lang="en-US" smtClean="0"/>
              <a:pPr/>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5D3B2DC-C7D0-4514-9297-D6DE7D27CBDA}" type="datetimeFigureOut">
              <a:rPr lang="en-US" smtClean="0"/>
              <a:pPr/>
              <a:t>9/29/2014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1A931DDB-8BDA-4EF7-A4F2-88F1E7CAEA3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5D3B2DC-C7D0-4514-9297-D6DE7D27CBDA}" type="datetimeFigureOut">
              <a:rPr lang="en-US" smtClean="0"/>
              <a:pPr/>
              <a:t>9/29/2014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5D3B2DC-C7D0-4514-9297-D6DE7D27CBDA}" type="datetimeFigureOut">
              <a:rPr lang="en-US" smtClean="0"/>
              <a:pPr/>
              <a:t>9/29/2014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5D3B2DC-C7D0-4514-9297-D6DE7D27CBDA}" type="datetimeFigureOut">
              <a:rPr lang="en-US" smtClean="0"/>
              <a:pPr/>
              <a:t>9/29/2014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D3B2DC-C7D0-4514-9297-D6DE7D27CBDA}" type="datetimeFigureOut">
              <a:rPr lang="en-US" smtClean="0"/>
              <a:pPr/>
              <a:t>9/29/2014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5D3B2DC-C7D0-4514-9297-D6DE7D27CBDA}" type="datetimeFigureOut">
              <a:rPr lang="en-US" smtClean="0"/>
              <a:pPr/>
              <a:t>9/29/2014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5D3B2DC-C7D0-4514-9297-D6DE7D27CBDA}" type="datetimeFigureOut">
              <a:rPr lang="en-US" smtClean="0"/>
              <a:pPr/>
              <a:t>9/29/2014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A931DDB-8BDA-4EF7-A4F2-88F1E7CAEA3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95D3B2DC-C7D0-4514-9297-D6DE7D27CBDA}" type="datetimeFigureOut">
              <a:rPr lang="en-US" smtClean="0"/>
              <a:pPr/>
              <a:t>9/29/2014</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A931DDB-8BDA-4EF7-A4F2-88F1E7CAEA31}"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wsfrprograms@fws.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jpeg"/><Relationship Id="rId7" Type="http://schemas.openxmlformats.org/officeDocument/2006/relationships/image" Target="../media/image15.wmf"/><Relationship Id="rId2"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hyperlink" Target="http://fawiki.fws.gov/" TargetMode="External"/><Relationship Id="rId5" Type="http://schemas.openxmlformats.org/officeDocument/2006/relationships/image" Target="../media/image11.wmf"/><Relationship Id="rId4" Type="http://schemas.openxmlformats.org/officeDocument/2006/relationships/image" Target="../media/image14.jpg"/></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905000"/>
            <a:ext cx="7772400" cy="1470025"/>
          </a:xfrm>
        </p:spPr>
        <p:txBody>
          <a:bodyPr>
            <a:normAutofit fontScale="90000"/>
          </a:bodyPr>
          <a:lstStyle/>
          <a:p>
            <a:pPr algn="l"/>
            <a:r>
              <a:rPr lang="en-US" dirty="0" smtClean="0">
                <a:ln>
                  <a:solidFill>
                    <a:schemeClr val="tx2"/>
                  </a:solidFill>
                </a:ln>
                <a:solidFill>
                  <a:srgbClr val="FFFF00"/>
                </a:solidFill>
              </a:rPr>
              <a:t>Clean Vessel Act Regulation Update Open Forum Discussion</a:t>
            </a:r>
            <a:endParaRPr lang="en-US" dirty="0">
              <a:ln>
                <a:solidFill>
                  <a:schemeClr val="tx2"/>
                </a:solidFill>
              </a:ln>
              <a:solidFill>
                <a:srgbClr val="FFFF00"/>
              </a:solidFill>
            </a:endParaRPr>
          </a:p>
        </p:txBody>
      </p:sp>
      <p:sp>
        <p:nvSpPr>
          <p:cNvPr id="3" name="Subtitle 2"/>
          <p:cNvSpPr>
            <a:spLocks noGrp="1"/>
          </p:cNvSpPr>
          <p:nvPr>
            <p:ph type="subTitle" idx="1"/>
          </p:nvPr>
        </p:nvSpPr>
        <p:spPr>
          <a:xfrm>
            <a:off x="3657600" y="3505200"/>
            <a:ext cx="2566555" cy="1752600"/>
          </a:xfrm>
        </p:spPr>
        <p:txBody>
          <a:bodyPr>
            <a:normAutofit fontScale="92500" lnSpcReduction="10000"/>
            <a:scene3d>
              <a:camera prst="orthographicFront"/>
              <a:lightRig rig="threePt" dir="t"/>
            </a:scene3d>
            <a:sp3d extrusionH="57150">
              <a:bevelT w="38100" h="38100"/>
            </a:sp3d>
          </a:bodyPr>
          <a:lstStyle/>
          <a:p>
            <a:pPr algn="ctr"/>
            <a:r>
              <a:rPr lang="en-US" dirty="0" smtClean="0">
                <a:solidFill>
                  <a:srgbClr val="FC672C"/>
                </a:solidFill>
              </a:rPr>
              <a:t>SOBA Conference</a:t>
            </a:r>
          </a:p>
          <a:p>
            <a:pPr algn="ctr"/>
            <a:r>
              <a:rPr lang="en-US" dirty="0" smtClean="0">
                <a:solidFill>
                  <a:srgbClr val="FC672C"/>
                </a:solidFill>
              </a:rPr>
              <a:t>Little Rock, AR</a:t>
            </a:r>
          </a:p>
          <a:p>
            <a:pPr algn="ctr"/>
            <a:r>
              <a:rPr lang="en-US" dirty="0" smtClean="0">
                <a:solidFill>
                  <a:srgbClr val="FC672C"/>
                </a:solidFill>
              </a:rPr>
              <a:t>October 2014</a:t>
            </a:r>
            <a:endParaRPr lang="en-US" dirty="0">
              <a:solidFill>
                <a:srgbClr val="FC672C"/>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3733800"/>
            <a:ext cx="2667000" cy="195723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34150" y="4038600"/>
            <a:ext cx="1639824" cy="2182368"/>
          </a:xfrm>
          <a:prstGeom prst="roundRect">
            <a:avLst/>
          </a:prstGeom>
          <a:ln>
            <a:solidFill>
              <a:srgbClr val="006600"/>
            </a:solidFill>
          </a:ln>
        </p:spPr>
      </p:pic>
      <p:pic>
        <p:nvPicPr>
          <p:cNvPr id="6" name="Picture 5"/>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tretch>
            <a:fillRect/>
          </a:stretch>
        </p:blipFill>
        <p:spPr>
          <a:xfrm rot="-780000">
            <a:off x="7292361" y="586763"/>
            <a:ext cx="1300029" cy="1300029"/>
          </a:xfrm>
          <a:prstGeom prst="ellipse">
            <a:avLst/>
          </a:prstGeom>
          <a:ln w="3175"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p:cNvSpPr txBox="1"/>
          <p:nvPr/>
        </p:nvSpPr>
        <p:spPr>
          <a:xfrm>
            <a:off x="3810000" y="5321701"/>
            <a:ext cx="2286000" cy="369332"/>
          </a:xfrm>
          <a:prstGeom prst="rect">
            <a:avLst/>
          </a:prstGeom>
          <a:noFill/>
        </p:spPr>
        <p:txBody>
          <a:bodyPr wrap="square" rtlCol="0">
            <a:spAutoFit/>
          </a:bodyPr>
          <a:lstStyle/>
          <a:p>
            <a:r>
              <a:rPr lang="en-US" dirty="0" smtClean="0"/>
              <a:t>Lisa E. Van Alstyne</a:t>
            </a:r>
            <a:endParaRPr lang="en-US" dirty="0"/>
          </a:p>
        </p:txBody>
      </p:sp>
    </p:spTree>
    <p:extLst>
      <p:ext uri="{BB962C8B-B14F-4D97-AF65-F5344CB8AC3E}">
        <p14:creationId xmlns:p14="http://schemas.microsoft.com/office/powerpoint/2010/main" val="3103107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3055" y="381000"/>
            <a:ext cx="2143125" cy="2143125"/>
          </a:xfrm>
          <a:prstGeom prst="rect">
            <a:avLst/>
          </a:prstGeom>
          <a:noFill/>
          <a:ln>
            <a:solidFill>
              <a:srgbClr val="FC672C"/>
            </a:solidFill>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533400" y="533400"/>
            <a:ext cx="5715000" cy="769441"/>
          </a:xfrm>
          <a:prstGeom prst="rect">
            <a:avLst/>
          </a:prstGeom>
          <a:noFill/>
        </p:spPr>
        <p:txBody>
          <a:bodyPr wrap="square" rtlCol="0">
            <a:spAutoFit/>
            <a:scene3d>
              <a:camera prst="orthographicFront"/>
              <a:lightRig rig="threePt" dir="t"/>
            </a:scene3d>
            <a:sp3d extrusionH="57150">
              <a:bevelT w="38100" h="38100"/>
            </a:sp3d>
          </a:bodyPr>
          <a:lstStyle/>
          <a:p>
            <a:r>
              <a:rPr lang="en-US" sz="4400" b="1" i="1" dirty="0" smtClean="0">
                <a:solidFill>
                  <a:srgbClr val="FC672C"/>
                </a:solidFill>
              </a:rPr>
              <a:t>Survey Question</a:t>
            </a:r>
            <a:endParaRPr lang="en-US" sz="4400" b="1" i="1" dirty="0">
              <a:solidFill>
                <a:srgbClr val="FC672C"/>
              </a:solidFill>
            </a:endParaRPr>
          </a:p>
        </p:txBody>
      </p:sp>
      <p:sp>
        <p:nvSpPr>
          <p:cNvPr id="5" name="TextBox 4"/>
          <p:cNvSpPr txBox="1"/>
          <p:nvPr/>
        </p:nvSpPr>
        <p:spPr>
          <a:xfrm>
            <a:off x="838200" y="1371601"/>
            <a:ext cx="5410200" cy="1384995"/>
          </a:xfrm>
          <a:prstGeom prst="rect">
            <a:avLst/>
          </a:prstGeom>
          <a:noFill/>
        </p:spPr>
        <p:txBody>
          <a:bodyPr wrap="square" rtlCol="0">
            <a:spAutoFit/>
          </a:bodyPr>
          <a:lstStyle/>
          <a:p>
            <a:r>
              <a:rPr lang="en-US" sz="2800" b="1" dirty="0" smtClean="0">
                <a:solidFill>
                  <a:schemeClr val="bg1"/>
                </a:solidFill>
              </a:rPr>
              <a:t>What is the CVA Fee structure in your State?</a:t>
            </a:r>
          </a:p>
          <a:p>
            <a:endParaRPr lang="en-US" sz="2800" b="1" dirty="0"/>
          </a:p>
        </p:txBody>
      </p:sp>
      <p:graphicFrame>
        <p:nvGraphicFramePr>
          <p:cNvPr id="6" name="Table 5"/>
          <p:cNvGraphicFramePr>
            <a:graphicFrameLocks noGrp="1"/>
          </p:cNvGraphicFramePr>
          <p:nvPr>
            <p:extLst>
              <p:ext uri="{D42A27DB-BD31-4B8C-83A1-F6EECF244321}">
                <p14:modId xmlns:p14="http://schemas.microsoft.com/office/powerpoint/2010/main" val="1481045416"/>
              </p:ext>
            </p:extLst>
          </p:nvPr>
        </p:nvGraphicFramePr>
        <p:xfrm>
          <a:off x="1263217" y="2971800"/>
          <a:ext cx="6096000" cy="3037840"/>
        </p:xfrm>
        <a:graphic>
          <a:graphicData uri="http://schemas.openxmlformats.org/drawingml/2006/table">
            <a:tbl>
              <a:tblPr firstRow="1" bandRow="1">
                <a:tableStyleId>{5C22544A-7EE6-4342-B048-85BDC9FD1C3A}</a:tableStyleId>
              </a:tblPr>
              <a:tblGrid>
                <a:gridCol w="457200"/>
                <a:gridCol w="3733800"/>
                <a:gridCol w="1905000"/>
              </a:tblGrid>
              <a:tr h="370840">
                <a:tc>
                  <a:txBody>
                    <a:bodyPr/>
                    <a:lstStyle/>
                    <a:p>
                      <a:endParaRPr lang="en-US" dirty="0"/>
                    </a:p>
                  </a:txBody>
                  <a:tcPr/>
                </a:tc>
                <a:tc>
                  <a:txBody>
                    <a:bodyPr/>
                    <a:lstStyle/>
                    <a:p>
                      <a:endParaRPr lang="en-US" dirty="0"/>
                    </a:p>
                  </a:txBody>
                  <a:tcPr/>
                </a:tc>
                <a:tc>
                  <a:txBody>
                    <a:bodyPr/>
                    <a:lstStyle/>
                    <a:p>
                      <a:r>
                        <a:rPr lang="en-US" dirty="0" smtClean="0"/>
                        <a:t># Responded</a:t>
                      </a:r>
                      <a:endParaRPr lang="en-US" dirty="0"/>
                    </a:p>
                  </a:txBody>
                  <a:tcPr/>
                </a:tc>
              </a:tr>
              <a:tr h="370840">
                <a:tc>
                  <a:txBody>
                    <a:bodyPr/>
                    <a:lstStyle/>
                    <a:p>
                      <a:r>
                        <a:rPr lang="en-US" dirty="0" smtClean="0"/>
                        <a:t>A.</a:t>
                      </a:r>
                      <a:endParaRPr lang="en-US" dirty="0"/>
                    </a:p>
                  </a:txBody>
                  <a:tcPr/>
                </a:tc>
                <a:tc>
                  <a:txBody>
                    <a:bodyPr/>
                    <a:lstStyle/>
                    <a:p>
                      <a:r>
                        <a:rPr lang="en-US" dirty="0" smtClean="0"/>
                        <a:t>Straight $5 fee, no exceptions.</a:t>
                      </a:r>
                      <a:endParaRPr lang="en-US" dirty="0"/>
                    </a:p>
                  </a:txBody>
                  <a:tcPr/>
                </a:tc>
                <a:tc>
                  <a:txBody>
                    <a:bodyPr/>
                    <a:lstStyle/>
                    <a:p>
                      <a:endParaRPr lang="en-US"/>
                    </a:p>
                  </a:txBody>
                  <a:tcPr/>
                </a:tc>
              </a:tr>
              <a:tr h="370840">
                <a:tc>
                  <a:txBody>
                    <a:bodyPr/>
                    <a:lstStyle/>
                    <a:p>
                      <a:r>
                        <a:rPr lang="en-US" dirty="0" smtClean="0"/>
                        <a:t>B.</a:t>
                      </a:r>
                      <a:endParaRPr lang="en-US" dirty="0"/>
                    </a:p>
                  </a:txBody>
                  <a:tcPr/>
                </a:tc>
                <a:tc>
                  <a:txBody>
                    <a:bodyPr/>
                    <a:lstStyle/>
                    <a:p>
                      <a:r>
                        <a:rPr lang="en-US" dirty="0" smtClean="0"/>
                        <a:t>Straight $5 fee with some exceptions, as justified.</a:t>
                      </a:r>
                      <a:endParaRPr lang="en-US" dirty="0"/>
                    </a:p>
                  </a:txBody>
                  <a:tcPr/>
                </a:tc>
                <a:tc>
                  <a:txBody>
                    <a:bodyPr/>
                    <a:lstStyle/>
                    <a:p>
                      <a:endParaRPr lang="en-US"/>
                    </a:p>
                  </a:txBody>
                  <a:tcPr/>
                </a:tc>
              </a:tr>
              <a:tr h="370840">
                <a:tc>
                  <a:txBody>
                    <a:bodyPr/>
                    <a:lstStyle/>
                    <a:p>
                      <a:r>
                        <a:rPr lang="en-US" dirty="0" smtClean="0"/>
                        <a:t>C.</a:t>
                      </a:r>
                      <a:endParaRPr lang="en-US" dirty="0"/>
                    </a:p>
                  </a:txBody>
                  <a:tcPr/>
                </a:tc>
                <a:tc>
                  <a:txBody>
                    <a:bodyPr/>
                    <a:lstStyle/>
                    <a:p>
                      <a:r>
                        <a:rPr lang="en-US" dirty="0" smtClean="0"/>
                        <a:t>A sliding scale fee with $5 for up to a certain number of gallons and a higher fee above that.</a:t>
                      </a:r>
                    </a:p>
                  </a:txBody>
                  <a:tcPr/>
                </a:tc>
                <a:tc>
                  <a:txBody>
                    <a:bodyPr/>
                    <a:lstStyle/>
                    <a:p>
                      <a:endParaRPr lang="en-US"/>
                    </a:p>
                  </a:txBody>
                  <a:tcPr/>
                </a:tc>
              </a:tr>
              <a:tr h="370840">
                <a:tc>
                  <a:txBody>
                    <a:bodyPr/>
                    <a:lstStyle/>
                    <a:p>
                      <a:r>
                        <a:rPr lang="en-US" dirty="0" smtClean="0"/>
                        <a:t>D.</a:t>
                      </a:r>
                      <a:endParaRPr lang="en-US" dirty="0"/>
                    </a:p>
                  </a:txBody>
                  <a:tcPr/>
                </a:tc>
                <a:tc>
                  <a:txBody>
                    <a:bodyPr/>
                    <a:lstStyle/>
                    <a:p>
                      <a:r>
                        <a:rPr lang="en-US" dirty="0" smtClean="0"/>
                        <a:t>A flat rate higher than $5.</a:t>
                      </a:r>
                      <a:endParaRPr lang="en-US" dirty="0"/>
                    </a:p>
                  </a:txBody>
                  <a:tcPr/>
                </a:tc>
                <a:tc>
                  <a:txBody>
                    <a:bodyPr/>
                    <a:lstStyle/>
                    <a:p>
                      <a:endParaRPr lang="en-US"/>
                    </a:p>
                  </a:txBody>
                  <a:tcPr/>
                </a:tc>
              </a:tr>
              <a:tr h="370840">
                <a:tc>
                  <a:txBody>
                    <a:bodyPr/>
                    <a:lstStyle/>
                    <a:p>
                      <a:r>
                        <a:rPr lang="en-US" dirty="0" smtClean="0"/>
                        <a:t>E.</a:t>
                      </a:r>
                      <a:endParaRPr lang="en-US" dirty="0"/>
                    </a:p>
                  </a:txBody>
                  <a:tcPr/>
                </a:tc>
                <a:tc>
                  <a:txBody>
                    <a:bodyPr/>
                    <a:lstStyle/>
                    <a:p>
                      <a:r>
                        <a:rPr lang="en-US" dirty="0" smtClean="0"/>
                        <a:t>Other.</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7305388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581"/>
            <a:ext cx="8229600" cy="1143000"/>
          </a:xfrm>
        </p:spPr>
        <p:txBody>
          <a:bodyPr/>
          <a:lstStyle/>
          <a:p>
            <a:r>
              <a:rPr lang="en-US" dirty="0" smtClean="0">
                <a:solidFill>
                  <a:srgbClr val="FFFF00"/>
                </a:solidFill>
              </a:rPr>
              <a:t>Operation and Maintenance</a:t>
            </a:r>
            <a:endParaRPr lang="en-US" dirty="0">
              <a:solidFill>
                <a:srgbClr val="FFFF00"/>
              </a:solidFill>
            </a:endParaRPr>
          </a:p>
        </p:txBody>
      </p:sp>
      <p:sp>
        <p:nvSpPr>
          <p:cNvPr id="3" name="Content Placeholder 2"/>
          <p:cNvSpPr>
            <a:spLocks noGrp="1"/>
          </p:cNvSpPr>
          <p:nvPr>
            <p:ph idx="1"/>
          </p:nvPr>
        </p:nvSpPr>
        <p:spPr>
          <a:xfrm>
            <a:off x="381000" y="1905000"/>
            <a:ext cx="8229600" cy="3200400"/>
          </a:xfrm>
        </p:spPr>
        <p:txBody>
          <a:bodyPr>
            <a:normAutofit/>
          </a:bodyPr>
          <a:lstStyle/>
          <a:p>
            <a:pPr marL="0" indent="0" algn="ctr">
              <a:buNone/>
            </a:pPr>
            <a:r>
              <a:rPr lang="en-US" b="1" i="1" dirty="0" smtClean="0">
                <a:solidFill>
                  <a:schemeClr val="bg1"/>
                </a:solidFill>
              </a:rPr>
              <a:t>As it relates to fees</a:t>
            </a:r>
            <a:r>
              <a:rPr lang="en-US" dirty="0" smtClean="0">
                <a:solidFill>
                  <a:schemeClr val="bg1"/>
                </a:solidFill>
              </a:rPr>
              <a:t>: </a:t>
            </a:r>
            <a:endParaRPr lang="en-US" dirty="0" smtClean="0">
              <a:solidFill>
                <a:schemeClr val="bg1"/>
              </a:solidFill>
            </a:endParaRPr>
          </a:p>
          <a:p>
            <a:pPr marL="0" indent="0" algn="ctr">
              <a:buNone/>
            </a:pPr>
            <a:endParaRPr lang="en-US" dirty="0">
              <a:solidFill>
                <a:schemeClr val="bg1"/>
              </a:solidFill>
            </a:endParaRPr>
          </a:p>
          <a:p>
            <a:pPr marL="0" indent="0" algn="ctr">
              <a:buNone/>
            </a:pPr>
            <a:r>
              <a:rPr lang="en-US" dirty="0" smtClean="0">
                <a:solidFill>
                  <a:schemeClr val="bg1"/>
                </a:solidFill>
              </a:rPr>
              <a:t>Such </a:t>
            </a:r>
            <a:r>
              <a:rPr lang="en-US" dirty="0" smtClean="0">
                <a:solidFill>
                  <a:schemeClr val="bg1"/>
                </a:solidFill>
              </a:rPr>
              <a:t>proceeds shall be retained, accounted for, and used by the operator to defray operation and maintenance costs as long as the facility is needed and it serves its intended purpose. </a:t>
            </a:r>
            <a:endParaRPr lang="en-US" dirty="0">
              <a:solidFill>
                <a:schemeClr val="bg1"/>
              </a:solidFill>
            </a:endParaRPr>
          </a:p>
        </p:txBody>
      </p:sp>
    </p:spTree>
    <p:extLst>
      <p:ext uri="{BB962C8B-B14F-4D97-AF65-F5344CB8AC3E}">
        <p14:creationId xmlns:p14="http://schemas.microsoft.com/office/powerpoint/2010/main" val="3479802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183880" cy="4876800"/>
          </a:xfrm>
        </p:spPr>
        <p:txBody>
          <a:bodyPr>
            <a:normAutofit fontScale="85000" lnSpcReduction="20000"/>
            <a:scene3d>
              <a:camera prst="orthographicFront"/>
              <a:lightRig rig="threePt" dir="t"/>
            </a:scene3d>
            <a:sp3d extrusionH="57150">
              <a:bevelT w="38100" h="38100"/>
            </a:sp3d>
          </a:bodyPr>
          <a:lstStyle/>
          <a:p>
            <a:pPr>
              <a:buNone/>
            </a:pPr>
            <a:r>
              <a:rPr lang="en-US" sz="3500" b="1" dirty="0" smtClean="0">
                <a:solidFill>
                  <a:srgbClr val="FC672C"/>
                </a:solidFill>
              </a:rPr>
              <a:t>O&amp;M</a:t>
            </a:r>
          </a:p>
          <a:p>
            <a:pPr>
              <a:buNone/>
            </a:pPr>
            <a:endParaRPr lang="en-US" b="1" dirty="0" smtClean="0"/>
          </a:p>
          <a:p>
            <a:pPr marL="0" indent="0">
              <a:buClrTx/>
              <a:buNone/>
            </a:pPr>
            <a:r>
              <a:rPr lang="en-US" dirty="0" smtClean="0">
                <a:solidFill>
                  <a:schemeClr val="bg1"/>
                </a:solidFill>
              </a:rPr>
              <a:t>1) How </a:t>
            </a:r>
            <a:r>
              <a:rPr lang="en-US" dirty="0" smtClean="0">
                <a:solidFill>
                  <a:schemeClr val="bg1"/>
                </a:solidFill>
              </a:rPr>
              <a:t>important is it for operators to account </a:t>
            </a:r>
            <a:r>
              <a:rPr lang="en-US" dirty="0" smtClean="0">
                <a:solidFill>
                  <a:schemeClr val="bg1"/>
                </a:solidFill>
              </a:rPr>
              <a:t>for</a:t>
            </a:r>
            <a:br>
              <a:rPr lang="en-US" dirty="0" smtClean="0">
                <a:solidFill>
                  <a:schemeClr val="bg1"/>
                </a:solidFill>
              </a:rPr>
            </a:br>
            <a:r>
              <a:rPr lang="en-US" dirty="0" smtClean="0">
                <a:solidFill>
                  <a:schemeClr val="bg1"/>
                </a:solidFill>
              </a:rPr>
              <a:t>    fees</a:t>
            </a:r>
            <a:r>
              <a:rPr lang="en-US" dirty="0" smtClean="0">
                <a:solidFill>
                  <a:schemeClr val="bg1"/>
                </a:solidFill>
              </a:rPr>
              <a:t>?</a:t>
            </a:r>
          </a:p>
          <a:p>
            <a:pPr marL="514350" indent="-514350">
              <a:buClrTx/>
              <a:buFont typeface="+mj-lt"/>
              <a:buAutoNum type="arabicParenR"/>
            </a:pPr>
            <a:endParaRPr lang="en-US" dirty="0" smtClean="0">
              <a:solidFill>
                <a:schemeClr val="bg1"/>
              </a:solidFill>
            </a:endParaRPr>
          </a:p>
          <a:p>
            <a:pPr marL="0" indent="0">
              <a:buClrTx/>
              <a:buNone/>
            </a:pPr>
            <a:r>
              <a:rPr lang="en-US" dirty="0" smtClean="0">
                <a:solidFill>
                  <a:schemeClr val="bg1"/>
                </a:solidFill>
              </a:rPr>
              <a:t>2) Knowing </a:t>
            </a:r>
            <a:r>
              <a:rPr lang="en-US" dirty="0" smtClean="0">
                <a:solidFill>
                  <a:schemeClr val="bg1"/>
                </a:solidFill>
              </a:rPr>
              <a:t>the costs associated with operating </a:t>
            </a:r>
            <a:r>
              <a:rPr lang="en-US" dirty="0" smtClean="0">
                <a:solidFill>
                  <a:schemeClr val="bg1"/>
                </a:solidFill>
              </a:rPr>
              <a:t>and</a:t>
            </a:r>
            <a:br>
              <a:rPr lang="en-US" dirty="0" smtClean="0">
                <a:solidFill>
                  <a:schemeClr val="bg1"/>
                </a:solidFill>
              </a:rPr>
            </a:br>
            <a:r>
              <a:rPr lang="en-US" dirty="0" smtClean="0">
                <a:solidFill>
                  <a:schemeClr val="bg1"/>
                </a:solidFill>
              </a:rPr>
              <a:t>    </a:t>
            </a:r>
            <a:r>
              <a:rPr lang="en-US" dirty="0" smtClean="0">
                <a:solidFill>
                  <a:schemeClr val="bg1"/>
                </a:solidFill>
              </a:rPr>
              <a:t>maintaining </a:t>
            </a:r>
            <a:r>
              <a:rPr lang="en-US" dirty="0" err="1" smtClean="0">
                <a:solidFill>
                  <a:schemeClr val="bg1"/>
                </a:solidFill>
              </a:rPr>
              <a:t>pumpouts</a:t>
            </a:r>
            <a:r>
              <a:rPr lang="en-US" dirty="0" smtClean="0">
                <a:solidFill>
                  <a:schemeClr val="bg1"/>
                </a:solidFill>
              </a:rPr>
              <a:t>, </a:t>
            </a:r>
            <a:r>
              <a:rPr lang="en-US" dirty="0" smtClean="0">
                <a:solidFill>
                  <a:schemeClr val="bg1"/>
                </a:solidFill>
              </a:rPr>
              <a:t>should </a:t>
            </a:r>
            <a:r>
              <a:rPr lang="en-US" dirty="0" smtClean="0">
                <a:solidFill>
                  <a:schemeClr val="bg1"/>
                </a:solidFill>
              </a:rPr>
              <a:t>we just accept it is </a:t>
            </a:r>
            <a:endParaRPr lang="en-US" dirty="0" smtClean="0">
              <a:solidFill>
                <a:schemeClr val="bg1"/>
              </a:solidFill>
            </a:endParaRPr>
          </a:p>
          <a:p>
            <a:pPr marL="0" indent="0">
              <a:buClrTx/>
              <a:buNone/>
            </a:pPr>
            <a:r>
              <a:rPr lang="en-US" dirty="0">
                <a:solidFill>
                  <a:schemeClr val="bg1"/>
                </a:solidFill>
              </a:rPr>
              <a:t> </a:t>
            </a:r>
            <a:r>
              <a:rPr lang="en-US" dirty="0" smtClean="0">
                <a:solidFill>
                  <a:schemeClr val="bg1"/>
                </a:solidFill>
              </a:rPr>
              <a:t>   </a:t>
            </a:r>
            <a:r>
              <a:rPr lang="en-US" dirty="0" smtClean="0">
                <a:solidFill>
                  <a:schemeClr val="bg1"/>
                </a:solidFill>
              </a:rPr>
              <a:t>not </a:t>
            </a:r>
            <a:r>
              <a:rPr lang="en-US" dirty="0" smtClean="0">
                <a:solidFill>
                  <a:schemeClr val="bg1"/>
                </a:solidFill>
              </a:rPr>
              <a:t>a “money maker” for an operator? </a:t>
            </a:r>
            <a:r>
              <a:rPr lang="en-US" dirty="0" smtClean="0">
                <a:solidFill>
                  <a:schemeClr val="bg1"/>
                </a:solidFill>
              </a:rPr>
              <a:t/>
            </a:r>
            <a:br>
              <a:rPr lang="en-US" dirty="0" smtClean="0">
                <a:solidFill>
                  <a:schemeClr val="bg1"/>
                </a:solidFill>
              </a:rPr>
            </a:br>
            <a:r>
              <a:rPr lang="en-US" dirty="0" smtClean="0">
                <a:solidFill>
                  <a:schemeClr val="bg1"/>
                </a:solidFill>
              </a:rPr>
              <a:t/>
            </a:r>
            <a:br>
              <a:rPr lang="en-US" dirty="0" smtClean="0">
                <a:solidFill>
                  <a:schemeClr val="bg1"/>
                </a:solidFill>
              </a:rPr>
            </a:br>
            <a:r>
              <a:rPr lang="en-US" dirty="0" smtClean="0">
                <a:solidFill>
                  <a:schemeClr val="bg1"/>
                </a:solidFill>
              </a:rPr>
              <a:t>    Or, </a:t>
            </a:r>
            <a:r>
              <a:rPr lang="en-US" dirty="0" smtClean="0">
                <a:solidFill>
                  <a:schemeClr val="bg1"/>
                </a:solidFill>
              </a:rPr>
              <a:t>do </a:t>
            </a:r>
            <a:r>
              <a:rPr lang="en-US" dirty="0" smtClean="0">
                <a:solidFill>
                  <a:schemeClr val="bg1"/>
                </a:solidFill>
              </a:rPr>
              <a:t>we need </a:t>
            </a:r>
            <a:r>
              <a:rPr lang="en-US" dirty="0" smtClean="0">
                <a:solidFill>
                  <a:schemeClr val="bg1"/>
                </a:solidFill>
              </a:rPr>
              <a:t>that accounting?</a:t>
            </a:r>
          </a:p>
          <a:p>
            <a:pPr marL="514350" indent="-514350">
              <a:buClrTx/>
              <a:buFont typeface="+mj-lt"/>
              <a:buAutoNum type="arabicParenR"/>
            </a:pPr>
            <a:endParaRPr lang="en-US" dirty="0" smtClean="0">
              <a:solidFill>
                <a:schemeClr val="bg1"/>
              </a:solidFill>
            </a:endParaRPr>
          </a:p>
          <a:p>
            <a:pPr marL="0" indent="0">
              <a:buClrTx/>
              <a:buNone/>
            </a:pPr>
            <a:r>
              <a:rPr lang="en-US" dirty="0" smtClean="0">
                <a:solidFill>
                  <a:schemeClr val="bg1"/>
                </a:solidFill>
              </a:rPr>
              <a:t>3) Do/should </a:t>
            </a:r>
            <a:r>
              <a:rPr lang="en-US" dirty="0" smtClean="0">
                <a:solidFill>
                  <a:schemeClr val="bg1"/>
                </a:solidFill>
              </a:rPr>
              <a:t>States that offer funding for </a:t>
            </a:r>
            <a:r>
              <a:rPr lang="en-US" dirty="0" smtClean="0">
                <a:solidFill>
                  <a:schemeClr val="bg1"/>
                </a:solidFill>
              </a:rPr>
              <a:t>O&amp;M</a:t>
            </a:r>
            <a:br>
              <a:rPr lang="en-US" dirty="0" smtClean="0">
                <a:solidFill>
                  <a:schemeClr val="bg1"/>
                </a:solidFill>
              </a:rPr>
            </a:br>
            <a:r>
              <a:rPr lang="en-US" dirty="0" smtClean="0">
                <a:solidFill>
                  <a:schemeClr val="bg1"/>
                </a:solidFill>
              </a:rPr>
              <a:t>    </a:t>
            </a:r>
            <a:r>
              <a:rPr lang="en-US" dirty="0" smtClean="0">
                <a:solidFill>
                  <a:schemeClr val="bg1"/>
                </a:solidFill>
              </a:rPr>
              <a:t>require the grantee to deduct collected fees from </a:t>
            </a:r>
            <a:r>
              <a:rPr lang="en-US" dirty="0" smtClean="0">
                <a:solidFill>
                  <a:schemeClr val="bg1"/>
                </a:solidFill>
              </a:rPr>
              <a:t/>
            </a:r>
            <a:br>
              <a:rPr lang="en-US" dirty="0" smtClean="0">
                <a:solidFill>
                  <a:schemeClr val="bg1"/>
                </a:solidFill>
              </a:rPr>
            </a:br>
            <a:r>
              <a:rPr lang="en-US" dirty="0" smtClean="0">
                <a:solidFill>
                  <a:schemeClr val="bg1"/>
                </a:solidFill>
              </a:rPr>
              <a:t>    their </a:t>
            </a:r>
            <a:r>
              <a:rPr lang="en-US" dirty="0" smtClean="0">
                <a:solidFill>
                  <a:schemeClr val="bg1"/>
                </a:solidFill>
              </a:rPr>
              <a:t>costs when applying for a grant? </a:t>
            </a:r>
          </a:p>
          <a:p>
            <a:pPr marL="651510" indent="-514350">
              <a:buFont typeface="+mj-lt"/>
              <a:buAutoNum type="arabicParenR"/>
            </a:pPr>
            <a:endParaRPr lang="en-US" dirty="0"/>
          </a:p>
        </p:txBody>
      </p:sp>
      <p:grpSp>
        <p:nvGrpSpPr>
          <p:cNvPr id="2" name="Group 7"/>
          <p:cNvGrpSpPr/>
          <p:nvPr/>
        </p:nvGrpSpPr>
        <p:grpSpPr>
          <a:xfrm>
            <a:off x="5791200" y="152400"/>
            <a:ext cx="3124200" cy="1524000"/>
            <a:chOff x="381000" y="457200"/>
            <a:chExt cx="3124200" cy="1524000"/>
          </a:xfrm>
          <a:solidFill>
            <a:srgbClr val="FC672C"/>
          </a:solidFill>
        </p:grpSpPr>
        <p:sp>
          <p:nvSpPr>
            <p:cNvPr id="5" name="Oval Callout 4"/>
            <p:cNvSpPr/>
            <p:nvPr/>
          </p:nvSpPr>
          <p:spPr>
            <a:xfrm>
              <a:off x="381000" y="457200"/>
              <a:ext cx="3124200" cy="1524000"/>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27314" y="822960"/>
              <a:ext cx="2167812" cy="763286"/>
            </a:xfrm>
            <a:prstGeom prst="rect">
              <a:avLst/>
            </a:prstGeom>
            <a:grpFill/>
          </p:spPr>
          <p:txBody>
            <a:bodyPr wrap="square" rtlCol="0">
              <a:spAutoFit/>
            </a:bodyPr>
            <a:lstStyle/>
            <a:p>
              <a:pPr algn="ctr"/>
              <a:r>
                <a:rPr lang="en-US" sz="2800" dirty="0" smtClean="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rPr>
                <a:t>Discussion Topics</a:t>
              </a:r>
              <a:endParaRPr lang="en-US" sz="2800" dirty="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381000"/>
            <a:ext cx="5638800" cy="769441"/>
          </a:xfrm>
          <a:prstGeom prst="rect">
            <a:avLst/>
          </a:prstGeom>
          <a:noFill/>
        </p:spPr>
        <p:txBody>
          <a:bodyPr wrap="square" rtlCol="0">
            <a:spAutoFit/>
            <a:scene3d>
              <a:camera prst="orthographicFront"/>
              <a:lightRig rig="threePt" dir="t"/>
            </a:scene3d>
            <a:sp3d extrusionH="57150">
              <a:bevelT w="38100" h="38100"/>
            </a:sp3d>
          </a:bodyPr>
          <a:lstStyle/>
          <a:p>
            <a:r>
              <a:rPr lang="en-US" sz="4400" b="1" i="1" dirty="0" smtClean="0">
                <a:solidFill>
                  <a:srgbClr val="FC672C"/>
                </a:solidFill>
              </a:rPr>
              <a:t>Survey Question</a:t>
            </a:r>
            <a:endParaRPr lang="en-US" sz="4400" b="1" i="1" dirty="0">
              <a:solidFill>
                <a:srgbClr val="FC672C"/>
              </a:solidFill>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152400"/>
            <a:ext cx="2143125" cy="2143125"/>
          </a:xfrm>
          <a:prstGeom prst="rect">
            <a:avLst/>
          </a:prstGeom>
          <a:noFill/>
          <a:ln>
            <a:solidFill>
              <a:srgbClr val="FC672C"/>
            </a:solidFill>
          </a:ln>
          <a:extLst>
            <a:ext uri="{909E8E84-426E-40DD-AFC4-6F175D3DCCD1}">
              <a14:hiddenFill xmlns:a14="http://schemas.microsoft.com/office/drawing/2010/main">
                <a:solidFill>
                  <a:schemeClr val="accent1"/>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2256899201"/>
              </p:ext>
            </p:extLst>
          </p:nvPr>
        </p:nvGraphicFramePr>
        <p:xfrm>
          <a:off x="1447800" y="2057400"/>
          <a:ext cx="3581210" cy="1107440"/>
        </p:xfrm>
        <a:graphic>
          <a:graphicData uri="http://schemas.openxmlformats.org/drawingml/2006/table">
            <a:tbl>
              <a:tblPr firstRow="1" bandRow="1">
                <a:tableStyleId>{5C22544A-7EE6-4342-B048-85BDC9FD1C3A}</a:tableStyleId>
              </a:tblPr>
              <a:tblGrid>
                <a:gridCol w="1268361"/>
                <a:gridCol w="2312849"/>
              </a:tblGrid>
              <a:tr h="0">
                <a:tc>
                  <a:txBody>
                    <a:bodyPr/>
                    <a:lstStyle/>
                    <a:p>
                      <a:endParaRPr lang="en-US" dirty="0"/>
                    </a:p>
                  </a:txBody>
                  <a:tcPr/>
                </a:tc>
                <a:tc>
                  <a:txBody>
                    <a:bodyPr/>
                    <a:lstStyle/>
                    <a:p>
                      <a:pPr algn="ctr"/>
                      <a:r>
                        <a:rPr lang="en-US" dirty="0" smtClean="0"/>
                        <a:t># Responding</a:t>
                      </a:r>
                      <a:endParaRPr lang="en-US" dirty="0"/>
                    </a:p>
                  </a:txBody>
                  <a:tcPr/>
                </a:tc>
              </a:tr>
              <a:tr h="370840">
                <a:tc>
                  <a:txBody>
                    <a:bodyPr/>
                    <a:lstStyle/>
                    <a:p>
                      <a:pPr algn="ctr"/>
                      <a:r>
                        <a:rPr lang="en-US" dirty="0" smtClean="0"/>
                        <a:t>Yes</a:t>
                      </a:r>
                      <a:endParaRPr lang="en-US" dirty="0"/>
                    </a:p>
                  </a:txBody>
                  <a:tcPr/>
                </a:tc>
                <a:tc>
                  <a:txBody>
                    <a:bodyPr/>
                    <a:lstStyle/>
                    <a:p>
                      <a:endParaRPr lang="en-US"/>
                    </a:p>
                  </a:txBody>
                  <a:tcPr/>
                </a:tc>
              </a:tr>
              <a:tr h="370840">
                <a:tc>
                  <a:txBody>
                    <a:bodyPr/>
                    <a:lstStyle/>
                    <a:p>
                      <a:pPr algn="ctr"/>
                      <a:r>
                        <a:rPr lang="en-US" dirty="0" smtClean="0"/>
                        <a:t>No</a:t>
                      </a:r>
                      <a:endParaRPr lang="en-US" dirty="0"/>
                    </a:p>
                  </a:txBody>
                  <a:tcPr/>
                </a:tc>
                <a:tc>
                  <a:txBody>
                    <a:bodyPr/>
                    <a:lstStyle/>
                    <a:p>
                      <a:endParaRPr lang="en-US" dirty="0"/>
                    </a:p>
                  </a:txBody>
                  <a:tcPr/>
                </a:tc>
              </a:tr>
            </a:tbl>
          </a:graphicData>
        </a:graphic>
      </p:graphicFrame>
      <p:sp>
        <p:nvSpPr>
          <p:cNvPr id="8" name="TextBox 7"/>
          <p:cNvSpPr txBox="1"/>
          <p:nvPr/>
        </p:nvSpPr>
        <p:spPr>
          <a:xfrm>
            <a:off x="457200" y="1143000"/>
            <a:ext cx="5486400" cy="830997"/>
          </a:xfrm>
          <a:prstGeom prst="rect">
            <a:avLst/>
          </a:prstGeom>
          <a:noFill/>
        </p:spPr>
        <p:txBody>
          <a:bodyPr wrap="square" rtlCol="0">
            <a:spAutoFit/>
          </a:bodyPr>
          <a:lstStyle/>
          <a:p>
            <a:pPr algn="ctr"/>
            <a:r>
              <a:rPr lang="en-US" sz="2400" b="1" dirty="0" smtClean="0">
                <a:solidFill>
                  <a:schemeClr val="bg1"/>
                </a:solidFill>
              </a:rPr>
              <a:t>Does your State offer CVA funds for O &amp; M?</a:t>
            </a:r>
            <a:endParaRPr lang="en-US" sz="2400" b="1" dirty="0">
              <a:solidFill>
                <a:schemeClr val="bg1"/>
              </a:solidFill>
            </a:endParaRPr>
          </a:p>
        </p:txBody>
      </p:sp>
      <p:sp>
        <p:nvSpPr>
          <p:cNvPr id="9" name="TextBox 8"/>
          <p:cNvSpPr txBox="1"/>
          <p:nvPr/>
        </p:nvSpPr>
        <p:spPr>
          <a:xfrm>
            <a:off x="457200" y="3352800"/>
            <a:ext cx="8229600" cy="461665"/>
          </a:xfrm>
          <a:prstGeom prst="rect">
            <a:avLst/>
          </a:prstGeom>
          <a:noFill/>
        </p:spPr>
        <p:txBody>
          <a:bodyPr wrap="square" rtlCol="0">
            <a:spAutoFit/>
          </a:bodyPr>
          <a:lstStyle/>
          <a:p>
            <a:pPr algn="ctr"/>
            <a:r>
              <a:rPr lang="en-US" sz="2400" b="1" dirty="0" smtClean="0">
                <a:solidFill>
                  <a:schemeClr val="bg1"/>
                </a:solidFill>
              </a:rPr>
              <a:t>For those States that offer CVA funds for O&amp;M, </a:t>
            </a:r>
            <a:r>
              <a:rPr lang="en-US" sz="2400" b="1" dirty="0" smtClean="0">
                <a:solidFill>
                  <a:schemeClr val="bg1"/>
                </a:solidFill>
              </a:rPr>
              <a:t>do </a:t>
            </a:r>
            <a:r>
              <a:rPr lang="en-US" sz="2400" b="1" dirty="0" smtClean="0">
                <a:solidFill>
                  <a:schemeClr val="bg1"/>
                </a:solidFill>
              </a:rPr>
              <a:t>you: </a:t>
            </a:r>
            <a:endParaRPr lang="en-US" sz="2400" b="1" dirty="0">
              <a:solidFill>
                <a:schemeClr val="bg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829820886"/>
              </p:ext>
            </p:extLst>
          </p:nvPr>
        </p:nvGraphicFramePr>
        <p:xfrm>
          <a:off x="762000" y="4343400"/>
          <a:ext cx="7762569" cy="1483360"/>
        </p:xfrm>
        <a:graphic>
          <a:graphicData uri="http://schemas.openxmlformats.org/drawingml/2006/table">
            <a:tbl>
              <a:tblPr firstRow="1" bandRow="1">
                <a:tableStyleId>{5C22544A-7EE6-4342-B048-85BDC9FD1C3A}</a:tableStyleId>
              </a:tblPr>
              <a:tblGrid>
                <a:gridCol w="457200"/>
                <a:gridCol w="5105400"/>
                <a:gridCol w="2199969"/>
              </a:tblGrid>
              <a:tr h="370840">
                <a:tc>
                  <a:txBody>
                    <a:bodyPr/>
                    <a:lstStyle/>
                    <a:p>
                      <a:endParaRPr lang="en-US" dirty="0"/>
                    </a:p>
                  </a:txBody>
                  <a:tcPr/>
                </a:tc>
                <a:tc>
                  <a:txBody>
                    <a:bodyPr/>
                    <a:lstStyle/>
                    <a:p>
                      <a:endParaRPr lang="en-US" dirty="0"/>
                    </a:p>
                  </a:txBody>
                  <a:tcPr/>
                </a:tc>
                <a:tc>
                  <a:txBody>
                    <a:bodyPr/>
                    <a:lstStyle/>
                    <a:p>
                      <a:pPr algn="ctr"/>
                      <a:r>
                        <a:rPr lang="en-US" dirty="0" smtClean="0"/>
                        <a:t># Responding</a:t>
                      </a:r>
                      <a:endParaRPr lang="en-US" dirty="0"/>
                    </a:p>
                  </a:txBody>
                  <a:tcPr/>
                </a:tc>
              </a:tr>
              <a:tr h="370840">
                <a:tc>
                  <a:txBody>
                    <a:bodyPr/>
                    <a:lstStyle/>
                    <a:p>
                      <a:r>
                        <a:rPr lang="en-US" dirty="0" smtClean="0"/>
                        <a:t>A.</a:t>
                      </a:r>
                      <a:endParaRPr lang="en-US" dirty="0"/>
                    </a:p>
                  </a:txBody>
                  <a:tcPr/>
                </a:tc>
                <a:tc>
                  <a:txBody>
                    <a:bodyPr/>
                    <a:lstStyle/>
                    <a:p>
                      <a:r>
                        <a:rPr lang="en-US" dirty="0" smtClean="0"/>
                        <a:t>Offer</a:t>
                      </a:r>
                      <a:r>
                        <a:rPr lang="en-US" baseline="0" dirty="0" smtClean="0"/>
                        <a:t> O &amp; M as a separate grant program?</a:t>
                      </a:r>
                      <a:endParaRPr lang="en-US" dirty="0"/>
                    </a:p>
                  </a:txBody>
                  <a:tcPr/>
                </a:tc>
                <a:tc>
                  <a:txBody>
                    <a:bodyPr/>
                    <a:lstStyle/>
                    <a:p>
                      <a:endParaRPr lang="en-US"/>
                    </a:p>
                  </a:txBody>
                  <a:tcPr/>
                </a:tc>
              </a:tr>
              <a:tr h="370840">
                <a:tc>
                  <a:txBody>
                    <a:bodyPr/>
                    <a:lstStyle/>
                    <a:p>
                      <a:r>
                        <a:rPr lang="en-US" dirty="0" smtClean="0"/>
                        <a:t>B.</a:t>
                      </a:r>
                      <a:endParaRPr lang="en-US" dirty="0"/>
                    </a:p>
                  </a:txBody>
                  <a:tcPr/>
                </a:tc>
                <a:tc>
                  <a:txBody>
                    <a:bodyPr/>
                    <a:lstStyle/>
                    <a:p>
                      <a:r>
                        <a:rPr lang="en-US" dirty="0" smtClean="0"/>
                        <a:t>Include O &amp; M as part of the construction grant?</a:t>
                      </a:r>
                      <a:endParaRPr lang="en-US" dirty="0"/>
                    </a:p>
                  </a:txBody>
                  <a:tcPr/>
                </a:tc>
                <a:tc>
                  <a:txBody>
                    <a:bodyPr/>
                    <a:lstStyle/>
                    <a:p>
                      <a:endParaRPr lang="en-US" dirty="0"/>
                    </a:p>
                  </a:txBody>
                  <a:tcPr/>
                </a:tc>
              </a:tr>
              <a:tr h="370840">
                <a:tc>
                  <a:txBody>
                    <a:bodyPr/>
                    <a:lstStyle/>
                    <a:p>
                      <a:r>
                        <a:rPr lang="en-US" dirty="0" smtClean="0"/>
                        <a:t>C.</a:t>
                      </a:r>
                      <a:endParaRPr lang="en-US" dirty="0"/>
                    </a:p>
                  </a:txBody>
                  <a:tcPr/>
                </a:tc>
                <a:tc>
                  <a:txBody>
                    <a:bodyPr/>
                    <a:lstStyle/>
                    <a:p>
                      <a:r>
                        <a:rPr lang="en-US" dirty="0" smtClean="0"/>
                        <a:t>Other?</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664462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183880" cy="4876800"/>
          </a:xfrm>
        </p:spPr>
        <p:txBody>
          <a:bodyPr>
            <a:normAutofit fontScale="92500" lnSpcReduction="10000"/>
            <a:scene3d>
              <a:camera prst="orthographicFront"/>
              <a:lightRig rig="threePt" dir="t"/>
            </a:scene3d>
            <a:sp3d extrusionH="57150">
              <a:bevelT w="38100" h="38100"/>
            </a:sp3d>
          </a:bodyPr>
          <a:lstStyle/>
          <a:p>
            <a:pPr>
              <a:buNone/>
            </a:pPr>
            <a:r>
              <a:rPr lang="en-US" sz="3500" b="1" dirty="0" smtClean="0">
                <a:solidFill>
                  <a:srgbClr val="FC672C"/>
                </a:solidFill>
              </a:rPr>
              <a:t>O&amp;M</a:t>
            </a:r>
          </a:p>
          <a:p>
            <a:pPr>
              <a:buNone/>
            </a:pPr>
            <a:endParaRPr lang="en-US" sz="3500" b="1" dirty="0" smtClean="0"/>
          </a:p>
          <a:p>
            <a:pPr>
              <a:buNone/>
            </a:pPr>
            <a:r>
              <a:rPr lang="en-US" b="1" dirty="0" smtClean="0">
                <a:solidFill>
                  <a:schemeClr val="bg1"/>
                </a:solidFill>
              </a:rPr>
              <a:t>Considering O&amp;M as an issue outside of Fee collection:</a:t>
            </a:r>
          </a:p>
          <a:p>
            <a:pPr>
              <a:buClrTx/>
            </a:pPr>
            <a:endParaRPr lang="en-US" dirty="0" smtClean="0">
              <a:solidFill>
                <a:schemeClr val="bg1"/>
              </a:solidFill>
            </a:endParaRPr>
          </a:p>
          <a:p>
            <a:pPr marL="0" indent="0">
              <a:buClrTx/>
              <a:buNone/>
            </a:pPr>
            <a:r>
              <a:rPr lang="en-US" dirty="0" smtClean="0">
                <a:solidFill>
                  <a:schemeClr val="bg1"/>
                </a:solidFill>
              </a:rPr>
              <a:t>4) If </a:t>
            </a:r>
            <a:r>
              <a:rPr lang="en-US" dirty="0" smtClean="0">
                <a:solidFill>
                  <a:schemeClr val="bg1"/>
                </a:solidFill>
              </a:rPr>
              <a:t>your State does NOT offer an O&amp;M grant</a:t>
            </a:r>
            <a:br>
              <a:rPr lang="en-US" dirty="0" smtClean="0">
                <a:solidFill>
                  <a:schemeClr val="bg1"/>
                </a:solidFill>
              </a:rPr>
            </a:br>
            <a:r>
              <a:rPr lang="en-US" dirty="0" smtClean="0">
                <a:solidFill>
                  <a:schemeClr val="bg1"/>
                </a:solidFill>
              </a:rPr>
              <a:t>program, why not?</a:t>
            </a:r>
          </a:p>
          <a:p>
            <a:pPr marL="342900" indent="-342900">
              <a:buClrTx/>
            </a:pPr>
            <a:endParaRPr lang="en-US" dirty="0" smtClean="0">
              <a:solidFill>
                <a:schemeClr val="bg1"/>
              </a:solidFill>
            </a:endParaRPr>
          </a:p>
          <a:p>
            <a:pPr marL="0" indent="0">
              <a:buClrTx/>
              <a:buNone/>
            </a:pPr>
            <a:r>
              <a:rPr lang="en-US" dirty="0" smtClean="0">
                <a:solidFill>
                  <a:schemeClr val="bg1"/>
                </a:solidFill>
              </a:rPr>
              <a:t>5) Is </a:t>
            </a:r>
            <a:r>
              <a:rPr lang="en-US" dirty="0" smtClean="0">
                <a:solidFill>
                  <a:schemeClr val="bg1"/>
                </a:solidFill>
              </a:rPr>
              <a:t>it possible that a change in the regulations would make it easier for your State to participate? If so, what would the change(s) be?</a:t>
            </a:r>
          </a:p>
          <a:p>
            <a:endParaRPr lang="en-US" dirty="0" smtClean="0"/>
          </a:p>
          <a:p>
            <a:endParaRPr lang="en-US" dirty="0"/>
          </a:p>
        </p:txBody>
      </p:sp>
      <p:grpSp>
        <p:nvGrpSpPr>
          <p:cNvPr id="2" name="Group 7"/>
          <p:cNvGrpSpPr/>
          <p:nvPr/>
        </p:nvGrpSpPr>
        <p:grpSpPr>
          <a:xfrm>
            <a:off x="5791200" y="152400"/>
            <a:ext cx="3124200" cy="1524000"/>
            <a:chOff x="381000" y="457200"/>
            <a:chExt cx="3124200" cy="1524000"/>
          </a:xfrm>
          <a:solidFill>
            <a:srgbClr val="FC672C"/>
          </a:solidFill>
        </p:grpSpPr>
        <p:sp>
          <p:nvSpPr>
            <p:cNvPr id="5" name="Oval Callout 4"/>
            <p:cNvSpPr/>
            <p:nvPr/>
          </p:nvSpPr>
          <p:spPr>
            <a:xfrm>
              <a:off x="381000" y="457200"/>
              <a:ext cx="3124200" cy="1524000"/>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27314" y="822960"/>
              <a:ext cx="2167812" cy="763286"/>
            </a:xfrm>
            <a:prstGeom prst="rect">
              <a:avLst/>
            </a:prstGeom>
            <a:grpFill/>
          </p:spPr>
          <p:txBody>
            <a:bodyPr wrap="square" rtlCol="0">
              <a:spAutoFit/>
            </a:bodyPr>
            <a:lstStyle/>
            <a:p>
              <a:pPr algn="ctr"/>
              <a:r>
                <a:rPr lang="en-US" sz="2800" dirty="0" smtClean="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rPr>
                <a:t>Discussion Topics</a:t>
              </a:r>
              <a:endParaRPr lang="en-US" sz="2800" dirty="0">
                <a:ln w="18415" cmpd="sng">
                  <a:solidFill>
                    <a:srgbClr val="FFFFFF"/>
                  </a:solidFill>
                  <a:prstDash val="solid"/>
                </a:ln>
                <a:solidFill>
                  <a:schemeClr val="accent6">
                    <a:lumMod val="60000"/>
                    <a:lumOff val="40000"/>
                  </a:schemeClr>
                </a:solidFill>
                <a:effectLst>
                  <a:outerShdw blurRad="63500" dir="3600000" algn="tl" rotWithShape="0">
                    <a:srgbClr val="000000">
                      <a:alpha val="70000"/>
                    </a:srgbClr>
                  </a:outerShdw>
                </a:effectLst>
              </a:endParaRPr>
            </a:p>
          </p:txBody>
        </p:sp>
      </p:gr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382000" cy="1051560"/>
          </a:xfrm>
        </p:spPr>
        <p:txBody>
          <a:bodyPr/>
          <a:lstStyle/>
          <a:p>
            <a:pPr algn="ctr"/>
            <a:r>
              <a:rPr lang="en-US" dirty="0" smtClean="0">
                <a:ln>
                  <a:solidFill>
                    <a:schemeClr val="tx2"/>
                  </a:solidFill>
                </a:ln>
                <a:solidFill>
                  <a:srgbClr val="FFFF00"/>
                </a:solidFill>
              </a:rPr>
              <a:t>Operation Definition</a:t>
            </a:r>
            <a:endParaRPr lang="en-US" dirty="0">
              <a:ln>
                <a:solidFill>
                  <a:schemeClr val="tx2"/>
                </a:solidFill>
              </a:ln>
              <a:solidFill>
                <a:srgbClr val="FFFF00"/>
              </a:solidFill>
            </a:endParaRPr>
          </a:p>
        </p:txBody>
      </p:sp>
      <p:sp>
        <p:nvSpPr>
          <p:cNvPr id="3" name="Content Placeholder 2"/>
          <p:cNvSpPr>
            <a:spLocks noGrp="1"/>
          </p:cNvSpPr>
          <p:nvPr>
            <p:ph idx="1"/>
          </p:nvPr>
        </p:nvSpPr>
        <p:spPr>
          <a:xfrm>
            <a:off x="533400" y="1447800"/>
            <a:ext cx="8305800" cy="5105400"/>
          </a:xfrm>
        </p:spPr>
        <p:txBody>
          <a:bodyPr>
            <a:noAutofit/>
          </a:bodyPr>
          <a:lstStyle/>
          <a:p>
            <a:pPr marL="0" indent="0">
              <a:buNone/>
            </a:pPr>
            <a:r>
              <a:rPr lang="en-US" sz="1800" dirty="0" smtClean="0">
                <a:solidFill>
                  <a:schemeClr val="bg1"/>
                </a:solidFill>
              </a:rPr>
              <a:t>Operation means actions, supplies, and labor needed to carry out the purpose of the </a:t>
            </a:r>
            <a:r>
              <a:rPr lang="en-US" sz="1800" dirty="0" err="1" smtClean="0">
                <a:solidFill>
                  <a:schemeClr val="bg1"/>
                </a:solidFill>
              </a:rPr>
              <a:t>pumpout</a:t>
            </a:r>
            <a:r>
              <a:rPr lang="en-US" sz="1800" dirty="0" smtClean="0">
                <a:solidFill>
                  <a:schemeClr val="bg1"/>
                </a:solidFill>
              </a:rPr>
              <a:t> facility and make it work. Operation </a:t>
            </a:r>
            <a:r>
              <a:rPr lang="en-US" sz="1800" b="1" u="sng" dirty="0" smtClean="0">
                <a:solidFill>
                  <a:schemeClr val="bg1"/>
                </a:solidFill>
              </a:rPr>
              <a:t>may</a:t>
            </a:r>
            <a:r>
              <a:rPr lang="en-US" sz="1800" dirty="0" smtClean="0">
                <a:solidFill>
                  <a:schemeClr val="bg1"/>
                </a:solidFill>
              </a:rPr>
              <a:t> include:</a:t>
            </a:r>
          </a:p>
          <a:p>
            <a:pPr marL="0" indent="0">
              <a:buNone/>
            </a:pPr>
            <a:endParaRPr lang="en-US" sz="1200" dirty="0" smtClean="0">
              <a:solidFill>
                <a:schemeClr val="bg1"/>
              </a:solidFill>
            </a:endParaRPr>
          </a:p>
          <a:p>
            <a:pPr marL="0" indent="0">
              <a:buNone/>
            </a:pPr>
            <a:r>
              <a:rPr lang="en-US" sz="1800" dirty="0" smtClean="0">
                <a:solidFill>
                  <a:schemeClr val="bg1"/>
                </a:solidFill>
              </a:rPr>
              <a:t>(1)   Fuel, dock fees, and insurance for </a:t>
            </a:r>
            <a:r>
              <a:rPr lang="en-US" sz="1800" dirty="0" err="1" smtClean="0">
                <a:solidFill>
                  <a:schemeClr val="bg1"/>
                </a:solidFill>
              </a:rPr>
              <a:t>pumpout</a:t>
            </a:r>
            <a:r>
              <a:rPr lang="en-US" sz="1800" dirty="0" smtClean="0">
                <a:solidFill>
                  <a:schemeClr val="bg1"/>
                </a:solidFill>
              </a:rPr>
              <a:t> boats;</a:t>
            </a:r>
          </a:p>
          <a:p>
            <a:pPr marL="0" indent="0">
              <a:buNone/>
            </a:pPr>
            <a:endParaRPr lang="en-US" sz="1200" dirty="0" smtClean="0">
              <a:solidFill>
                <a:schemeClr val="bg1"/>
              </a:solidFill>
            </a:endParaRPr>
          </a:p>
          <a:p>
            <a:pPr marL="0" indent="0">
              <a:buNone/>
            </a:pPr>
            <a:r>
              <a:rPr lang="en-US" sz="1800" dirty="0" smtClean="0">
                <a:solidFill>
                  <a:schemeClr val="bg1"/>
                </a:solidFill>
              </a:rPr>
              <a:t>(2)   Emptying waste holding tanks;</a:t>
            </a:r>
          </a:p>
          <a:p>
            <a:pPr marL="0" indent="0">
              <a:buNone/>
            </a:pPr>
            <a:endParaRPr lang="en-US" sz="1200" dirty="0" smtClean="0">
              <a:solidFill>
                <a:schemeClr val="bg1"/>
              </a:solidFill>
            </a:endParaRPr>
          </a:p>
          <a:p>
            <a:pPr marL="0" indent="0">
              <a:buNone/>
            </a:pPr>
            <a:r>
              <a:rPr lang="en-US" sz="1800" dirty="0" smtClean="0">
                <a:solidFill>
                  <a:schemeClr val="bg1"/>
                </a:solidFill>
              </a:rPr>
              <a:t>(3)   Transporting waste from the </a:t>
            </a:r>
            <a:r>
              <a:rPr lang="en-US" sz="1800" dirty="0" err="1" smtClean="0">
                <a:solidFill>
                  <a:schemeClr val="bg1"/>
                </a:solidFill>
              </a:rPr>
              <a:t>pumpout</a:t>
            </a:r>
            <a:r>
              <a:rPr lang="en-US" sz="1800" dirty="0" smtClean="0">
                <a:solidFill>
                  <a:schemeClr val="bg1"/>
                </a:solidFill>
              </a:rPr>
              <a:t> facility to the municipal </a:t>
            </a:r>
            <a:r>
              <a:rPr lang="en-US" sz="1800" dirty="0" smtClean="0">
                <a:solidFill>
                  <a:schemeClr val="bg1"/>
                </a:solidFill>
              </a:rPr>
              <a:t>or </a:t>
            </a:r>
            <a:r>
              <a:rPr lang="en-US" sz="1800" dirty="0" smtClean="0">
                <a:solidFill>
                  <a:schemeClr val="bg1"/>
                </a:solidFill>
              </a:rPr>
              <a:t>commercial waste treatment facility;</a:t>
            </a:r>
          </a:p>
          <a:p>
            <a:pPr marL="0" indent="0">
              <a:buNone/>
            </a:pPr>
            <a:endParaRPr lang="en-US" sz="1200" dirty="0" smtClean="0">
              <a:solidFill>
                <a:schemeClr val="bg1"/>
              </a:solidFill>
            </a:endParaRPr>
          </a:p>
          <a:p>
            <a:pPr marL="0" indent="0">
              <a:buNone/>
            </a:pPr>
            <a:r>
              <a:rPr lang="en-US" sz="1800" dirty="0" smtClean="0">
                <a:solidFill>
                  <a:schemeClr val="bg1"/>
                </a:solidFill>
              </a:rPr>
              <a:t>(4)   Hepatitis shots, gloves, sanitizer, and other items for </a:t>
            </a:r>
            <a:r>
              <a:rPr lang="en-US" sz="1800" dirty="0" smtClean="0">
                <a:solidFill>
                  <a:schemeClr val="bg1"/>
                </a:solidFill>
              </a:rPr>
              <a:t>the protection </a:t>
            </a:r>
            <a:r>
              <a:rPr lang="en-US" sz="1800" dirty="0" smtClean="0">
                <a:solidFill>
                  <a:schemeClr val="bg1"/>
                </a:solidFill>
              </a:rPr>
              <a:t>of </a:t>
            </a:r>
            <a:r>
              <a:rPr lang="en-US" sz="1800" dirty="0" err="1" smtClean="0">
                <a:solidFill>
                  <a:schemeClr val="bg1"/>
                </a:solidFill>
              </a:rPr>
              <a:t>pumpout</a:t>
            </a:r>
            <a:r>
              <a:rPr lang="en-US" sz="1800" dirty="0" smtClean="0">
                <a:solidFill>
                  <a:schemeClr val="bg1"/>
                </a:solidFill>
              </a:rPr>
              <a:t> personnel;</a:t>
            </a:r>
          </a:p>
          <a:p>
            <a:pPr marL="0" indent="0">
              <a:buNone/>
            </a:pPr>
            <a:endParaRPr lang="en-US" sz="1400" dirty="0" smtClean="0">
              <a:solidFill>
                <a:schemeClr val="bg1"/>
              </a:solidFill>
            </a:endParaRPr>
          </a:p>
          <a:p>
            <a:pPr marL="0" indent="0">
              <a:buNone/>
            </a:pPr>
            <a:r>
              <a:rPr lang="en-US" sz="1800" dirty="0" smtClean="0">
                <a:solidFill>
                  <a:schemeClr val="bg1"/>
                </a:solidFill>
              </a:rPr>
              <a:t>(5)   Maintaining a </a:t>
            </a:r>
            <a:r>
              <a:rPr lang="en-US" sz="1800" dirty="0" err="1" smtClean="0">
                <a:solidFill>
                  <a:schemeClr val="bg1"/>
                </a:solidFill>
              </a:rPr>
              <a:t>pumpout</a:t>
            </a:r>
            <a:r>
              <a:rPr lang="en-US" sz="1800" dirty="0" smtClean="0">
                <a:solidFill>
                  <a:schemeClr val="bg1"/>
                </a:solidFill>
              </a:rPr>
              <a:t> log; and</a:t>
            </a:r>
          </a:p>
          <a:p>
            <a:pPr marL="0" indent="0">
              <a:buNone/>
            </a:pPr>
            <a:endParaRPr lang="en-US" sz="1800" dirty="0" smtClean="0">
              <a:solidFill>
                <a:schemeClr val="bg1"/>
              </a:solidFill>
            </a:endParaRPr>
          </a:p>
          <a:p>
            <a:pPr marL="0" indent="0">
              <a:buNone/>
            </a:pPr>
            <a:r>
              <a:rPr lang="en-US" sz="1800" dirty="0" smtClean="0">
                <a:solidFill>
                  <a:schemeClr val="bg1"/>
                </a:solidFill>
              </a:rPr>
              <a:t>(6)   Labor specific to the </a:t>
            </a:r>
            <a:r>
              <a:rPr lang="en-US" sz="1800" dirty="0" err="1" smtClean="0">
                <a:solidFill>
                  <a:schemeClr val="bg1"/>
                </a:solidFill>
              </a:rPr>
              <a:t>pumpout</a:t>
            </a:r>
            <a:r>
              <a:rPr lang="en-US" sz="1800" dirty="0" smtClean="0">
                <a:solidFill>
                  <a:schemeClr val="bg1"/>
                </a:solidFill>
              </a:rPr>
              <a:t> facility.</a:t>
            </a:r>
          </a:p>
        </p:txBody>
      </p:sp>
      <p:pic>
        <p:nvPicPr>
          <p:cNvPr id="1026" name="Picture 2" descr="C:\Users\Lisa_Van_Alstyne\AppData\Local\Microsoft\Windows\Temporary Internet Files\Content.IE5\UHAOM1UT\MC90043471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693738" cy="72717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9600" y="457200"/>
            <a:ext cx="990600" cy="381000"/>
          </a:xfrm>
          <a:prstGeom prst="rect">
            <a:avLst/>
          </a:prstGeom>
          <a:noFill/>
        </p:spPr>
        <p:txBody>
          <a:bodyPr wrap="square" rtlCol="0">
            <a:spAutoFit/>
          </a:bodyPr>
          <a:lstStyle/>
          <a:p>
            <a:r>
              <a:rPr lang="en-US" b="1" dirty="0" smtClean="0">
                <a:solidFill>
                  <a:srgbClr val="FF0000"/>
                </a:solidFill>
              </a:rPr>
              <a:t>Wiki</a:t>
            </a:r>
            <a:endParaRPr lang="en-US" b="1" dirty="0">
              <a:solidFill>
                <a:srgbClr val="FF0000"/>
              </a:solidFill>
            </a:endParaRPr>
          </a:p>
        </p:txBody>
      </p:sp>
    </p:spTree>
    <p:extLst>
      <p:ext uri="{BB962C8B-B14F-4D97-AF65-F5344CB8AC3E}">
        <p14:creationId xmlns:p14="http://schemas.microsoft.com/office/powerpoint/2010/main" val="1305234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447800"/>
            <a:ext cx="8183880" cy="4800600"/>
          </a:xfrm>
        </p:spPr>
        <p:txBody>
          <a:bodyPr>
            <a:normAutofit fontScale="77500" lnSpcReduction="20000"/>
          </a:bodyPr>
          <a:lstStyle/>
          <a:p>
            <a:pPr marL="0" indent="0">
              <a:buNone/>
            </a:pPr>
            <a:r>
              <a:rPr lang="en-US" dirty="0" smtClean="0">
                <a:solidFill>
                  <a:schemeClr val="bg1"/>
                </a:solidFill>
              </a:rPr>
              <a:t>Operation must </a:t>
            </a:r>
            <a:r>
              <a:rPr lang="en-US" b="1" u="sng" dirty="0" smtClean="0">
                <a:solidFill>
                  <a:schemeClr val="bg1"/>
                </a:solidFill>
              </a:rPr>
              <a:t>not</a:t>
            </a:r>
            <a:r>
              <a:rPr lang="en-US" dirty="0" smtClean="0">
                <a:solidFill>
                  <a:schemeClr val="bg1"/>
                </a:solidFill>
              </a:rPr>
              <a:t> include:</a:t>
            </a:r>
          </a:p>
          <a:p>
            <a:pPr marL="0" indent="0">
              <a:buNone/>
            </a:pPr>
            <a:endParaRPr lang="en-US" dirty="0" smtClean="0">
              <a:solidFill>
                <a:schemeClr val="bg1"/>
              </a:solidFill>
            </a:endParaRPr>
          </a:p>
          <a:p>
            <a:pPr marL="0" indent="0">
              <a:buNone/>
            </a:pPr>
            <a:r>
              <a:rPr lang="en-US" dirty="0" smtClean="0">
                <a:solidFill>
                  <a:schemeClr val="bg1"/>
                </a:solidFill>
              </a:rPr>
              <a:t>(1)  Municipal sewage, water, electric or other utilities 	shared by other marina activities;</a:t>
            </a:r>
          </a:p>
          <a:p>
            <a:pPr marL="0" indent="0">
              <a:buNone/>
            </a:pPr>
            <a:endParaRPr lang="en-US" dirty="0" smtClean="0">
              <a:solidFill>
                <a:schemeClr val="bg1"/>
              </a:solidFill>
            </a:endParaRPr>
          </a:p>
          <a:p>
            <a:pPr marL="0" indent="0">
              <a:buNone/>
            </a:pPr>
            <a:r>
              <a:rPr lang="en-US" dirty="0" smtClean="0">
                <a:solidFill>
                  <a:schemeClr val="bg1"/>
                </a:solidFill>
              </a:rPr>
              <a:t>(2)  Labor that benefits other than </a:t>
            </a:r>
            <a:r>
              <a:rPr lang="en-US" dirty="0" err="1" smtClean="0">
                <a:solidFill>
                  <a:schemeClr val="bg1"/>
                </a:solidFill>
              </a:rPr>
              <a:t>pumpout</a:t>
            </a:r>
            <a:r>
              <a:rPr lang="en-US" dirty="0" smtClean="0">
                <a:solidFill>
                  <a:schemeClr val="bg1"/>
                </a:solidFill>
              </a:rPr>
              <a:t> facilities;</a:t>
            </a:r>
          </a:p>
          <a:p>
            <a:pPr marL="0" indent="0">
              <a:buNone/>
            </a:pPr>
            <a:endParaRPr lang="en-US" dirty="0" smtClean="0">
              <a:solidFill>
                <a:schemeClr val="bg1"/>
              </a:solidFill>
            </a:endParaRPr>
          </a:p>
          <a:p>
            <a:pPr marL="0" indent="0">
              <a:buNone/>
            </a:pPr>
            <a:r>
              <a:rPr lang="en-US" dirty="0" smtClean="0">
                <a:solidFill>
                  <a:schemeClr val="bg1"/>
                </a:solidFill>
              </a:rPr>
              <a:t>(3)  Food, beverage, uniforms, or other personal items </a:t>
            </a:r>
            <a:r>
              <a:rPr lang="en-US" dirty="0" smtClean="0">
                <a:solidFill>
                  <a:schemeClr val="bg1"/>
                </a:solidFill>
              </a:rPr>
              <a:t>used </a:t>
            </a:r>
            <a:r>
              <a:rPr lang="en-US" dirty="0" smtClean="0">
                <a:solidFill>
                  <a:schemeClr val="bg1"/>
                </a:solidFill>
              </a:rPr>
              <a:t>or worn by staff, even if operating the </a:t>
            </a:r>
            <a:r>
              <a:rPr lang="en-US" dirty="0" err="1" smtClean="0">
                <a:solidFill>
                  <a:schemeClr val="bg1"/>
                </a:solidFill>
              </a:rPr>
              <a:t>pumpout</a:t>
            </a:r>
            <a:r>
              <a:rPr lang="en-US" dirty="0" smtClean="0">
                <a:solidFill>
                  <a:schemeClr val="bg1"/>
                </a:solidFill>
              </a:rPr>
              <a:t> </a:t>
            </a:r>
            <a:r>
              <a:rPr lang="en-US" dirty="0" smtClean="0">
                <a:solidFill>
                  <a:schemeClr val="bg1"/>
                </a:solidFill>
              </a:rPr>
              <a:t>facility;</a:t>
            </a:r>
          </a:p>
          <a:p>
            <a:pPr marL="0" indent="0">
              <a:buNone/>
            </a:pPr>
            <a:endParaRPr lang="en-US" dirty="0" smtClean="0">
              <a:solidFill>
                <a:schemeClr val="bg1"/>
              </a:solidFill>
            </a:endParaRPr>
          </a:p>
          <a:p>
            <a:pPr marL="0" indent="0">
              <a:buNone/>
            </a:pPr>
            <a:r>
              <a:rPr lang="en-US" dirty="0" smtClean="0">
                <a:solidFill>
                  <a:schemeClr val="bg1"/>
                </a:solidFill>
              </a:rPr>
              <a:t>(4)  Travel expenses for staff to get to and from a </a:t>
            </a:r>
            <a:r>
              <a:rPr lang="en-US" dirty="0" err="1" smtClean="0">
                <a:solidFill>
                  <a:schemeClr val="bg1"/>
                </a:solidFill>
              </a:rPr>
              <a:t>pumpout</a:t>
            </a:r>
            <a:r>
              <a:rPr lang="en-US" dirty="0" smtClean="0">
                <a:solidFill>
                  <a:schemeClr val="bg1"/>
                </a:solidFill>
              </a:rPr>
              <a:t> </a:t>
            </a:r>
            <a:r>
              <a:rPr lang="en-US" dirty="0" smtClean="0">
                <a:solidFill>
                  <a:schemeClr val="bg1"/>
                </a:solidFill>
              </a:rPr>
              <a:t>location; and</a:t>
            </a:r>
          </a:p>
          <a:p>
            <a:pPr marL="0" indent="0">
              <a:buNone/>
            </a:pPr>
            <a:endParaRPr lang="en-US" dirty="0" smtClean="0">
              <a:solidFill>
                <a:schemeClr val="bg1"/>
              </a:solidFill>
            </a:endParaRPr>
          </a:p>
          <a:p>
            <a:pPr marL="0" indent="0">
              <a:buNone/>
            </a:pPr>
            <a:r>
              <a:rPr lang="en-US" dirty="0" smtClean="0">
                <a:solidFill>
                  <a:schemeClr val="bg1"/>
                </a:solidFill>
              </a:rPr>
              <a:t>(5)  The full cost of a general dockhand.</a:t>
            </a:r>
          </a:p>
        </p:txBody>
      </p:sp>
      <p:sp>
        <p:nvSpPr>
          <p:cNvPr id="4" name="Title 1"/>
          <p:cNvSpPr txBox="1">
            <a:spLocks/>
          </p:cNvSpPr>
          <p:nvPr/>
        </p:nvSpPr>
        <p:spPr>
          <a:xfrm>
            <a:off x="381000" y="381000"/>
            <a:ext cx="8382000" cy="1051560"/>
          </a:xfrm>
          <a:prstGeom prst="rect">
            <a:avLst/>
          </a:prstGeom>
        </p:spPr>
        <p:txBody>
          <a:bodyPr vert="horz" anchor="b">
            <a:norm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100" b="1" i="0" u="none" strike="noStrike" kern="1200" cap="none" spc="0" normalizeH="0" baseline="0" noProof="0" dirty="0" smtClean="0">
                <a:ln>
                  <a:solidFill>
                    <a:schemeClr val="tx2"/>
                  </a:solidFill>
                </a:ln>
                <a:solidFill>
                  <a:srgbClr val="FFFF00"/>
                </a:solidFill>
                <a:effectLst>
                  <a:outerShdw blurRad="53975" dist="22860" dir="5400000" algn="tl" rotWithShape="0">
                    <a:srgbClr val="000000">
                      <a:alpha val="55000"/>
                    </a:srgbClr>
                  </a:outerShdw>
                </a:effectLst>
                <a:uLnTx/>
                <a:uFillTx/>
                <a:latin typeface="+mj-lt"/>
                <a:ea typeface="+mj-ea"/>
                <a:cs typeface="+mj-cs"/>
              </a:rPr>
              <a:t>Operation Definition</a:t>
            </a:r>
            <a:endParaRPr kumimoji="0" lang="en-US" sz="4100" b="1" i="0" u="none" strike="noStrike" kern="1200" cap="none" spc="0" normalizeH="0" baseline="0" noProof="0" dirty="0">
              <a:ln>
                <a:solidFill>
                  <a:schemeClr val="tx2"/>
                </a:solidFill>
              </a:ln>
              <a:solidFill>
                <a:srgbClr val="FFFF00"/>
              </a:solidFill>
              <a:effectLst>
                <a:outerShdw blurRad="53975" dist="22860" dir="5400000" algn="tl" rotWithShape="0">
                  <a:srgbClr val="000000">
                    <a:alpha val="55000"/>
                  </a:srgbClr>
                </a:outerShdw>
              </a:effectLst>
              <a:uLnTx/>
              <a:uFillTx/>
              <a:latin typeface="+mj-lt"/>
              <a:ea typeface="+mj-ea"/>
              <a:cs typeface="+mj-cs"/>
            </a:endParaRPr>
          </a:p>
        </p:txBody>
      </p:sp>
      <p:pic>
        <p:nvPicPr>
          <p:cNvPr id="6" name="Picture 2" descr="C:\Users\Lisa_Van_Alstyne\AppData\Local\Microsoft\Windows\Temporary Internet Files\Content.IE5\UHAOM1UT\MC90043471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693738" cy="72717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09600" y="457200"/>
            <a:ext cx="990600" cy="381000"/>
          </a:xfrm>
          <a:prstGeom prst="rect">
            <a:avLst/>
          </a:prstGeom>
          <a:noFill/>
        </p:spPr>
        <p:txBody>
          <a:bodyPr wrap="square" rtlCol="0">
            <a:spAutoFit/>
          </a:bodyPr>
          <a:lstStyle/>
          <a:p>
            <a:r>
              <a:rPr lang="en-US" b="1" dirty="0" smtClean="0">
                <a:solidFill>
                  <a:srgbClr val="FF0000"/>
                </a:solidFill>
              </a:rPr>
              <a:t>Wiki</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685800"/>
          </a:xfrm>
        </p:spPr>
        <p:txBody>
          <a:bodyPr>
            <a:normAutofit fontScale="90000"/>
          </a:bodyPr>
          <a:lstStyle/>
          <a:p>
            <a:pPr algn="ctr"/>
            <a:r>
              <a:rPr lang="en-US" dirty="0" smtClean="0">
                <a:ln>
                  <a:solidFill>
                    <a:schemeClr val="tx2"/>
                  </a:solidFill>
                </a:ln>
                <a:solidFill>
                  <a:srgbClr val="FC672C"/>
                </a:solidFill>
              </a:rPr>
              <a:t>Maintenance Definition</a:t>
            </a:r>
            <a:endParaRPr lang="en-US" dirty="0">
              <a:ln>
                <a:solidFill>
                  <a:schemeClr val="tx2"/>
                </a:solidFill>
              </a:ln>
              <a:solidFill>
                <a:srgbClr val="FC672C"/>
              </a:solidFill>
            </a:endParaRPr>
          </a:p>
        </p:txBody>
      </p:sp>
      <p:sp>
        <p:nvSpPr>
          <p:cNvPr id="4" name="TextBox 3"/>
          <p:cNvSpPr txBox="1"/>
          <p:nvPr/>
        </p:nvSpPr>
        <p:spPr>
          <a:xfrm>
            <a:off x="762000" y="1600200"/>
            <a:ext cx="7696200" cy="4216539"/>
          </a:xfrm>
          <a:prstGeom prst="rect">
            <a:avLst/>
          </a:prstGeom>
          <a:noFill/>
        </p:spPr>
        <p:txBody>
          <a:bodyPr wrap="square" rtlCol="0">
            <a:spAutoFit/>
          </a:bodyPr>
          <a:lstStyle/>
          <a:p>
            <a:pPr algn="ctr"/>
            <a:r>
              <a:rPr lang="en-US" dirty="0" smtClean="0">
                <a:solidFill>
                  <a:schemeClr val="bg1"/>
                </a:solidFill>
              </a:rPr>
              <a:t>Maintenance means keeping structures and equipment in a condition to serve the intended purpose. It includes cyclical or occasional actions done to keep </a:t>
            </a:r>
            <a:r>
              <a:rPr lang="en-US" dirty="0" err="1" smtClean="0">
                <a:solidFill>
                  <a:schemeClr val="bg1"/>
                </a:solidFill>
              </a:rPr>
              <a:t>pumpout</a:t>
            </a:r>
            <a:r>
              <a:rPr lang="en-US" dirty="0" smtClean="0">
                <a:solidFill>
                  <a:schemeClr val="bg1"/>
                </a:solidFill>
              </a:rPr>
              <a:t> facilities fully functional. </a:t>
            </a:r>
          </a:p>
          <a:p>
            <a:pPr algn="ctr"/>
            <a:endParaRPr lang="en-US" dirty="0" smtClean="0">
              <a:solidFill>
                <a:schemeClr val="bg1"/>
              </a:solidFill>
            </a:endParaRPr>
          </a:p>
          <a:p>
            <a:pPr algn="ctr"/>
            <a:r>
              <a:rPr lang="en-US" dirty="0" smtClean="0">
                <a:solidFill>
                  <a:schemeClr val="bg1"/>
                </a:solidFill>
              </a:rPr>
              <a:t>These </a:t>
            </a:r>
            <a:r>
              <a:rPr lang="en-US" b="1" u="sng" dirty="0" smtClean="0">
                <a:solidFill>
                  <a:schemeClr val="bg1"/>
                </a:solidFill>
              </a:rPr>
              <a:t>may</a:t>
            </a:r>
            <a:r>
              <a:rPr lang="en-US" dirty="0" smtClean="0">
                <a:solidFill>
                  <a:schemeClr val="bg1"/>
                </a:solidFill>
              </a:rPr>
              <a:t> include</a:t>
            </a:r>
            <a:r>
              <a:rPr lang="en-US" dirty="0" smtClean="0">
                <a:solidFill>
                  <a:schemeClr val="bg1"/>
                </a:solidFill>
              </a:rPr>
              <a:t>:</a:t>
            </a:r>
          </a:p>
          <a:p>
            <a:pPr algn="ctr"/>
            <a:endParaRPr lang="en-US" dirty="0">
              <a:solidFill>
                <a:schemeClr val="bg1"/>
              </a:solidFill>
            </a:endParaRPr>
          </a:p>
          <a:p>
            <a:pPr marL="342900" indent="-342900">
              <a:buAutoNum type="arabicParenBoth"/>
            </a:pPr>
            <a:r>
              <a:rPr lang="en-US" dirty="0">
                <a:solidFill>
                  <a:schemeClr val="bg1"/>
                </a:solidFill>
              </a:rPr>
              <a:t>Routine activities performed on equipment to keep it in good working order, such as applying lubricant, inspecting pipes, verifying working order of seals and valves, adjusting belts, checking electrical connections, winterizing equipment, applying shrink wrap for </a:t>
            </a:r>
            <a:r>
              <a:rPr lang="en-US" dirty="0" err="1">
                <a:solidFill>
                  <a:schemeClr val="bg1"/>
                </a:solidFill>
              </a:rPr>
              <a:t>pumpout</a:t>
            </a:r>
            <a:r>
              <a:rPr lang="en-US" dirty="0">
                <a:solidFill>
                  <a:schemeClr val="bg1"/>
                </a:solidFill>
              </a:rPr>
              <a:t> boats, or other pro-active measures;</a:t>
            </a:r>
          </a:p>
          <a:p>
            <a:pPr marL="342900" indent="-342900">
              <a:buAutoNum type="arabicParenBoth"/>
            </a:pPr>
            <a:endParaRPr lang="en-US" dirty="0">
              <a:solidFill>
                <a:schemeClr val="bg1"/>
              </a:solidFill>
            </a:endParaRPr>
          </a:p>
          <a:p>
            <a:pPr marL="342900" indent="-342900">
              <a:buAutoNum type="arabicParenBoth" startAt="2"/>
            </a:pPr>
            <a:r>
              <a:rPr lang="en-US" dirty="0">
                <a:solidFill>
                  <a:schemeClr val="bg1"/>
                </a:solidFill>
              </a:rPr>
              <a:t>Replacing of equipment parts and fluids to keep it in good working order, such as changing oil, changing belts, replacing worn parts;</a:t>
            </a:r>
          </a:p>
          <a:p>
            <a:pPr algn="ctr"/>
            <a:endParaRPr lang="en-US" sz="1600" dirty="0" smtClean="0"/>
          </a:p>
        </p:txBody>
      </p:sp>
      <p:pic>
        <p:nvPicPr>
          <p:cNvPr id="5" name="Picture 2" descr="C:\Users\Lisa_Van_Alstyne\AppData\Local\Microsoft\Windows\Temporary Internet Files\Content.IE5\UHAOM1UT\MC90043471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693738" cy="72717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09600" y="457200"/>
            <a:ext cx="990600" cy="381000"/>
          </a:xfrm>
          <a:prstGeom prst="rect">
            <a:avLst/>
          </a:prstGeom>
          <a:noFill/>
        </p:spPr>
        <p:txBody>
          <a:bodyPr wrap="square" rtlCol="0">
            <a:spAutoFit/>
          </a:bodyPr>
          <a:lstStyle/>
          <a:p>
            <a:r>
              <a:rPr lang="en-US" b="1" dirty="0" smtClean="0">
                <a:solidFill>
                  <a:srgbClr val="FF0000"/>
                </a:solidFill>
              </a:rPr>
              <a:t>Wiki</a:t>
            </a:r>
            <a:endParaRPr lang="en-US" b="1" dirty="0">
              <a:solidFill>
                <a:srgbClr val="FF0000"/>
              </a:solidFill>
            </a:endParaRPr>
          </a:p>
        </p:txBody>
      </p:sp>
    </p:spTree>
    <p:extLst>
      <p:ext uri="{BB962C8B-B14F-4D97-AF65-F5344CB8AC3E}">
        <p14:creationId xmlns:p14="http://schemas.microsoft.com/office/powerpoint/2010/main" val="12249743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685800"/>
          </a:xfrm>
        </p:spPr>
        <p:txBody>
          <a:bodyPr>
            <a:normAutofit fontScale="90000"/>
          </a:bodyPr>
          <a:lstStyle/>
          <a:p>
            <a:pPr algn="ctr"/>
            <a:r>
              <a:rPr lang="en-US" dirty="0" smtClean="0">
                <a:ln>
                  <a:solidFill>
                    <a:schemeClr val="tx2"/>
                  </a:solidFill>
                </a:ln>
                <a:solidFill>
                  <a:srgbClr val="FC672C"/>
                </a:solidFill>
              </a:rPr>
              <a:t>Maintenance Definition</a:t>
            </a:r>
            <a:endParaRPr lang="en-US" dirty="0">
              <a:ln>
                <a:solidFill>
                  <a:schemeClr val="tx2"/>
                </a:solidFill>
              </a:ln>
              <a:solidFill>
                <a:srgbClr val="FC672C"/>
              </a:solidFill>
            </a:endParaRPr>
          </a:p>
        </p:txBody>
      </p:sp>
      <p:sp>
        <p:nvSpPr>
          <p:cNvPr id="4" name="TextBox 3"/>
          <p:cNvSpPr txBox="1"/>
          <p:nvPr/>
        </p:nvSpPr>
        <p:spPr>
          <a:xfrm>
            <a:off x="478487" y="1600200"/>
            <a:ext cx="8305800" cy="4278094"/>
          </a:xfrm>
          <a:prstGeom prst="rect">
            <a:avLst/>
          </a:prstGeom>
          <a:noFill/>
        </p:spPr>
        <p:txBody>
          <a:bodyPr wrap="square" rtlCol="0">
            <a:spAutoFit/>
          </a:bodyPr>
          <a:lstStyle/>
          <a:p>
            <a:endParaRPr lang="en-US" sz="1600" dirty="0" smtClean="0"/>
          </a:p>
          <a:p>
            <a:pPr marL="342900" indent="-342900">
              <a:buAutoNum type="arabicParenBoth" startAt="3"/>
            </a:pPr>
            <a:r>
              <a:rPr lang="en-US" sz="2000" dirty="0" smtClean="0">
                <a:solidFill>
                  <a:schemeClr val="bg1"/>
                </a:solidFill>
              </a:rPr>
              <a:t>Repairing, replacing, or </a:t>
            </a:r>
            <a:r>
              <a:rPr lang="en-US" sz="2000" dirty="0" err="1" smtClean="0">
                <a:solidFill>
                  <a:schemeClr val="bg1"/>
                </a:solidFill>
              </a:rPr>
              <a:t>upkeeping</a:t>
            </a:r>
            <a:r>
              <a:rPr lang="en-US" sz="2000" dirty="0" smtClean="0">
                <a:solidFill>
                  <a:schemeClr val="bg1"/>
                </a:solidFill>
              </a:rPr>
              <a:t> structures and appurtenances directly supporting the equipment at the </a:t>
            </a:r>
            <a:r>
              <a:rPr lang="en-US" sz="2000" dirty="0" err="1" smtClean="0">
                <a:solidFill>
                  <a:schemeClr val="bg1"/>
                </a:solidFill>
              </a:rPr>
              <a:t>pumpout</a:t>
            </a:r>
            <a:r>
              <a:rPr lang="en-US" sz="2000" dirty="0" smtClean="0">
                <a:solidFill>
                  <a:schemeClr val="bg1"/>
                </a:solidFill>
              </a:rPr>
              <a:t> facility. See § 85.XX</a:t>
            </a:r>
          </a:p>
          <a:p>
            <a:pPr marL="342900" indent="-342900">
              <a:buAutoNum type="arabicParenBoth" startAt="3"/>
            </a:pPr>
            <a:endParaRPr lang="en-US" sz="2000" dirty="0" smtClean="0">
              <a:solidFill>
                <a:schemeClr val="bg1"/>
              </a:solidFill>
            </a:endParaRPr>
          </a:p>
          <a:p>
            <a:pPr marL="342900" indent="-342900">
              <a:buAutoNum type="arabicParenBoth" startAt="4"/>
            </a:pPr>
            <a:r>
              <a:rPr lang="en-US" sz="2000" dirty="0" smtClean="0">
                <a:solidFill>
                  <a:schemeClr val="bg1"/>
                </a:solidFill>
              </a:rPr>
              <a:t>Improving access to the equipment through actions such as removing weeds around equipment, repairing and replacing lighting, or monitoring the </a:t>
            </a:r>
            <a:r>
              <a:rPr lang="en-US" sz="2000" dirty="0" err="1" smtClean="0">
                <a:solidFill>
                  <a:schemeClr val="bg1"/>
                </a:solidFill>
              </a:rPr>
              <a:t>pumpout</a:t>
            </a:r>
            <a:r>
              <a:rPr lang="en-US" sz="2000" dirty="0" smtClean="0">
                <a:solidFill>
                  <a:schemeClr val="bg1"/>
                </a:solidFill>
              </a:rPr>
              <a:t> slip for access;</a:t>
            </a:r>
          </a:p>
          <a:p>
            <a:pPr marL="342900" indent="-342900">
              <a:buAutoNum type="arabicParenBoth" startAt="4"/>
            </a:pPr>
            <a:endParaRPr lang="en-US" sz="2000" dirty="0" smtClean="0">
              <a:solidFill>
                <a:schemeClr val="bg1"/>
              </a:solidFill>
            </a:endParaRPr>
          </a:p>
          <a:p>
            <a:pPr marL="342900" indent="-342900">
              <a:buAutoNum type="arabicParenBoth" startAt="5"/>
            </a:pPr>
            <a:r>
              <a:rPr lang="en-US" sz="2000" dirty="0" smtClean="0">
                <a:solidFill>
                  <a:schemeClr val="bg1"/>
                </a:solidFill>
              </a:rPr>
              <a:t>Supplies, materials, tools, and labor needed to carry out above activities; and</a:t>
            </a:r>
          </a:p>
          <a:p>
            <a:pPr marL="342900" indent="-342900"/>
            <a:endParaRPr lang="en-US" sz="2000" dirty="0" smtClean="0">
              <a:solidFill>
                <a:schemeClr val="bg1"/>
              </a:solidFill>
            </a:endParaRPr>
          </a:p>
          <a:p>
            <a:pPr marL="342900" indent="-342900"/>
            <a:r>
              <a:rPr lang="en-US" sz="2000" dirty="0" smtClean="0">
                <a:solidFill>
                  <a:schemeClr val="bg1"/>
                </a:solidFill>
              </a:rPr>
              <a:t>(6</a:t>
            </a:r>
            <a:r>
              <a:rPr lang="en-US" sz="2000" dirty="0" smtClean="0">
                <a:solidFill>
                  <a:schemeClr val="bg1"/>
                </a:solidFill>
              </a:rPr>
              <a:t>) </a:t>
            </a:r>
            <a:r>
              <a:rPr lang="en-US" sz="2000" dirty="0" smtClean="0">
                <a:solidFill>
                  <a:schemeClr val="bg1"/>
                </a:solidFill>
              </a:rPr>
              <a:t>Inspecting </a:t>
            </a:r>
            <a:r>
              <a:rPr lang="en-US" sz="2000" dirty="0" err="1" smtClean="0">
                <a:solidFill>
                  <a:schemeClr val="bg1"/>
                </a:solidFill>
              </a:rPr>
              <a:t>pumpout</a:t>
            </a:r>
            <a:r>
              <a:rPr lang="en-US" sz="2000" dirty="0" smtClean="0">
                <a:solidFill>
                  <a:schemeClr val="bg1"/>
                </a:solidFill>
              </a:rPr>
              <a:t> facilities.</a:t>
            </a:r>
          </a:p>
          <a:p>
            <a:endParaRPr lang="en-US" sz="1600" dirty="0"/>
          </a:p>
        </p:txBody>
      </p:sp>
      <p:pic>
        <p:nvPicPr>
          <p:cNvPr id="5" name="Picture 2" descr="C:\Users\Lisa_Van_Alstyne\AppData\Local\Microsoft\Windows\Temporary Internet Files\Content.IE5\UHAOM1UT\MC90043471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52400"/>
            <a:ext cx="693738" cy="72717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09600" y="457200"/>
            <a:ext cx="990600" cy="381000"/>
          </a:xfrm>
          <a:prstGeom prst="rect">
            <a:avLst/>
          </a:prstGeom>
          <a:noFill/>
        </p:spPr>
        <p:txBody>
          <a:bodyPr wrap="square" rtlCol="0">
            <a:spAutoFit/>
          </a:bodyPr>
          <a:lstStyle/>
          <a:p>
            <a:r>
              <a:rPr lang="en-US" b="1" dirty="0" smtClean="0">
                <a:solidFill>
                  <a:srgbClr val="FF0000"/>
                </a:solidFill>
              </a:rPr>
              <a:t>Wiki</a:t>
            </a:r>
            <a:endParaRPr lang="en-US" b="1" dirty="0">
              <a:solidFill>
                <a:srgbClr val="FF0000"/>
              </a:solidFill>
            </a:endParaRPr>
          </a:p>
        </p:txBody>
      </p:sp>
    </p:spTree>
    <p:extLst>
      <p:ext uri="{BB962C8B-B14F-4D97-AF65-F5344CB8AC3E}">
        <p14:creationId xmlns:p14="http://schemas.microsoft.com/office/powerpoint/2010/main" val="12249743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183880" cy="914400"/>
          </a:xfrm>
        </p:spPr>
        <p:txBody>
          <a:bodyPr/>
          <a:lstStyle/>
          <a:p>
            <a:pPr algn="ctr"/>
            <a:r>
              <a:rPr lang="en-US" dirty="0" smtClean="0">
                <a:ln>
                  <a:solidFill>
                    <a:schemeClr val="tx2"/>
                  </a:solidFill>
                </a:ln>
                <a:solidFill>
                  <a:srgbClr val="FC672C"/>
                </a:solidFill>
              </a:rPr>
              <a:t>Webinars</a:t>
            </a:r>
            <a:endParaRPr lang="en-US" dirty="0">
              <a:ln>
                <a:solidFill>
                  <a:schemeClr val="tx2"/>
                </a:solidFill>
              </a:ln>
              <a:solidFill>
                <a:srgbClr val="FC672C"/>
              </a:solidFill>
            </a:endParaRPr>
          </a:p>
        </p:txBody>
      </p:sp>
      <p:sp>
        <p:nvSpPr>
          <p:cNvPr id="3" name="Content Placeholder 2"/>
          <p:cNvSpPr>
            <a:spLocks noGrp="1"/>
          </p:cNvSpPr>
          <p:nvPr>
            <p:ph idx="1"/>
          </p:nvPr>
        </p:nvSpPr>
        <p:spPr>
          <a:xfrm>
            <a:off x="533400" y="1143000"/>
            <a:ext cx="8183880" cy="4187952"/>
          </a:xfrm>
          <a:ln>
            <a:noFill/>
          </a:ln>
        </p:spPr>
        <p:txBody>
          <a:bodyPr>
            <a:normAutofit/>
          </a:bodyPr>
          <a:lstStyle/>
          <a:p>
            <a:pPr marL="0" indent="0" algn="ctr">
              <a:buNone/>
            </a:pPr>
            <a:endParaRPr lang="en-US" dirty="0"/>
          </a:p>
          <a:p>
            <a:pPr marL="0" indent="0" algn="ctr">
              <a:buNone/>
            </a:pPr>
            <a:r>
              <a:rPr lang="en-US" dirty="0" smtClean="0"/>
              <a:t>Be watching for information on upcoming webinars. Sign up for the SOBA List Serve if you haven’t already and check the News link on our Web site </a:t>
            </a:r>
            <a:r>
              <a:rPr lang="en-US" dirty="0" smtClean="0"/>
              <a:t>at: </a:t>
            </a:r>
            <a:endParaRPr lang="en-US" dirty="0" smtClean="0"/>
          </a:p>
          <a:p>
            <a:pPr marL="0" indent="0" algn="ctr">
              <a:buNone/>
            </a:pPr>
            <a:endParaRPr lang="en-US" dirty="0" smtClean="0">
              <a:solidFill>
                <a:srgbClr val="FC672C"/>
              </a:solidFill>
              <a:hlinkClick r:id="rId2"/>
            </a:endParaRPr>
          </a:p>
          <a:p>
            <a:pPr marL="0" indent="0" algn="ctr">
              <a:buNone/>
            </a:pPr>
            <a:r>
              <a:rPr lang="en-US" dirty="0" smtClean="0">
                <a:solidFill>
                  <a:srgbClr val="FC672C"/>
                </a:solidFill>
                <a:hlinkClick r:id="rId2"/>
              </a:rPr>
              <a:t>wsfrprograms.fws.gov</a:t>
            </a:r>
            <a:endParaRPr lang="en-US" dirty="0" smtClean="0">
              <a:solidFill>
                <a:srgbClr val="FC672C"/>
              </a:solidFill>
            </a:endParaRPr>
          </a:p>
          <a:p>
            <a:pPr marL="0" indent="0">
              <a:buNone/>
            </a:pPr>
            <a:r>
              <a:rPr lang="en-US" dirty="0" smtClean="0"/>
              <a:t>  </a:t>
            </a:r>
            <a:endParaRPr lang="en-US" dirty="0"/>
          </a:p>
        </p:txBody>
      </p:sp>
    </p:spTree>
    <p:extLst>
      <p:ext uri="{BB962C8B-B14F-4D97-AF65-F5344CB8AC3E}">
        <p14:creationId xmlns:p14="http://schemas.microsoft.com/office/powerpoint/2010/main" val="33112518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746760"/>
          </a:xfrm>
        </p:spPr>
        <p:txBody>
          <a:bodyPr/>
          <a:lstStyle/>
          <a:p>
            <a:r>
              <a:rPr lang="en-US" b="1" dirty="0" smtClean="0">
                <a:ln>
                  <a:solidFill>
                    <a:schemeClr val="tx2"/>
                  </a:solidFill>
                </a:ln>
                <a:solidFill>
                  <a:srgbClr val="FC672C"/>
                </a:solidFill>
              </a:rPr>
              <a:t>CVA Rule Overview</a:t>
            </a:r>
            <a:endParaRPr lang="en-US" b="1" dirty="0">
              <a:ln>
                <a:solidFill>
                  <a:schemeClr val="tx2"/>
                </a:solidFill>
              </a:ln>
              <a:solidFill>
                <a:srgbClr val="FC672C"/>
              </a:solidFill>
            </a:endParaRPr>
          </a:p>
        </p:txBody>
      </p:sp>
      <p:sp>
        <p:nvSpPr>
          <p:cNvPr id="3" name="Content Placeholder 2"/>
          <p:cNvSpPr>
            <a:spLocks noGrp="1"/>
          </p:cNvSpPr>
          <p:nvPr>
            <p:ph idx="1"/>
          </p:nvPr>
        </p:nvSpPr>
        <p:spPr>
          <a:xfrm>
            <a:off x="381000" y="1371600"/>
            <a:ext cx="8183880" cy="4956048"/>
          </a:xfrm>
        </p:spPr>
        <p:txBody>
          <a:bodyPr>
            <a:normAutofit/>
          </a:bodyPr>
          <a:lstStyle/>
          <a:p>
            <a:pPr marL="0" indent="0" algn="ctr">
              <a:buNone/>
            </a:pPr>
            <a:r>
              <a:rPr lang="en-US" dirty="0" smtClean="0"/>
              <a:t>Currently we have published 3 final guidance documents in the Federal Register</a:t>
            </a:r>
          </a:p>
          <a:p>
            <a:pPr marL="0" indent="0">
              <a:buNone/>
            </a:pPr>
            <a:endParaRPr lang="en-US" dirty="0" smtClean="0"/>
          </a:p>
          <a:p>
            <a:pPr marL="514350" indent="-514350">
              <a:buClrTx/>
              <a:buFont typeface="+mj-lt"/>
              <a:buAutoNum type="arabicPeriod"/>
            </a:pPr>
            <a:r>
              <a:rPr lang="en-US" sz="2400" dirty="0" smtClean="0"/>
              <a:t>The CVA Final Rule (March 10, 1994)</a:t>
            </a:r>
          </a:p>
          <a:p>
            <a:pPr marL="514350" indent="-514350">
              <a:buClrTx/>
              <a:buFont typeface="+mj-lt"/>
              <a:buAutoNum type="arabicPeriod"/>
            </a:pPr>
            <a:r>
              <a:rPr lang="en-US" sz="2400" dirty="0" smtClean="0"/>
              <a:t>CVA Technical Guidelines (March 10, 1994)</a:t>
            </a:r>
          </a:p>
          <a:p>
            <a:pPr marL="514350" indent="-514350">
              <a:buClrTx/>
              <a:buFont typeface="+mj-lt"/>
              <a:buAutoNum type="arabicPeriod"/>
            </a:pPr>
            <a:r>
              <a:rPr lang="en-US" sz="2400" dirty="0" smtClean="0"/>
              <a:t>The CVA Program Symbol (August 27, 1997)</a:t>
            </a:r>
          </a:p>
          <a:p>
            <a:pPr marL="514350" indent="-514350">
              <a:buNone/>
            </a:pPr>
            <a:endParaRPr lang="en-US" dirty="0" smtClean="0"/>
          </a:p>
          <a:p>
            <a:pPr marL="0" indent="0" algn="ctr">
              <a:buNone/>
            </a:pPr>
            <a:r>
              <a:rPr lang="en-US" dirty="0" smtClean="0">
                <a:ln>
                  <a:solidFill>
                    <a:schemeClr val="tx1"/>
                  </a:solidFill>
                </a:ln>
              </a:rPr>
              <a:t>We will combine these into </a:t>
            </a:r>
            <a:r>
              <a:rPr lang="en-US" b="1" dirty="0" smtClean="0">
                <a:ln>
                  <a:solidFill>
                    <a:schemeClr val="tx1"/>
                  </a:solidFill>
                </a:ln>
                <a:solidFill>
                  <a:srgbClr val="FC672C"/>
                </a:solidFill>
              </a:rPr>
              <a:t>1</a:t>
            </a:r>
            <a:r>
              <a:rPr lang="en-US" dirty="0" smtClean="0">
                <a:ln>
                  <a:solidFill>
                    <a:schemeClr val="tx1"/>
                  </a:solidFill>
                </a:ln>
              </a:rPr>
              <a:t> regulation and an </a:t>
            </a:r>
            <a:r>
              <a:rPr lang="en-US" b="1" dirty="0" smtClean="0">
                <a:ln>
                  <a:solidFill>
                    <a:schemeClr val="tx1"/>
                  </a:solidFill>
                </a:ln>
                <a:solidFill>
                  <a:srgbClr val="FC672C"/>
                </a:solidFill>
              </a:rPr>
              <a:t>Appendix</a:t>
            </a:r>
            <a:r>
              <a:rPr lang="en-US" dirty="0" smtClean="0">
                <a:ln>
                  <a:solidFill>
                    <a:schemeClr val="tx1"/>
                  </a:solidFill>
                </a:ln>
              </a:rPr>
              <a:t>.</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2819400"/>
            <a:ext cx="1276350" cy="1247775"/>
          </a:xfrm>
          <a:prstGeom prst="rect">
            <a:avLst/>
          </a:prstGeom>
        </p:spPr>
      </p:pic>
    </p:spTree>
    <p:extLst>
      <p:ext uri="{BB962C8B-B14F-4D97-AF65-F5344CB8AC3E}">
        <p14:creationId xmlns:p14="http://schemas.microsoft.com/office/powerpoint/2010/main" val="35820324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382000" cy="1051560"/>
          </a:xfrm>
        </p:spPr>
        <p:txBody>
          <a:bodyPr>
            <a:normAutofit/>
          </a:bodyPr>
          <a:lstStyle/>
          <a:p>
            <a:pPr algn="ctr"/>
            <a:r>
              <a:rPr lang="en-US" sz="4800" dirty="0" smtClean="0">
                <a:ln>
                  <a:solidFill>
                    <a:schemeClr val="tx2"/>
                  </a:solidFill>
                </a:ln>
                <a:solidFill>
                  <a:srgbClr val="FC672C"/>
                </a:solidFill>
              </a:rPr>
              <a:t>Thank you! </a:t>
            </a:r>
            <a:endParaRPr lang="en-US" sz="4800" dirty="0">
              <a:ln>
                <a:solidFill>
                  <a:schemeClr val="tx2"/>
                </a:solidFill>
              </a:ln>
              <a:solidFill>
                <a:srgbClr val="FC672C"/>
              </a:solidFill>
            </a:endParaRPr>
          </a:p>
        </p:txBody>
      </p:sp>
      <p:sp>
        <p:nvSpPr>
          <p:cNvPr id="3" name="Content Placeholder 2"/>
          <p:cNvSpPr>
            <a:spLocks noGrp="1"/>
          </p:cNvSpPr>
          <p:nvPr>
            <p:ph idx="1"/>
          </p:nvPr>
        </p:nvSpPr>
        <p:spPr>
          <a:xfrm>
            <a:off x="533400" y="2438400"/>
            <a:ext cx="8183880" cy="1752600"/>
          </a:xfrm>
          <a:ln>
            <a:noFill/>
          </a:ln>
        </p:spPr>
        <p:txBody>
          <a:bodyPr>
            <a:normAutofit fontScale="92500" lnSpcReduction="10000"/>
          </a:bodyPr>
          <a:lstStyle/>
          <a:p>
            <a:pPr marL="0" indent="0" algn="ctr">
              <a:buNone/>
            </a:pPr>
            <a:r>
              <a:rPr lang="en-US" b="1" dirty="0" smtClean="0">
                <a:solidFill>
                  <a:schemeClr val="bg1"/>
                </a:solidFill>
              </a:rPr>
              <a:t>Your expertise and participation in the process of updating the CVA regulations is invaluable –</a:t>
            </a:r>
          </a:p>
          <a:p>
            <a:pPr marL="0" indent="0" algn="ctr">
              <a:buNone/>
            </a:pPr>
            <a:endParaRPr lang="en-US" dirty="0" smtClean="0"/>
          </a:p>
          <a:p>
            <a:pPr marL="0" indent="0" algn="ctr">
              <a:buNone/>
            </a:pPr>
            <a:r>
              <a:rPr lang="en-US" dirty="0" smtClean="0"/>
              <a:t>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6600" y="304800"/>
            <a:ext cx="1727200" cy="200787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457200"/>
            <a:ext cx="1525490" cy="152549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332" y="3572164"/>
            <a:ext cx="1993392" cy="2657856"/>
          </a:xfrm>
          <a:prstGeom prst="rect">
            <a:avLst/>
          </a:prstGeom>
        </p:spPr>
      </p:pic>
      <p:pic>
        <p:nvPicPr>
          <p:cNvPr id="7" name="Picture 2" descr="C:\Users\Lisa_Van_Alstyne\AppData\Local\Microsoft\Windows\Temporary Internet Files\Content.IE5\UHAOM1UT\MC90043471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3311" y="3445550"/>
            <a:ext cx="693738" cy="72717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800600" y="3778828"/>
            <a:ext cx="990600" cy="381000"/>
          </a:xfrm>
          <a:prstGeom prst="rect">
            <a:avLst/>
          </a:prstGeom>
          <a:noFill/>
        </p:spPr>
        <p:txBody>
          <a:bodyPr wrap="square" rtlCol="0">
            <a:spAutoFit/>
          </a:bodyPr>
          <a:lstStyle/>
          <a:p>
            <a:r>
              <a:rPr lang="en-US" b="1" dirty="0" smtClean="0">
                <a:solidFill>
                  <a:srgbClr val="FF0000"/>
                </a:solidFill>
              </a:rPr>
              <a:t>Wiki</a:t>
            </a:r>
            <a:endParaRPr lang="en-US" b="1" dirty="0">
              <a:solidFill>
                <a:srgbClr val="FF0000"/>
              </a:solidFill>
            </a:endParaRPr>
          </a:p>
        </p:txBody>
      </p:sp>
      <p:sp>
        <p:nvSpPr>
          <p:cNvPr id="9" name="TextBox 8"/>
          <p:cNvSpPr txBox="1"/>
          <p:nvPr/>
        </p:nvSpPr>
        <p:spPr>
          <a:xfrm>
            <a:off x="5562600" y="3646162"/>
            <a:ext cx="2667000" cy="646331"/>
          </a:xfrm>
          <a:prstGeom prst="rect">
            <a:avLst/>
          </a:prstGeom>
          <a:noFill/>
        </p:spPr>
        <p:txBody>
          <a:bodyPr wrap="square" rtlCol="0">
            <a:spAutoFit/>
          </a:bodyPr>
          <a:lstStyle/>
          <a:p>
            <a:r>
              <a:rPr lang="en-US" dirty="0" smtClean="0">
                <a:hlinkClick r:id="rId6"/>
              </a:rPr>
              <a:t>http://fawiki.fws.gov</a:t>
            </a:r>
            <a:endParaRPr lang="en-US" dirty="0" smtClean="0"/>
          </a:p>
          <a:p>
            <a:endParaRPr lang="en-US" dirty="0"/>
          </a:p>
        </p:txBody>
      </p:sp>
      <p:pic>
        <p:nvPicPr>
          <p:cNvPr id="2050" name="Picture 2" descr="C:\Program Files (x86)\Microsoft Office\MEDIA\CAGCAT10\j0332268.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29000" y="4510815"/>
            <a:ext cx="867516" cy="980541"/>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4532745" y="4752692"/>
            <a:ext cx="4318000" cy="1477328"/>
          </a:xfrm>
          <a:prstGeom prst="rect">
            <a:avLst/>
          </a:prstGeom>
          <a:noFill/>
        </p:spPr>
        <p:txBody>
          <a:bodyPr wrap="square" rtlCol="0">
            <a:spAutoFit/>
          </a:bodyPr>
          <a:lstStyle/>
          <a:p>
            <a:r>
              <a:rPr lang="en-US" dirty="0" smtClean="0">
                <a:solidFill>
                  <a:schemeClr val="bg1"/>
                </a:solidFill>
              </a:rPr>
              <a:t>Communicate with:</a:t>
            </a:r>
          </a:p>
          <a:p>
            <a:pPr marL="285750" indent="-285750">
              <a:buFont typeface="Arial" panose="020B0604020202020204" pitchFamily="34" charset="0"/>
              <a:buChar char="•"/>
            </a:pPr>
            <a:r>
              <a:rPr lang="en-US" dirty="0" smtClean="0">
                <a:solidFill>
                  <a:schemeClr val="bg1"/>
                </a:solidFill>
              </a:rPr>
              <a:t>Regional Coordinator </a:t>
            </a:r>
          </a:p>
          <a:p>
            <a:pPr marL="285750" indent="-285750">
              <a:buFont typeface="Arial" panose="020B0604020202020204" pitchFamily="34" charset="0"/>
              <a:buChar char="•"/>
            </a:pPr>
            <a:r>
              <a:rPr lang="en-US" dirty="0" smtClean="0">
                <a:solidFill>
                  <a:schemeClr val="bg1"/>
                </a:solidFill>
              </a:rPr>
              <a:t>States</a:t>
            </a:r>
          </a:p>
          <a:p>
            <a:pPr marL="285750" indent="-285750">
              <a:buFont typeface="Arial" panose="020B0604020202020204" pitchFamily="34" charset="0"/>
              <a:buChar char="•"/>
            </a:pPr>
            <a:r>
              <a:rPr lang="en-US" dirty="0" smtClean="0">
                <a:solidFill>
                  <a:schemeClr val="bg1"/>
                </a:solidFill>
              </a:rPr>
              <a:t>SOBA, SFBPC, other groups here</a:t>
            </a:r>
          </a:p>
          <a:p>
            <a:pPr marL="285750" indent="-285750">
              <a:buFont typeface="Arial" panose="020B0604020202020204" pitchFamily="34" charset="0"/>
              <a:buChar char="•"/>
            </a:pPr>
            <a:r>
              <a:rPr lang="en-US" dirty="0" smtClean="0">
                <a:solidFill>
                  <a:schemeClr val="bg1"/>
                </a:solidFill>
              </a:rPr>
              <a:t>Grantees….</a:t>
            </a:r>
          </a:p>
        </p:txBody>
      </p:sp>
      <p:pic>
        <p:nvPicPr>
          <p:cNvPr id="2051" name="Picture 3" descr="C:\Users\Lisa_Van_Alstyne\AppData\Local\Microsoft\Windows\Temporary Internet Files\Content.IE5\7Z2C9IX4\MC900433792[1].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00" y="5554784"/>
            <a:ext cx="1004311" cy="10043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1251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4038600" cy="701040"/>
          </a:xfrm>
        </p:spPr>
        <p:txBody>
          <a:bodyPr>
            <a:normAutofit fontScale="90000"/>
          </a:bodyPr>
          <a:lstStyle/>
          <a:p>
            <a:r>
              <a:rPr lang="en-US" dirty="0" smtClean="0">
                <a:ln>
                  <a:noFill/>
                </a:ln>
                <a:solidFill>
                  <a:srgbClr val="FC672C"/>
                </a:solidFill>
              </a:rPr>
              <a:t>Contact</a:t>
            </a:r>
            <a:r>
              <a:rPr lang="en-US" dirty="0" smtClean="0">
                <a:ln>
                  <a:noFill/>
                </a:ln>
                <a:solidFill>
                  <a:srgbClr val="FC672C"/>
                </a:solidFill>
              </a:rPr>
              <a:t>:</a:t>
            </a:r>
            <a:endParaRPr lang="en-US" dirty="0">
              <a:ln>
                <a:noFill/>
              </a:ln>
              <a:solidFill>
                <a:srgbClr val="FC672C"/>
              </a:solidFill>
            </a:endParaRPr>
          </a:p>
        </p:txBody>
      </p:sp>
      <p:sp>
        <p:nvSpPr>
          <p:cNvPr id="3" name="Content Placeholder 2"/>
          <p:cNvSpPr>
            <a:spLocks noGrp="1"/>
          </p:cNvSpPr>
          <p:nvPr>
            <p:ph idx="1"/>
          </p:nvPr>
        </p:nvSpPr>
        <p:spPr>
          <a:xfrm>
            <a:off x="457200" y="1600200"/>
            <a:ext cx="5867400" cy="4525963"/>
          </a:xfrm>
        </p:spPr>
        <p:txBody>
          <a:bodyPr/>
          <a:lstStyle/>
          <a:p>
            <a:pPr marL="0" indent="0">
              <a:buNone/>
            </a:pPr>
            <a:r>
              <a:rPr lang="en-US" sz="3200" b="1" dirty="0" smtClean="0">
                <a:solidFill>
                  <a:schemeClr val="bg1"/>
                </a:solidFill>
              </a:rPr>
              <a:t>Lisa E. Van Alstyne</a:t>
            </a:r>
          </a:p>
          <a:p>
            <a:pPr marL="0" indent="0">
              <a:buNone/>
            </a:pPr>
            <a:r>
              <a:rPr lang="en-US" b="1" dirty="0" smtClean="0">
                <a:solidFill>
                  <a:schemeClr val="bg1"/>
                </a:solidFill>
              </a:rPr>
              <a:t>Fish and Wildlife Administrator</a:t>
            </a:r>
          </a:p>
          <a:p>
            <a:pPr marL="0" indent="0">
              <a:buNone/>
            </a:pPr>
            <a:endParaRPr lang="en-US" b="1" dirty="0" smtClean="0">
              <a:solidFill>
                <a:schemeClr val="bg1"/>
              </a:solidFill>
            </a:endParaRPr>
          </a:p>
          <a:p>
            <a:pPr marL="0" indent="0">
              <a:buNone/>
            </a:pPr>
            <a:r>
              <a:rPr lang="en-US" sz="2000" b="1" dirty="0" smtClean="0">
                <a:solidFill>
                  <a:schemeClr val="bg1"/>
                </a:solidFill>
              </a:rPr>
              <a:t>FWS, WSFR Branch of Policy</a:t>
            </a:r>
          </a:p>
          <a:p>
            <a:pPr marL="0" indent="0">
              <a:buNone/>
            </a:pPr>
            <a:r>
              <a:rPr lang="en-US" sz="2000" b="1" dirty="0" smtClean="0">
                <a:solidFill>
                  <a:schemeClr val="bg1"/>
                </a:solidFill>
              </a:rPr>
              <a:t>Lisa_Van_Alstyne@fws.gov</a:t>
            </a:r>
          </a:p>
          <a:p>
            <a:pPr marL="0" indent="0">
              <a:buNone/>
            </a:pPr>
            <a:r>
              <a:rPr lang="en-US" sz="2000" b="1" dirty="0" smtClean="0">
                <a:solidFill>
                  <a:schemeClr val="bg1"/>
                </a:solidFill>
              </a:rPr>
              <a:t>703.358.1942</a:t>
            </a:r>
          </a:p>
          <a:p>
            <a:pPr marL="0" indent="0">
              <a:buNone/>
            </a:pPr>
            <a:r>
              <a:rPr lang="en-US" sz="2000" b="1" dirty="0" smtClean="0">
                <a:solidFill>
                  <a:schemeClr val="bg1"/>
                </a:solidFill>
              </a:rPr>
              <a:t>5275 Leesburg Pike</a:t>
            </a:r>
          </a:p>
          <a:p>
            <a:pPr marL="0" indent="0">
              <a:buNone/>
            </a:pPr>
            <a:r>
              <a:rPr lang="en-US" sz="2000" b="1" dirty="0" smtClean="0">
                <a:solidFill>
                  <a:schemeClr val="bg1"/>
                </a:solidFill>
              </a:rPr>
              <a:t>Falls Church, VA 22041</a:t>
            </a:r>
            <a:endParaRPr lang="en-US" sz="2000" b="1" dirty="0">
              <a:solidFill>
                <a:schemeClr val="bg1"/>
              </a:solidFil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2971800"/>
            <a:ext cx="2086687" cy="2286000"/>
          </a:xfrm>
          <a:prstGeom prst="rect">
            <a:avLst/>
          </a:prstGeom>
          <a:ln>
            <a:solidFill>
              <a:srgbClr val="FC672C"/>
            </a:solidFill>
          </a:ln>
        </p:spPr>
      </p:pic>
    </p:spTree>
    <p:extLst>
      <p:ext uri="{BB962C8B-B14F-4D97-AF65-F5344CB8AC3E}">
        <p14:creationId xmlns:p14="http://schemas.microsoft.com/office/powerpoint/2010/main" val="1519526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183880" cy="762000"/>
          </a:xfrm>
          <a:noFill/>
        </p:spPr>
        <p:txBody>
          <a:bodyPr/>
          <a:lstStyle/>
          <a:p>
            <a:r>
              <a:rPr lang="en-US" b="1" dirty="0" smtClean="0">
                <a:ln>
                  <a:solidFill>
                    <a:schemeClr val="tx2"/>
                  </a:solidFill>
                </a:ln>
                <a:solidFill>
                  <a:srgbClr val="FFFF00"/>
                </a:solidFill>
              </a:rPr>
              <a:t>Next Steps</a:t>
            </a:r>
            <a:endParaRPr lang="en-US" b="1" dirty="0">
              <a:ln>
                <a:solidFill>
                  <a:schemeClr val="tx2"/>
                </a:solidFill>
              </a:ln>
              <a:solidFill>
                <a:srgbClr val="FFFF00"/>
              </a:solidFill>
            </a:endParaRPr>
          </a:p>
        </p:txBody>
      </p:sp>
      <p:sp>
        <p:nvSpPr>
          <p:cNvPr id="3" name="Content Placeholder 2"/>
          <p:cNvSpPr>
            <a:spLocks noGrp="1"/>
          </p:cNvSpPr>
          <p:nvPr>
            <p:ph idx="1"/>
          </p:nvPr>
        </p:nvSpPr>
        <p:spPr>
          <a:xfrm>
            <a:off x="457200" y="1371600"/>
            <a:ext cx="8382000" cy="4724400"/>
          </a:xfrm>
        </p:spPr>
        <p:txBody>
          <a:bodyPr>
            <a:normAutofit/>
          </a:bodyPr>
          <a:lstStyle/>
          <a:p>
            <a:pPr>
              <a:buClr>
                <a:srgbClr val="FC672C"/>
              </a:buClr>
            </a:pPr>
            <a:r>
              <a:rPr lang="en-US" b="1" dirty="0" smtClean="0">
                <a:ln>
                  <a:solidFill>
                    <a:schemeClr val="tx2"/>
                  </a:solidFill>
                </a:ln>
              </a:rPr>
              <a:t>Open Forum </a:t>
            </a:r>
            <a:r>
              <a:rPr lang="en-US" dirty="0" smtClean="0"/>
              <a:t>– SOBA Conference</a:t>
            </a:r>
          </a:p>
          <a:p>
            <a:pPr>
              <a:buClr>
                <a:srgbClr val="FC672C"/>
              </a:buClr>
            </a:pPr>
            <a:r>
              <a:rPr lang="en-US" b="1" dirty="0" smtClean="0">
                <a:ln>
                  <a:solidFill>
                    <a:schemeClr val="tx2"/>
                  </a:solidFill>
                </a:ln>
              </a:rPr>
              <a:t>Webinars</a:t>
            </a:r>
            <a:r>
              <a:rPr lang="en-US" dirty="0" smtClean="0"/>
              <a:t> – Open to all, November – December 2014. Potentially more in 2015.</a:t>
            </a:r>
          </a:p>
          <a:p>
            <a:pPr>
              <a:buClr>
                <a:srgbClr val="FC672C"/>
              </a:buClr>
            </a:pPr>
            <a:r>
              <a:rPr lang="en-US" b="1" dirty="0" smtClean="0">
                <a:ln>
                  <a:solidFill>
                    <a:schemeClr val="tx2"/>
                  </a:solidFill>
                </a:ln>
              </a:rPr>
              <a:t>Wiki</a:t>
            </a:r>
            <a:r>
              <a:rPr lang="en-US" dirty="0" smtClean="0"/>
              <a:t> – We will use the WSFR Wiki to solicit comments for topics and drafts</a:t>
            </a:r>
          </a:p>
          <a:p>
            <a:pPr>
              <a:buClr>
                <a:srgbClr val="FC672C"/>
              </a:buClr>
            </a:pPr>
            <a:endParaRPr lang="en-US" dirty="0" smtClean="0"/>
          </a:p>
          <a:p>
            <a:pPr>
              <a:buClr>
                <a:srgbClr val="FC672C"/>
              </a:buClr>
              <a:buNone/>
            </a:pPr>
            <a:r>
              <a:rPr lang="en-US" b="1" i="1" dirty="0" smtClean="0">
                <a:ln>
                  <a:solidFill>
                    <a:schemeClr val="tx2"/>
                  </a:solidFill>
                </a:ln>
                <a:solidFill>
                  <a:srgbClr val="FFFF00"/>
                </a:solidFill>
              </a:rPr>
              <a:t>1st Complete Draft </a:t>
            </a:r>
            <a:r>
              <a:rPr lang="en-US" dirty="0" smtClean="0"/>
              <a:t>&gt; Review within FWS</a:t>
            </a:r>
          </a:p>
          <a:p>
            <a:pPr>
              <a:buClr>
                <a:srgbClr val="FC672C"/>
              </a:buClr>
              <a:buNone/>
            </a:pPr>
            <a:r>
              <a:rPr lang="en-US" b="1" i="1" dirty="0" smtClean="0">
                <a:ln>
                  <a:solidFill>
                    <a:schemeClr val="tx2"/>
                  </a:solidFill>
                </a:ln>
                <a:solidFill>
                  <a:srgbClr val="FFFF00"/>
                </a:solidFill>
              </a:rPr>
              <a:t>2nd Complete Draft </a:t>
            </a:r>
            <a:r>
              <a:rPr lang="en-US" dirty="0" smtClean="0"/>
              <a:t>&gt;Review by all </a:t>
            </a:r>
            <a:br>
              <a:rPr lang="en-US" dirty="0" smtClean="0"/>
            </a:br>
            <a:r>
              <a:rPr lang="en-US" dirty="0" smtClean="0"/>
              <a:t>                                               partners</a:t>
            </a:r>
            <a:endParaRPr lang="en-US" dirty="0"/>
          </a:p>
        </p:txBody>
      </p:sp>
    </p:spTree>
    <p:extLst>
      <p:ext uri="{BB962C8B-B14F-4D97-AF65-F5344CB8AC3E}">
        <p14:creationId xmlns:p14="http://schemas.microsoft.com/office/powerpoint/2010/main" val="38770290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183880" cy="838200"/>
          </a:xfrm>
        </p:spPr>
        <p:txBody>
          <a:bodyPr/>
          <a:lstStyle/>
          <a:p>
            <a:r>
              <a:rPr lang="en-US" b="1" dirty="0" smtClean="0">
                <a:ln>
                  <a:solidFill>
                    <a:schemeClr val="tx2"/>
                  </a:solidFill>
                </a:ln>
                <a:solidFill>
                  <a:srgbClr val="FC672C"/>
                </a:solidFill>
              </a:rPr>
              <a:t>Today’s Topics</a:t>
            </a:r>
            <a:endParaRPr lang="en-US" b="1" dirty="0">
              <a:ln>
                <a:solidFill>
                  <a:schemeClr val="tx2"/>
                </a:solidFill>
              </a:ln>
              <a:solidFill>
                <a:srgbClr val="FC672C"/>
              </a:solidFill>
            </a:endParaRPr>
          </a:p>
        </p:txBody>
      </p:sp>
      <p:sp>
        <p:nvSpPr>
          <p:cNvPr id="3" name="Content Placeholder 2"/>
          <p:cNvSpPr>
            <a:spLocks noGrp="1"/>
          </p:cNvSpPr>
          <p:nvPr>
            <p:ph idx="1"/>
          </p:nvPr>
        </p:nvSpPr>
        <p:spPr>
          <a:xfrm>
            <a:off x="323273" y="1447800"/>
            <a:ext cx="7391400" cy="2819400"/>
          </a:xfrm>
        </p:spPr>
        <p:txBody>
          <a:bodyPr>
            <a:normAutofit/>
          </a:bodyPr>
          <a:lstStyle/>
          <a:p>
            <a:pPr>
              <a:buClr>
                <a:srgbClr val="FC672C"/>
              </a:buClr>
            </a:pPr>
            <a:r>
              <a:rPr lang="en-US" sz="3600" dirty="0" smtClean="0">
                <a:ln>
                  <a:solidFill>
                    <a:schemeClr val="tx2"/>
                  </a:solidFill>
                </a:ln>
              </a:rPr>
              <a:t>Coastal/Inland “Split”</a:t>
            </a:r>
          </a:p>
          <a:p>
            <a:pPr>
              <a:buClr>
                <a:srgbClr val="FC672C"/>
              </a:buClr>
            </a:pPr>
            <a:r>
              <a:rPr lang="en-US" sz="3600" dirty="0" smtClean="0">
                <a:ln>
                  <a:solidFill>
                    <a:schemeClr val="tx2"/>
                  </a:solidFill>
                </a:ln>
              </a:rPr>
              <a:t>Fees</a:t>
            </a:r>
            <a:endParaRPr lang="en-US" sz="3600" dirty="0" smtClean="0">
              <a:ln>
                <a:solidFill>
                  <a:schemeClr val="tx2"/>
                </a:solidFill>
              </a:ln>
            </a:endParaRPr>
          </a:p>
          <a:p>
            <a:pPr>
              <a:buClr>
                <a:srgbClr val="FC672C"/>
              </a:buClr>
            </a:pPr>
            <a:r>
              <a:rPr lang="en-US" sz="3600" dirty="0" smtClean="0">
                <a:ln>
                  <a:solidFill>
                    <a:schemeClr val="tx2"/>
                  </a:solidFill>
                </a:ln>
              </a:rPr>
              <a:t>Operation </a:t>
            </a:r>
            <a:r>
              <a:rPr lang="en-US" sz="3600" dirty="0" smtClean="0">
                <a:ln>
                  <a:solidFill>
                    <a:schemeClr val="tx2"/>
                  </a:solidFill>
                </a:ln>
              </a:rPr>
              <a:t>and Maintenance </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670123">
            <a:off x="533400" y="4038600"/>
            <a:ext cx="2844800" cy="2133600"/>
          </a:xfrm>
          <a:prstGeom prst="roundRect">
            <a:avLst/>
          </a:prstGeom>
          <a:ln>
            <a:solidFill>
              <a:srgbClr val="FC672C"/>
            </a:solid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233776">
            <a:off x="5599792" y="4013150"/>
            <a:ext cx="2802924" cy="2074164"/>
          </a:xfrm>
          <a:prstGeom prst="roundRect">
            <a:avLst/>
          </a:prstGeom>
          <a:ln>
            <a:solidFill>
              <a:srgbClr val="FC672C"/>
            </a:solidFill>
          </a:ln>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2036" y="838200"/>
            <a:ext cx="1552575" cy="1514475"/>
          </a:xfrm>
          <a:prstGeom prst="roundRect">
            <a:avLst/>
          </a:prstGeom>
          <a:ln>
            <a:solidFill>
              <a:srgbClr val="FC672C"/>
            </a:solidFill>
          </a:ln>
        </p:spPr>
      </p:pic>
    </p:spTree>
    <p:extLst>
      <p:ext uri="{BB962C8B-B14F-4D97-AF65-F5344CB8AC3E}">
        <p14:creationId xmlns:p14="http://schemas.microsoft.com/office/powerpoint/2010/main" val="26268979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183880" cy="838200"/>
          </a:xfrm>
        </p:spPr>
        <p:txBody>
          <a:bodyPr/>
          <a:lstStyle/>
          <a:p>
            <a:r>
              <a:rPr lang="en-US" dirty="0" smtClean="0">
                <a:ln>
                  <a:solidFill>
                    <a:schemeClr val="tx2"/>
                  </a:solidFill>
                </a:ln>
                <a:solidFill>
                  <a:srgbClr val="FFFF00"/>
                </a:solidFill>
              </a:rPr>
              <a:t>Coastal / Inland</a:t>
            </a:r>
            <a:endParaRPr lang="en-US" dirty="0">
              <a:ln>
                <a:solidFill>
                  <a:schemeClr val="tx2"/>
                </a:solidFill>
              </a:ln>
              <a:solidFill>
                <a:srgbClr val="FFFF00"/>
              </a:solidFill>
            </a:endParaRPr>
          </a:p>
        </p:txBody>
      </p:sp>
      <p:sp>
        <p:nvSpPr>
          <p:cNvPr id="3" name="Content Placeholder 2"/>
          <p:cNvSpPr>
            <a:spLocks noGrp="1"/>
          </p:cNvSpPr>
          <p:nvPr>
            <p:ph idx="1"/>
          </p:nvPr>
        </p:nvSpPr>
        <p:spPr>
          <a:xfrm>
            <a:off x="457200" y="1143000"/>
            <a:ext cx="8183880" cy="5029200"/>
          </a:xfrm>
        </p:spPr>
        <p:txBody>
          <a:bodyPr>
            <a:normAutofit fontScale="92500" lnSpcReduction="20000"/>
          </a:bodyPr>
          <a:lstStyle/>
          <a:p>
            <a:pPr marL="0" indent="0">
              <a:buNone/>
            </a:pPr>
            <a:r>
              <a:rPr lang="en-US" sz="2600" b="1" dirty="0" smtClean="0"/>
              <a:t>The Safe, Accountable, Flexible, Efficient Transportation Equity Act: A Legacy for Users (2005) </a:t>
            </a:r>
            <a:r>
              <a:rPr lang="en-US" sz="2600" b="1" u="sng" dirty="0" smtClean="0">
                <a:ln>
                  <a:solidFill>
                    <a:schemeClr val="tx2"/>
                  </a:solidFill>
                </a:ln>
                <a:solidFill>
                  <a:srgbClr val="FFFF00"/>
                </a:solidFill>
                <a:effectLst>
                  <a:outerShdw blurRad="38100" dist="38100" dir="2700000" algn="tl">
                    <a:srgbClr val="000000">
                      <a:alpha val="43137"/>
                    </a:srgbClr>
                  </a:outerShdw>
                </a:effectLst>
                <a:uFill>
                  <a:solidFill>
                    <a:schemeClr val="bg1"/>
                  </a:solidFill>
                </a:uFill>
              </a:rPr>
              <a:t>removed the Coastal preference</a:t>
            </a:r>
            <a:r>
              <a:rPr lang="en-US" sz="2600" dirty="0" smtClean="0">
                <a:solidFill>
                  <a:srgbClr val="FFFF00"/>
                </a:solidFill>
                <a:effectLst>
                  <a:outerShdw blurRad="38100" dist="38100" dir="2700000" algn="tl">
                    <a:srgbClr val="000000">
                      <a:alpha val="43137"/>
                    </a:srgbClr>
                  </a:outerShdw>
                </a:effectLst>
                <a:uFill>
                  <a:solidFill>
                    <a:schemeClr val="bg1"/>
                  </a:solidFill>
                </a:uFill>
              </a:rPr>
              <a:t>:</a:t>
            </a:r>
          </a:p>
          <a:p>
            <a:pPr marL="0" indent="0">
              <a:buNone/>
            </a:pPr>
            <a:endParaRPr lang="en-US" dirty="0" smtClean="0"/>
          </a:p>
          <a:p>
            <a:pPr marL="0" indent="0">
              <a:buNone/>
            </a:pPr>
            <a:r>
              <a:rPr lang="en-US" dirty="0" smtClean="0"/>
              <a:t>SEC. 10131. GRANT PROGRAM.</a:t>
            </a:r>
          </a:p>
          <a:p>
            <a:pPr marL="0" indent="0">
              <a:buNone/>
            </a:pPr>
            <a:r>
              <a:rPr lang="en-US" dirty="0" smtClean="0"/>
              <a:t>Section 5604(c)(2) of the Clean Vessel Act of 1992 (33 U.S.C.1322 note) is amended—</a:t>
            </a:r>
          </a:p>
          <a:p>
            <a:pPr marL="0" indent="0">
              <a:buNone/>
            </a:pPr>
            <a:endParaRPr lang="en-US" dirty="0" smtClean="0"/>
          </a:p>
          <a:p>
            <a:pPr marL="0" indent="0">
              <a:buClrTx/>
              <a:buNone/>
            </a:pPr>
            <a:r>
              <a:rPr lang="en-US" sz="2600" dirty="0" smtClean="0"/>
              <a:t>(1) by </a:t>
            </a:r>
            <a:r>
              <a:rPr lang="en-US" sz="2600" dirty="0" smtClean="0"/>
              <a:t>striking subparagraph (A);</a:t>
            </a:r>
          </a:p>
          <a:p>
            <a:pPr marL="514350" indent="-514350">
              <a:buNone/>
            </a:pPr>
            <a:endParaRPr lang="en-US" sz="2600" dirty="0" smtClean="0"/>
          </a:p>
          <a:p>
            <a:pPr marL="0" indent="0">
              <a:buNone/>
            </a:pPr>
            <a:r>
              <a:rPr lang="en-US" sz="2600" dirty="0" smtClean="0"/>
              <a:t>(2) by </a:t>
            </a:r>
            <a:r>
              <a:rPr lang="en-US" sz="2600" dirty="0" err="1" smtClean="0"/>
              <a:t>redesignating</a:t>
            </a:r>
            <a:r>
              <a:rPr lang="en-US" sz="2600" dirty="0" smtClean="0"/>
              <a:t> subparagraphs (B) </a:t>
            </a:r>
            <a:r>
              <a:rPr lang="en-US" sz="2600" dirty="0" smtClean="0"/>
              <a:t/>
            </a:r>
            <a:br>
              <a:rPr lang="en-US" sz="2600" dirty="0" smtClean="0"/>
            </a:br>
            <a:r>
              <a:rPr lang="en-US" sz="2600" dirty="0" smtClean="0"/>
              <a:t>and </a:t>
            </a:r>
            <a:r>
              <a:rPr lang="en-US" sz="2600" dirty="0" smtClean="0"/>
              <a:t>(C) as </a:t>
            </a:r>
            <a:r>
              <a:rPr lang="en-US" sz="2600" dirty="0" err="1" smtClean="0"/>
              <a:t>subpararaphs</a:t>
            </a:r>
            <a:r>
              <a:rPr lang="en-US" sz="2600" dirty="0" smtClean="0"/>
              <a:t> (A) and (B), </a:t>
            </a:r>
            <a:r>
              <a:rPr lang="en-US" sz="2600" dirty="0" smtClean="0"/>
              <a:t/>
            </a:r>
            <a:br>
              <a:rPr lang="en-US" sz="2600" dirty="0" smtClean="0"/>
            </a:br>
            <a:r>
              <a:rPr lang="en-US" sz="2600" dirty="0" smtClean="0"/>
              <a:t>respectively</a:t>
            </a:r>
            <a:r>
              <a:rPr lang="en-US" sz="2600" dirty="0" smtClean="0"/>
              <a:t>;</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3810000"/>
            <a:ext cx="2466975" cy="1847850"/>
          </a:xfrm>
          <a:prstGeom prst="rect">
            <a:avLst/>
          </a:prstGeom>
        </p:spPr>
      </p:pic>
    </p:spTree>
    <p:extLst>
      <p:ext uri="{BB962C8B-B14F-4D97-AF65-F5344CB8AC3E}">
        <p14:creationId xmlns:p14="http://schemas.microsoft.com/office/powerpoint/2010/main" val="22932784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051560"/>
          </a:xfrm>
        </p:spPr>
        <p:txBody>
          <a:bodyPr/>
          <a:lstStyle/>
          <a:p>
            <a:pPr algn="ctr"/>
            <a:r>
              <a:rPr lang="en-US" dirty="0" err="1" smtClean="0">
                <a:ln>
                  <a:solidFill>
                    <a:schemeClr val="tx2"/>
                  </a:solidFill>
                </a:ln>
                <a:solidFill>
                  <a:srgbClr val="FFFF00"/>
                </a:solidFill>
              </a:rPr>
              <a:t>Pumpout</a:t>
            </a:r>
            <a:r>
              <a:rPr lang="en-US" dirty="0" smtClean="0">
                <a:ln>
                  <a:solidFill>
                    <a:schemeClr val="tx2"/>
                  </a:solidFill>
                </a:ln>
                <a:solidFill>
                  <a:srgbClr val="FFFF00"/>
                </a:solidFill>
              </a:rPr>
              <a:t> Fees</a:t>
            </a:r>
            <a:endParaRPr lang="en-US" dirty="0">
              <a:ln>
                <a:solidFill>
                  <a:schemeClr val="tx2"/>
                </a:solidFill>
              </a:ln>
              <a:solidFill>
                <a:srgbClr val="FFFF00"/>
              </a:solidFill>
            </a:endParaRPr>
          </a:p>
        </p:txBody>
      </p:sp>
      <p:sp>
        <p:nvSpPr>
          <p:cNvPr id="3" name="Content Placeholder 2"/>
          <p:cNvSpPr>
            <a:spLocks noGrp="1"/>
          </p:cNvSpPr>
          <p:nvPr>
            <p:ph idx="1"/>
          </p:nvPr>
        </p:nvSpPr>
        <p:spPr>
          <a:xfrm>
            <a:off x="457200" y="1600200"/>
            <a:ext cx="8183880" cy="4187952"/>
          </a:xfrm>
        </p:spPr>
        <p:txBody>
          <a:bodyPr>
            <a:normAutofit fontScale="92500" lnSpcReduction="10000"/>
          </a:bodyPr>
          <a:lstStyle/>
          <a:p>
            <a:pPr marL="0" indent="0" algn="just">
              <a:buNone/>
            </a:pPr>
            <a:r>
              <a:rPr lang="en-US" dirty="0" smtClean="0"/>
              <a:t>§85.44   Fee charges for use of facilities.</a:t>
            </a:r>
          </a:p>
          <a:p>
            <a:pPr marL="0" indent="0" algn="just">
              <a:buNone/>
            </a:pPr>
            <a:r>
              <a:rPr lang="en-US" dirty="0" smtClean="0"/>
              <a:t>A maximum of a </a:t>
            </a:r>
            <a:r>
              <a:rPr lang="en-US" b="1" dirty="0" smtClean="0">
                <a:solidFill>
                  <a:schemeClr val="bg1"/>
                </a:solidFill>
              </a:rPr>
              <a:t>$</a:t>
            </a:r>
            <a:r>
              <a:rPr lang="en-US" b="1" dirty="0" smtClean="0">
                <a:solidFill>
                  <a:schemeClr val="bg1"/>
                </a:solidFill>
                <a:effectLst>
                  <a:outerShdw blurRad="38100" dist="38100" dir="2700000" algn="tl">
                    <a:srgbClr val="000000">
                      <a:alpha val="43137"/>
                    </a:srgbClr>
                  </a:outerShdw>
                </a:effectLst>
              </a:rPr>
              <a:t>5.00 fee may be charged, with no justification</a:t>
            </a:r>
            <a:r>
              <a:rPr lang="en-US" baseline="30000" dirty="0" smtClean="0">
                <a:solidFill>
                  <a:srgbClr val="FFFF00"/>
                </a:solidFill>
                <a:effectLst>
                  <a:outerShdw blurRad="38100" dist="38100" dir="2700000" algn="tl">
                    <a:srgbClr val="000000">
                      <a:alpha val="43137"/>
                    </a:srgbClr>
                  </a:outerShdw>
                </a:effectLst>
              </a:rPr>
              <a:t>1</a:t>
            </a:r>
            <a:r>
              <a:rPr lang="en-US" dirty="0" smtClean="0"/>
              <a:t>, for use of </a:t>
            </a:r>
            <a:r>
              <a:rPr lang="en-US" dirty="0" err="1" smtClean="0"/>
              <a:t>pumpout</a:t>
            </a:r>
            <a:r>
              <a:rPr lang="en-US" dirty="0" smtClean="0"/>
              <a:t> facilities constructed, operated or maintained with grant funds. If </a:t>
            </a:r>
            <a:r>
              <a:rPr lang="en-US" b="1" dirty="0" smtClean="0">
                <a:solidFill>
                  <a:schemeClr val="bg1"/>
                </a:solidFill>
                <a:effectLst>
                  <a:outerShdw blurRad="38100" dist="38100" dir="2700000" algn="tl">
                    <a:srgbClr val="000000">
                      <a:alpha val="43137"/>
                    </a:srgbClr>
                  </a:outerShdw>
                </a:effectLst>
              </a:rPr>
              <a:t>higher fees </a:t>
            </a:r>
            <a:r>
              <a:rPr lang="en-US" dirty="0" smtClean="0"/>
              <a:t>are charged, they must be </a:t>
            </a:r>
            <a:r>
              <a:rPr lang="en-US" b="1" dirty="0" smtClean="0">
                <a:solidFill>
                  <a:schemeClr val="bg1"/>
                </a:solidFill>
                <a:effectLst>
                  <a:outerShdw blurRad="38100" dist="38100" dir="2700000" algn="tl">
                    <a:srgbClr val="000000">
                      <a:alpha val="43137"/>
                    </a:srgbClr>
                  </a:outerShdw>
                </a:effectLst>
              </a:rPr>
              <a:t>justified</a:t>
            </a:r>
            <a:r>
              <a:rPr lang="en-US" baseline="30000" dirty="0" smtClean="0">
                <a:solidFill>
                  <a:srgbClr val="FFFF00"/>
                </a:solidFill>
                <a:effectLst>
                  <a:outerShdw blurRad="38100" dist="38100" dir="2700000" algn="tl">
                    <a:srgbClr val="000000">
                      <a:alpha val="43137"/>
                    </a:srgbClr>
                  </a:outerShdw>
                </a:effectLst>
              </a:rPr>
              <a:t>2</a:t>
            </a:r>
            <a:r>
              <a:rPr lang="en-US" dirty="0" smtClean="0"/>
              <a:t> before the proposal can be approved. Such </a:t>
            </a:r>
            <a:r>
              <a:rPr lang="en-US" b="1" dirty="0" smtClean="0">
                <a:solidFill>
                  <a:schemeClr val="bg1"/>
                </a:solidFill>
                <a:effectLst>
                  <a:outerShdw blurRad="38100" dist="38100" dir="2700000" algn="tl">
                    <a:srgbClr val="000000">
                      <a:alpha val="43137"/>
                    </a:srgbClr>
                  </a:outerShdw>
                </a:effectLst>
              </a:rPr>
              <a:t>proceeds shall be retained, accounted for, and used by the operator to defray operation and maintenance costs</a:t>
            </a:r>
            <a:r>
              <a:rPr lang="en-US" b="1" baseline="30000" dirty="0" smtClean="0">
                <a:solidFill>
                  <a:srgbClr val="FFFF00"/>
                </a:solidFill>
                <a:effectLst>
                  <a:outerShdw blurRad="38100" dist="38100" dir="2700000" algn="tl">
                    <a:srgbClr val="000000">
                      <a:alpha val="43137"/>
                    </a:srgbClr>
                  </a:outerShdw>
                </a:effectLst>
              </a:rPr>
              <a:t>3</a:t>
            </a:r>
            <a:r>
              <a:rPr lang="en-US" b="1" dirty="0" smtClean="0">
                <a:solidFill>
                  <a:schemeClr val="bg1"/>
                </a:solidFill>
                <a:effectLst>
                  <a:outerShdw blurRad="38100" dist="38100" dir="2700000" algn="tl">
                    <a:srgbClr val="000000">
                      <a:alpha val="43137"/>
                    </a:srgbClr>
                  </a:outerShdw>
                </a:effectLst>
              </a:rPr>
              <a:t> </a:t>
            </a:r>
            <a:r>
              <a:rPr lang="en-US" dirty="0" smtClean="0"/>
              <a:t>as long as the facility is needed and it serves its intended purpose. The maximum fee shall be </a:t>
            </a:r>
            <a:r>
              <a:rPr lang="en-US" b="1" dirty="0" smtClean="0">
                <a:solidFill>
                  <a:schemeClr val="bg1"/>
                </a:solidFill>
                <a:effectLst>
                  <a:outerShdw blurRad="38100" dist="38100" dir="2700000" algn="tl">
                    <a:srgbClr val="000000">
                      <a:alpha val="43137"/>
                    </a:srgbClr>
                  </a:outerShdw>
                </a:effectLst>
              </a:rPr>
              <a:t>evaluated for inflation</a:t>
            </a:r>
            <a:r>
              <a:rPr lang="en-US" baseline="30000" dirty="0" smtClean="0">
                <a:solidFill>
                  <a:srgbClr val="FFFF00"/>
                </a:solidFill>
                <a:effectLst>
                  <a:outerShdw blurRad="38100" dist="38100" dir="2700000" algn="tl">
                    <a:srgbClr val="000000">
                      <a:alpha val="43137"/>
                    </a:srgbClr>
                  </a:outerShdw>
                </a:effectLst>
              </a:rPr>
              <a:t>4</a:t>
            </a:r>
            <a:r>
              <a:rPr lang="en-US" dirty="0" smtClean="0"/>
              <a:t>, etc., each year.</a:t>
            </a:r>
          </a:p>
          <a:p>
            <a:pPr marL="0" indent="0">
              <a:buNone/>
            </a:pPr>
            <a:endParaRPr lang="en-US" dirty="0"/>
          </a:p>
        </p:txBody>
      </p:sp>
      <p:sp>
        <p:nvSpPr>
          <p:cNvPr id="5" name="TextBox 4"/>
          <p:cNvSpPr txBox="1"/>
          <p:nvPr/>
        </p:nvSpPr>
        <p:spPr>
          <a:xfrm>
            <a:off x="533400" y="6172200"/>
            <a:ext cx="7848600" cy="369332"/>
          </a:xfrm>
          <a:prstGeom prst="rect">
            <a:avLst/>
          </a:prstGeom>
          <a:noFill/>
        </p:spPr>
        <p:txBody>
          <a:bodyPr wrap="square" rtlCol="0">
            <a:spAutoFit/>
          </a:bodyPr>
          <a:lstStyle/>
          <a:p>
            <a:r>
              <a:rPr lang="en-US" sz="1400" i="1" dirty="0" smtClean="0"/>
              <a:t>Highlights and superscripts added for discussion purposes</a:t>
            </a:r>
            <a:r>
              <a:rPr lang="en-US" dirty="0" smtClean="0"/>
              <a:t>.</a:t>
            </a:r>
            <a:endParaRPr lang="en-US" dirty="0"/>
          </a:p>
        </p:txBody>
      </p:sp>
      <p:sp>
        <p:nvSpPr>
          <p:cNvPr id="6" name="TextBox 5"/>
          <p:cNvSpPr txBox="1"/>
          <p:nvPr/>
        </p:nvSpPr>
        <p:spPr>
          <a:xfrm rot="19803836">
            <a:off x="247918" y="439055"/>
            <a:ext cx="1676400" cy="830997"/>
          </a:xfrm>
          <a:prstGeom prst="rect">
            <a:avLst/>
          </a:prstGeom>
          <a:noFill/>
        </p:spPr>
        <p:txBody>
          <a:bodyPr wrap="square" rtlCol="0">
            <a:spAutoFit/>
            <a:scene3d>
              <a:camera prst="orthographicFront"/>
              <a:lightRig rig="threePt" dir="t"/>
            </a:scene3d>
            <a:sp3d extrusionH="57150">
              <a:bevelT w="38100" h="38100"/>
            </a:sp3d>
          </a:bodyPr>
          <a:lstStyle/>
          <a:p>
            <a:r>
              <a:rPr lang="en-US" sz="2400" dirty="0" smtClean="0">
                <a:solidFill>
                  <a:srgbClr val="0070C0"/>
                </a:solidFill>
              </a:rPr>
              <a:t>* Current language</a:t>
            </a:r>
            <a:endParaRPr lang="en-US" sz="2400" dirty="0">
              <a:solidFill>
                <a:srgbClr val="0070C0"/>
              </a:solidFill>
            </a:endParaRPr>
          </a:p>
        </p:txBody>
      </p:sp>
    </p:spTree>
    <p:extLst>
      <p:ext uri="{BB962C8B-B14F-4D97-AF65-F5344CB8AC3E}">
        <p14:creationId xmlns:p14="http://schemas.microsoft.com/office/powerpoint/2010/main" val="2833176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1988127" y="5105400"/>
            <a:ext cx="5257800" cy="533400"/>
          </a:xfrm>
          <a:prstGeom prst="roundRect">
            <a:avLst/>
          </a:prstGeom>
          <a:solidFill>
            <a:srgbClr val="FDA68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304800"/>
            <a:ext cx="8183880" cy="838200"/>
          </a:xfrm>
        </p:spPr>
        <p:txBody>
          <a:bodyPr/>
          <a:lstStyle/>
          <a:p>
            <a:r>
              <a:rPr lang="en-US" dirty="0" smtClean="0">
                <a:ln>
                  <a:solidFill>
                    <a:schemeClr val="tx2"/>
                  </a:solidFill>
                </a:ln>
                <a:solidFill>
                  <a:srgbClr val="FC672C"/>
                </a:solidFill>
              </a:rPr>
              <a:t>4 Major Components</a:t>
            </a:r>
            <a:endParaRPr lang="en-US" dirty="0">
              <a:ln>
                <a:solidFill>
                  <a:schemeClr val="tx2"/>
                </a:solidFill>
              </a:ln>
              <a:solidFill>
                <a:srgbClr val="FC672C"/>
              </a:solidFill>
            </a:endParaRPr>
          </a:p>
        </p:txBody>
      </p:sp>
      <p:sp>
        <p:nvSpPr>
          <p:cNvPr id="3" name="Content Placeholder 2"/>
          <p:cNvSpPr>
            <a:spLocks noGrp="1"/>
          </p:cNvSpPr>
          <p:nvPr>
            <p:ph idx="1"/>
          </p:nvPr>
        </p:nvSpPr>
        <p:spPr>
          <a:xfrm>
            <a:off x="381000" y="1447800"/>
            <a:ext cx="8229600" cy="3505199"/>
          </a:xfrm>
        </p:spPr>
        <p:txBody>
          <a:bodyPr>
            <a:normAutofit/>
          </a:bodyPr>
          <a:lstStyle/>
          <a:p>
            <a:pPr marL="514350" indent="-514350">
              <a:buClrTx/>
              <a:buFont typeface="+mj-lt"/>
              <a:buAutoNum type="arabicPeriod"/>
            </a:pPr>
            <a:r>
              <a:rPr lang="en-US" sz="2400" dirty="0" smtClean="0"/>
              <a:t>$5 maximum w/out justification</a:t>
            </a:r>
          </a:p>
          <a:p>
            <a:pPr marL="514350" indent="-514350">
              <a:buClrTx/>
              <a:buFont typeface="+mj-lt"/>
              <a:buAutoNum type="arabicPeriod"/>
            </a:pPr>
            <a:endParaRPr lang="en-US" sz="2400" dirty="0" smtClean="0"/>
          </a:p>
          <a:p>
            <a:pPr marL="514350" indent="-514350">
              <a:buClrTx/>
              <a:buFont typeface="+mj-lt"/>
              <a:buAutoNum type="arabicPeriod"/>
            </a:pPr>
            <a:r>
              <a:rPr lang="en-US" sz="2400" dirty="0" smtClean="0"/>
              <a:t>Higher fee considered if justified</a:t>
            </a:r>
          </a:p>
          <a:p>
            <a:pPr marL="514350" indent="-514350">
              <a:buClrTx/>
              <a:buFont typeface="+mj-lt"/>
              <a:buAutoNum type="arabicPeriod"/>
            </a:pPr>
            <a:endParaRPr lang="en-US" sz="2400" dirty="0" smtClean="0"/>
          </a:p>
          <a:p>
            <a:pPr marL="514350" indent="-514350">
              <a:buClrTx/>
              <a:buFont typeface="+mj-lt"/>
              <a:buAutoNum type="arabicPeriod"/>
            </a:pPr>
            <a:r>
              <a:rPr lang="en-US" sz="2400" dirty="0" smtClean="0"/>
              <a:t>Must use fee for O &amp; M</a:t>
            </a:r>
          </a:p>
          <a:p>
            <a:pPr marL="514350" indent="-514350">
              <a:buClrTx/>
              <a:buFont typeface="+mj-lt"/>
              <a:buAutoNum type="arabicPeriod"/>
            </a:pPr>
            <a:endParaRPr lang="en-US" sz="2400" dirty="0" smtClean="0"/>
          </a:p>
          <a:p>
            <a:pPr marL="514350" indent="-514350">
              <a:buClrTx/>
              <a:buFont typeface="+mj-lt"/>
              <a:buAutoNum type="arabicPeriod"/>
            </a:pPr>
            <a:r>
              <a:rPr lang="en-US" sz="2400" dirty="0" smtClean="0"/>
              <a:t>Fee increases with inflation</a:t>
            </a:r>
            <a:endParaRPr lang="en-US" sz="3200" dirty="0"/>
          </a:p>
        </p:txBody>
      </p:sp>
      <p:sp>
        <p:nvSpPr>
          <p:cNvPr id="8" name="TextBox 7"/>
          <p:cNvSpPr txBox="1"/>
          <p:nvPr/>
        </p:nvSpPr>
        <p:spPr>
          <a:xfrm>
            <a:off x="2102427" y="5187434"/>
            <a:ext cx="5029200" cy="369332"/>
          </a:xfrm>
          <a:prstGeom prst="rect">
            <a:avLst/>
          </a:prstGeom>
          <a:solidFill>
            <a:srgbClr val="FC672C"/>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b="1" i="1" dirty="0" smtClean="0">
                <a:solidFill>
                  <a:schemeClr val="bg1"/>
                </a:solidFill>
                <a:effectLst>
                  <a:outerShdw blurRad="38100" dist="38100" dir="2700000" algn="tl">
                    <a:srgbClr val="000000">
                      <a:alpha val="43137"/>
                    </a:srgbClr>
                  </a:outerShdw>
                </a:effectLst>
              </a:rPr>
              <a:t>1, 2, &amp; 4 all relate to </a:t>
            </a:r>
            <a:r>
              <a:rPr lang="en-US" b="1" i="1" u="sng" dirty="0" smtClean="0">
                <a:solidFill>
                  <a:schemeClr val="bg1"/>
                </a:solidFill>
                <a:effectLst>
                  <a:outerShdw blurRad="38100" dist="38100" dir="2700000" algn="tl">
                    <a:srgbClr val="000000">
                      <a:alpha val="43137"/>
                    </a:srgbClr>
                  </a:outerShdw>
                </a:effectLst>
              </a:rPr>
              <a:t>amount</a:t>
            </a:r>
            <a:r>
              <a:rPr lang="en-US" b="1" i="1" dirty="0" smtClean="0">
                <a:solidFill>
                  <a:schemeClr val="bg1"/>
                </a:solidFill>
                <a:effectLst>
                  <a:outerShdw blurRad="38100" dist="38100" dir="2700000" algn="tl">
                    <a:srgbClr val="000000">
                      <a:alpha val="43137"/>
                    </a:srgbClr>
                  </a:outerShdw>
                </a:effectLst>
              </a:rPr>
              <a:t> of Fees</a:t>
            </a:r>
            <a:endParaRPr lang="en-US" b="1" i="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335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183880" cy="5257800"/>
          </a:xfrm>
        </p:spPr>
        <p:txBody>
          <a:bodyPr>
            <a:normAutofit fontScale="92500" lnSpcReduction="10000"/>
          </a:bodyPr>
          <a:lstStyle/>
          <a:p>
            <a:pPr>
              <a:buNone/>
            </a:pPr>
            <a:r>
              <a:rPr lang="en-US" sz="3500" b="1" dirty="0" smtClean="0">
                <a:solidFill>
                  <a:schemeClr val="bg1"/>
                </a:solidFill>
              </a:rPr>
              <a:t>Fees:</a:t>
            </a:r>
          </a:p>
          <a:p>
            <a:pPr>
              <a:buNone/>
            </a:pPr>
            <a:endParaRPr lang="en-US" b="1" dirty="0" smtClean="0"/>
          </a:p>
          <a:p>
            <a:pPr marL="514350" indent="-514350">
              <a:buClrTx/>
              <a:buFont typeface="+mj-lt"/>
              <a:buAutoNum type="arabicParenR"/>
            </a:pPr>
            <a:r>
              <a:rPr lang="en-US" dirty="0" smtClean="0">
                <a:solidFill>
                  <a:schemeClr val="bg1"/>
                </a:solidFill>
              </a:rPr>
              <a:t>Should the maximum be increased?</a:t>
            </a:r>
          </a:p>
          <a:p>
            <a:pPr marL="514350" indent="-514350">
              <a:buClrTx/>
              <a:buFont typeface="+mj-lt"/>
              <a:buAutoNum type="arabicParenR"/>
            </a:pPr>
            <a:endParaRPr lang="en-US" dirty="0" smtClean="0">
              <a:solidFill>
                <a:schemeClr val="bg1"/>
              </a:solidFill>
            </a:endParaRPr>
          </a:p>
          <a:p>
            <a:pPr marL="514350" indent="-514350">
              <a:buClrTx/>
              <a:buFont typeface="+mj-lt"/>
              <a:buAutoNum type="arabicParenR"/>
            </a:pPr>
            <a:r>
              <a:rPr lang="en-US" dirty="0" smtClean="0">
                <a:solidFill>
                  <a:schemeClr val="bg1"/>
                </a:solidFill>
              </a:rPr>
              <a:t>What are the pros and cons of higher fees?</a:t>
            </a:r>
          </a:p>
          <a:p>
            <a:pPr marL="514350" indent="-514350">
              <a:buClrTx/>
              <a:buFont typeface="+mj-lt"/>
              <a:buAutoNum type="arabicParenR"/>
            </a:pPr>
            <a:endParaRPr lang="en-US" dirty="0" smtClean="0">
              <a:solidFill>
                <a:schemeClr val="bg1"/>
              </a:solidFill>
            </a:endParaRPr>
          </a:p>
          <a:p>
            <a:pPr marL="514350" indent="-514350">
              <a:buClrTx/>
              <a:buFont typeface="+mj-lt"/>
              <a:buAutoNum type="arabicParenR"/>
            </a:pPr>
            <a:r>
              <a:rPr lang="en-US" dirty="0" smtClean="0">
                <a:solidFill>
                  <a:schemeClr val="bg1"/>
                </a:solidFill>
              </a:rPr>
              <a:t>Are there alternatives to a maximum fee?</a:t>
            </a:r>
          </a:p>
          <a:p>
            <a:pPr marL="514350" indent="-514350">
              <a:buClrTx/>
              <a:buFont typeface="+mj-lt"/>
              <a:buAutoNum type="arabicParenR"/>
            </a:pPr>
            <a:endParaRPr lang="en-US" dirty="0" smtClean="0">
              <a:solidFill>
                <a:schemeClr val="bg1"/>
              </a:solidFill>
            </a:endParaRPr>
          </a:p>
          <a:p>
            <a:pPr marL="514350" indent="-514350">
              <a:buClrTx/>
              <a:buFont typeface="+mj-lt"/>
              <a:buAutoNum type="arabicParenR"/>
            </a:pPr>
            <a:r>
              <a:rPr lang="en-US" dirty="0" smtClean="0">
                <a:solidFill>
                  <a:schemeClr val="bg1"/>
                </a:solidFill>
              </a:rPr>
              <a:t>How do we balance fees and boater usage?</a:t>
            </a:r>
          </a:p>
          <a:p>
            <a:pPr marL="514350" indent="-514350">
              <a:buClrTx/>
              <a:buFont typeface="+mj-lt"/>
              <a:buAutoNum type="arabicParenR"/>
            </a:pPr>
            <a:endParaRPr lang="en-US" dirty="0" smtClean="0">
              <a:solidFill>
                <a:schemeClr val="bg1"/>
              </a:solidFill>
            </a:endParaRPr>
          </a:p>
          <a:p>
            <a:pPr marL="514350" indent="-514350">
              <a:buClrTx/>
              <a:buFont typeface="+mj-lt"/>
              <a:buAutoNum type="arabicParenR"/>
            </a:pPr>
            <a:r>
              <a:rPr lang="en-US" dirty="0" smtClean="0">
                <a:solidFill>
                  <a:schemeClr val="bg1"/>
                </a:solidFill>
              </a:rPr>
              <a:t>Should the fees schedule vary depending on disposal options or service delivery?</a:t>
            </a:r>
          </a:p>
          <a:p>
            <a:endParaRPr lang="en-US" dirty="0"/>
          </a:p>
        </p:txBody>
      </p:sp>
      <p:grpSp>
        <p:nvGrpSpPr>
          <p:cNvPr id="8" name="Group 7"/>
          <p:cNvGrpSpPr/>
          <p:nvPr/>
        </p:nvGrpSpPr>
        <p:grpSpPr>
          <a:xfrm>
            <a:off x="5715000" y="304800"/>
            <a:ext cx="3124200" cy="1524000"/>
            <a:chOff x="387927" y="356985"/>
            <a:chExt cx="3124200" cy="1524000"/>
          </a:xfrm>
          <a:solidFill>
            <a:srgbClr val="FC672C"/>
          </a:solidFill>
        </p:grpSpPr>
        <p:sp>
          <p:nvSpPr>
            <p:cNvPr id="5" name="Oval Callout 4"/>
            <p:cNvSpPr/>
            <p:nvPr/>
          </p:nvSpPr>
          <p:spPr>
            <a:xfrm>
              <a:off x="387927" y="356985"/>
              <a:ext cx="3124200" cy="1524000"/>
            </a:xfrm>
            <a:prstGeom prst="wedgeEllipseCallou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55962" y="641931"/>
              <a:ext cx="2073799" cy="954107"/>
            </a:xfrm>
            <a:prstGeom prst="rect">
              <a:avLst/>
            </a:prstGeom>
            <a:grpFill/>
          </p:spPr>
          <p:txBody>
            <a:bodyPr wrap="square" rtlCol="0">
              <a:spAutoFit/>
            </a:bodyPr>
            <a:lstStyle/>
            <a:p>
              <a:pPr algn="ctr"/>
              <a:r>
                <a:rPr lang="en-US" sz="2800"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Discussion Topics</a:t>
              </a:r>
              <a:endParaRPr lang="en-US" sz="2800"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183880" cy="777240"/>
          </a:xfrm>
        </p:spPr>
        <p:txBody>
          <a:bodyPr>
            <a:normAutofit fontScale="90000"/>
          </a:bodyPr>
          <a:lstStyle/>
          <a:p>
            <a:r>
              <a:rPr lang="en-US" dirty="0" smtClean="0">
                <a:ln>
                  <a:solidFill>
                    <a:schemeClr val="tx2"/>
                  </a:solidFill>
                </a:ln>
                <a:solidFill>
                  <a:srgbClr val="FFFF00"/>
                </a:solidFill>
              </a:rPr>
              <a:t>Fee Structure Discussion Analysis</a:t>
            </a:r>
            <a:endParaRPr lang="en-US" dirty="0">
              <a:ln>
                <a:solidFill>
                  <a:schemeClr val="tx2"/>
                </a:solidFill>
              </a:ln>
              <a:solidFill>
                <a:srgbClr val="FFFF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61861309"/>
              </p:ext>
            </p:extLst>
          </p:nvPr>
        </p:nvGraphicFramePr>
        <p:xfrm>
          <a:off x="457200" y="1447800"/>
          <a:ext cx="8183564" cy="2397760"/>
        </p:xfrm>
        <a:graphic>
          <a:graphicData uri="http://schemas.openxmlformats.org/drawingml/2006/table">
            <a:tbl>
              <a:tblPr firstRow="1" bandRow="1">
                <a:tableStyleId>{5C22544A-7EE6-4342-B048-85BDC9FD1C3A}</a:tableStyleId>
              </a:tblPr>
              <a:tblGrid>
                <a:gridCol w="1524000"/>
                <a:gridCol w="1371600"/>
                <a:gridCol w="2743200"/>
                <a:gridCol w="2544764"/>
              </a:tblGrid>
              <a:tr h="370840">
                <a:tc>
                  <a:txBody>
                    <a:bodyPr/>
                    <a:lstStyle/>
                    <a:p>
                      <a:pPr algn="ctr"/>
                      <a:r>
                        <a:rPr lang="en-US" dirty="0" smtClean="0">
                          <a:ln>
                            <a:solidFill>
                              <a:schemeClr val="tx1"/>
                            </a:solidFill>
                          </a:ln>
                        </a:rPr>
                        <a:t>Holding Tank Size (gallons)</a:t>
                      </a:r>
                      <a:endParaRPr lang="en-US" dirty="0">
                        <a:ln>
                          <a:solidFill>
                            <a:schemeClr val="tx1"/>
                          </a:solidFill>
                        </a:ln>
                      </a:endParaRPr>
                    </a:p>
                  </a:txBody>
                  <a:tcPr marL="90928" marR="90928"/>
                </a:tc>
                <a:tc>
                  <a:txBody>
                    <a:bodyPr/>
                    <a:lstStyle/>
                    <a:p>
                      <a:pPr algn="ctr"/>
                      <a:r>
                        <a:rPr lang="en-US" dirty="0" smtClean="0">
                          <a:ln>
                            <a:solidFill>
                              <a:schemeClr val="tx1"/>
                            </a:solidFill>
                          </a:ln>
                        </a:rPr>
                        <a:t>Fees per Gallon</a:t>
                      </a:r>
                      <a:endParaRPr lang="en-US" dirty="0">
                        <a:ln>
                          <a:solidFill>
                            <a:schemeClr val="tx1"/>
                          </a:solidFill>
                        </a:ln>
                      </a:endParaRPr>
                    </a:p>
                  </a:txBody>
                  <a:tcPr marL="90928" marR="90928" anchor="ctr"/>
                </a:tc>
                <a:tc>
                  <a:txBody>
                    <a:bodyPr/>
                    <a:lstStyle/>
                    <a:p>
                      <a:pPr algn="ctr"/>
                      <a:r>
                        <a:rPr lang="en-US" dirty="0" smtClean="0">
                          <a:ln>
                            <a:solidFill>
                              <a:schemeClr val="tx1"/>
                            </a:solidFill>
                          </a:ln>
                        </a:rPr>
                        <a:t>Total Charge for 30 gallon </a:t>
                      </a:r>
                      <a:r>
                        <a:rPr lang="en-US" dirty="0" err="1" smtClean="0">
                          <a:ln>
                            <a:solidFill>
                              <a:schemeClr val="tx1"/>
                            </a:solidFill>
                          </a:ln>
                        </a:rPr>
                        <a:t>pumpout</a:t>
                      </a:r>
                      <a:endParaRPr lang="en-US" dirty="0">
                        <a:ln>
                          <a:solidFill>
                            <a:schemeClr val="tx1"/>
                          </a:solidFill>
                        </a:ln>
                      </a:endParaRPr>
                    </a:p>
                  </a:txBody>
                  <a:tcPr marL="90928" marR="90928" anchor="ctr"/>
                </a:tc>
                <a:tc>
                  <a:txBody>
                    <a:bodyPr/>
                    <a:lstStyle/>
                    <a:p>
                      <a:pPr algn="ctr"/>
                      <a:r>
                        <a:rPr lang="en-US" dirty="0" smtClean="0">
                          <a:ln>
                            <a:solidFill>
                              <a:schemeClr val="tx1"/>
                            </a:solidFill>
                          </a:ln>
                        </a:rPr>
                        <a:t>Total fees collected for each 1,000 gallons</a:t>
                      </a:r>
                      <a:endParaRPr lang="en-US" dirty="0">
                        <a:ln>
                          <a:solidFill>
                            <a:schemeClr val="tx1"/>
                          </a:solidFill>
                        </a:ln>
                      </a:endParaRPr>
                    </a:p>
                  </a:txBody>
                  <a:tcPr marL="90928" marR="90928"/>
                </a:tc>
              </a:tr>
              <a:tr h="370840">
                <a:tc>
                  <a:txBody>
                    <a:bodyPr/>
                    <a:lstStyle/>
                    <a:p>
                      <a:pPr algn="ctr"/>
                      <a:r>
                        <a:rPr lang="en-US" dirty="0" smtClean="0"/>
                        <a:t>1,000</a:t>
                      </a:r>
                      <a:endParaRPr lang="en-US" dirty="0"/>
                    </a:p>
                  </a:txBody>
                  <a:tcPr marL="90928" marR="90928"/>
                </a:tc>
                <a:tc>
                  <a:txBody>
                    <a:bodyPr/>
                    <a:lstStyle/>
                    <a:p>
                      <a:pPr algn="ctr"/>
                      <a:r>
                        <a:rPr lang="en-US" dirty="0" smtClean="0"/>
                        <a:t>$ 0.15</a:t>
                      </a:r>
                      <a:endParaRPr lang="en-US" dirty="0"/>
                    </a:p>
                  </a:txBody>
                  <a:tcPr marL="90928" marR="90928"/>
                </a:tc>
                <a:tc>
                  <a:txBody>
                    <a:bodyPr/>
                    <a:lstStyle/>
                    <a:p>
                      <a:pPr algn="ctr"/>
                      <a:r>
                        <a:rPr lang="en-US" dirty="0" smtClean="0"/>
                        <a:t>$ 4.50</a:t>
                      </a:r>
                      <a:endParaRPr lang="en-US" dirty="0"/>
                    </a:p>
                  </a:txBody>
                  <a:tcPr marL="90928" marR="90928"/>
                </a:tc>
                <a:tc>
                  <a:txBody>
                    <a:bodyPr/>
                    <a:lstStyle/>
                    <a:p>
                      <a:pPr algn="ctr"/>
                      <a:r>
                        <a:rPr lang="en-US" dirty="0" smtClean="0"/>
                        <a:t>$ 150.00</a:t>
                      </a:r>
                      <a:endParaRPr lang="en-US" dirty="0"/>
                    </a:p>
                  </a:txBody>
                  <a:tcPr marL="90928" marR="90928"/>
                </a:tc>
              </a:tr>
              <a:tr h="370840">
                <a:tc>
                  <a:txBody>
                    <a:bodyPr/>
                    <a:lstStyle/>
                    <a:p>
                      <a:pPr algn="ctr"/>
                      <a:r>
                        <a:rPr lang="en-US" dirty="0" smtClean="0"/>
                        <a:t>1,000</a:t>
                      </a:r>
                      <a:endParaRPr lang="en-US" dirty="0"/>
                    </a:p>
                  </a:txBody>
                  <a:tcPr marL="90928" marR="90928"/>
                </a:tc>
                <a:tc>
                  <a:txBody>
                    <a:bodyPr/>
                    <a:lstStyle/>
                    <a:p>
                      <a:pPr algn="ctr"/>
                      <a:r>
                        <a:rPr lang="en-US" dirty="0" smtClean="0"/>
                        <a:t>$ 0.20</a:t>
                      </a:r>
                      <a:endParaRPr lang="en-US" dirty="0"/>
                    </a:p>
                  </a:txBody>
                  <a:tcPr marL="90928" marR="90928"/>
                </a:tc>
                <a:tc>
                  <a:txBody>
                    <a:bodyPr/>
                    <a:lstStyle/>
                    <a:p>
                      <a:pPr algn="ctr"/>
                      <a:r>
                        <a:rPr lang="en-US" dirty="0" smtClean="0"/>
                        <a:t>$ 6.00</a:t>
                      </a:r>
                      <a:endParaRPr lang="en-US" dirty="0"/>
                    </a:p>
                  </a:txBody>
                  <a:tcPr marL="90928" marR="90928"/>
                </a:tc>
                <a:tc>
                  <a:txBody>
                    <a:bodyPr/>
                    <a:lstStyle/>
                    <a:p>
                      <a:pPr algn="ctr"/>
                      <a:r>
                        <a:rPr lang="en-US" dirty="0" smtClean="0"/>
                        <a:t>$ 200.00</a:t>
                      </a:r>
                      <a:endParaRPr lang="en-US" dirty="0"/>
                    </a:p>
                  </a:txBody>
                  <a:tcPr marL="90928" marR="90928"/>
                </a:tc>
              </a:tr>
              <a:tr h="370840">
                <a:tc>
                  <a:txBody>
                    <a:bodyPr/>
                    <a:lstStyle/>
                    <a:p>
                      <a:pPr algn="ctr"/>
                      <a:r>
                        <a:rPr lang="en-US" dirty="0" smtClean="0"/>
                        <a:t>1,000</a:t>
                      </a:r>
                      <a:endParaRPr lang="en-US" dirty="0"/>
                    </a:p>
                  </a:txBody>
                  <a:tcPr marL="90928" marR="90928"/>
                </a:tc>
                <a:tc>
                  <a:txBody>
                    <a:bodyPr/>
                    <a:lstStyle/>
                    <a:p>
                      <a:pPr algn="ctr"/>
                      <a:r>
                        <a:rPr lang="en-US" dirty="0" smtClean="0"/>
                        <a:t>$ 0.25</a:t>
                      </a:r>
                      <a:endParaRPr lang="en-US" dirty="0"/>
                    </a:p>
                  </a:txBody>
                  <a:tcPr marL="90928" marR="90928"/>
                </a:tc>
                <a:tc>
                  <a:txBody>
                    <a:bodyPr/>
                    <a:lstStyle/>
                    <a:p>
                      <a:pPr algn="ctr"/>
                      <a:r>
                        <a:rPr lang="en-US" dirty="0" smtClean="0"/>
                        <a:t>$ 7.50</a:t>
                      </a:r>
                      <a:endParaRPr lang="en-US" dirty="0"/>
                    </a:p>
                  </a:txBody>
                  <a:tcPr marL="90928" marR="90928"/>
                </a:tc>
                <a:tc>
                  <a:txBody>
                    <a:bodyPr/>
                    <a:lstStyle/>
                    <a:p>
                      <a:pPr algn="ctr"/>
                      <a:r>
                        <a:rPr lang="en-US" dirty="0" smtClean="0"/>
                        <a:t>$ 250.00</a:t>
                      </a:r>
                      <a:endParaRPr lang="en-US" dirty="0"/>
                    </a:p>
                  </a:txBody>
                  <a:tcPr marL="90928" marR="90928"/>
                </a:tc>
              </a:tr>
              <a:tr h="370840">
                <a:tc>
                  <a:txBody>
                    <a:bodyPr/>
                    <a:lstStyle/>
                    <a:p>
                      <a:pPr algn="ctr"/>
                      <a:r>
                        <a:rPr lang="en-US" dirty="0" smtClean="0"/>
                        <a:t>1,000</a:t>
                      </a:r>
                      <a:endParaRPr lang="en-US" dirty="0"/>
                    </a:p>
                  </a:txBody>
                  <a:tcPr marL="90928" marR="90928"/>
                </a:tc>
                <a:tc>
                  <a:txBody>
                    <a:bodyPr/>
                    <a:lstStyle/>
                    <a:p>
                      <a:pPr algn="ctr"/>
                      <a:r>
                        <a:rPr lang="en-US" dirty="0" smtClean="0"/>
                        <a:t>$ 0.30</a:t>
                      </a:r>
                      <a:endParaRPr lang="en-US" dirty="0"/>
                    </a:p>
                  </a:txBody>
                  <a:tcPr marL="90928" marR="90928"/>
                </a:tc>
                <a:tc>
                  <a:txBody>
                    <a:bodyPr/>
                    <a:lstStyle/>
                    <a:p>
                      <a:pPr algn="ctr"/>
                      <a:r>
                        <a:rPr lang="en-US" dirty="0" smtClean="0"/>
                        <a:t>$ 9.00</a:t>
                      </a:r>
                      <a:endParaRPr lang="en-US" dirty="0"/>
                    </a:p>
                  </a:txBody>
                  <a:tcPr marL="90928" marR="90928"/>
                </a:tc>
                <a:tc>
                  <a:txBody>
                    <a:bodyPr/>
                    <a:lstStyle/>
                    <a:p>
                      <a:pPr algn="ctr"/>
                      <a:r>
                        <a:rPr lang="en-US" dirty="0" smtClean="0"/>
                        <a:t>$ 300.00</a:t>
                      </a:r>
                      <a:endParaRPr lang="en-US" dirty="0"/>
                    </a:p>
                  </a:txBody>
                  <a:tcPr marL="90928" marR="90928"/>
                </a:tc>
              </a:tr>
            </a:tbl>
          </a:graphicData>
        </a:graphic>
      </p:graphicFrame>
      <p:grpSp>
        <p:nvGrpSpPr>
          <p:cNvPr id="13" name="Group 12"/>
          <p:cNvGrpSpPr/>
          <p:nvPr/>
        </p:nvGrpSpPr>
        <p:grpSpPr>
          <a:xfrm>
            <a:off x="4050145" y="4270588"/>
            <a:ext cx="1295400" cy="1687692"/>
            <a:chOff x="3810000" y="4267200"/>
            <a:chExt cx="1295400" cy="1687692"/>
          </a:xfrm>
        </p:grpSpPr>
        <p:sp>
          <p:nvSpPr>
            <p:cNvPr id="5" name="Rectangular Callout 4"/>
            <p:cNvSpPr/>
            <p:nvPr/>
          </p:nvSpPr>
          <p:spPr>
            <a:xfrm rot="10800000">
              <a:off x="3810000" y="4267200"/>
              <a:ext cx="1295400" cy="1687692"/>
            </a:xfrm>
            <a:prstGeom prst="wedgeRectCallout">
              <a:avLst/>
            </a:prstGeom>
            <a:solidFill>
              <a:srgbClr val="FC672C"/>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TextBox 5"/>
            <p:cNvSpPr txBox="1"/>
            <p:nvPr/>
          </p:nvSpPr>
          <p:spPr>
            <a:xfrm>
              <a:off x="3962400" y="4419600"/>
              <a:ext cx="1066800" cy="1477328"/>
            </a:xfrm>
            <a:prstGeom prst="rect">
              <a:avLst/>
            </a:prstGeom>
            <a:noFill/>
          </p:spPr>
          <p:txBody>
            <a:bodyPr wrap="square" rtlCol="0">
              <a:spAutoFit/>
            </a:bodyPr>
            <a:lstStyle/>
            <a:p>
              <a:pPr algn="ctr"/>
              <a:r>
                <a:rPr lang="en-US" dirty="0" smtClean="0"/>
                <a:t>Will boaters pay this much?</a:t>
              </a:r>
              <a:endParaRPr lang="en-US" dirty="0"/>
            </a:p>
          </p:txBody>
        </p:sp>
      </p:grpSp>
      <p:grpSp>
        <p:nvGrpSpPr>
          <p:cNvPr id="14" name="Group 13"/>
          <p:cNvGrpSpPr/>
          <p:nvPr/>
        </p:nvGrpSpPr>
        <p:grpSpPr>
          <a:xfrm>
            <a:off x="6684818" y="4205219"/>
            <a:ext cx="1295400" cy="1447800"/>
            <a:chOff x="6477000" y="4191000"/>
            <a:chExt cx="1295400" cy="1687693"/>
          </a:xfrm>
        </p:grpSpPr>
        <p:sp>
          <p:nvSpPr>
            <p:cNvPr id="8" name="Rectangular Callout 7"/>
            <p:cNvSpPr/>
            <p:nvPr/>
          </p:nvSpPr>
          <p:spPr>
            <a:xfrm rot="10800000">
              <a:off x="6477000" y="4191000"/>
              <a:ext cx="1295400" cy="1687693"/>
            </a:xfrm>
            <a:prstGeom prst="wedgeRectCallout">
              <a:avLst/>
            </a:prstGeom>
            <a:solidFill>
              <a:schemeClr val="accent6">
                <a:lumMod val="75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9" name="TextBox 8"/>
            <p:cNvSpPr txBox="1"/>
            <p:nvPr/>
          </p:nvSpPr>
          <p:spPr>
            <a:xfrm>
              <a:off x="6553200" y="4267200"/>
              <a:ext cx="1143000" cy="1200329"/>
            </a:xfrm>
            <a:prstGeom prst="rect">
              <a:avLst/>
            </a:prstGeom>
            <a:noFill/>
          </p:spPr>
          <p:txBody>
            <a:bodyPr wrap="square" rtlCol="0">
              <a:spAutoFit/>
            </a:bodyPr>
            <a:lstStyle/>
            <a:p>
              <a:pPr algn="ctr"/>
              <a:r>
                <a:rPr lang="en-US" dirty="0" smtClean="0"/>
                <a:t>Will this pay for disposal fees?</a:t>
              </a:r>
              <a:endParaRPr lang="en-US" dirty="0"/>
            </a:p>
          </p:txBody>
        </p:sp>
      </p:grpSp>
      <p:grpSp>
        <p:nvGrpSpPr>
          <p:cNvPr id="12" name="Group 11"/>
          <p:cNvGrpSpPr/>
          <p:nvPr/>
        </p:nvGrpSpPr>
        <p:grpSpPr>
          <a:xfrm>
            <a:off x="1133167" y="4205219"/>
            <a:ext cx="1991034" cy="1843882"/>
            <a:chOff x="2504766" y="4800600"/>
            <a:chExt cx="1991034" cy="1843882"/>
          </a:xfrm>
          <a:solidFill>
            <a:schemeClr val="tx2">
              <a:lumMod val="25000"/>
            </a:schemeClr>
          </a:solidFill>
        </p:grpSpPr>
        <p:sp>
          <p:nvSpPr>
            <p:cNvPr id="10" name="Rectangular Callout 9"/>
            <p:cNvSpPr/>
            <p:nvPr/>
          </p:nvSpPr>
          <p:spPr>
            <a:xfrm rot="10800000">
              <a:off x="2514600" y="4800600"/>
              <a:ext cx="1981200" cy="1828800"/>
            </a:xfrm>
            <a:prstGeom prst="wedgeRectCallout">
              <a:avLst/>
            </a:prstGeom>
            <a:grp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1" name="TextBox 10"/>
            <p:cNvSpPr txBox="1"/>
            <p:nvPr/>
          </p:nvSpPr>
          <p:spPr>
            <a:xfrm>
              <a:off x="2504766" y="4890156"/>
              <a:ext cx="1981201" cy="1754326"/>
            </a:xfrm>
            <a:prstGeom prst="rect">
              <a:avLst/>
            </a:prstGeom>
            <a:grpFill/>
          </p:spPr>
          <p:txBody>
            <a:bodyPr wrap="square" rtlCol="0">
              <a:spAutoFit/>
            </a:bodyPr>
            <a:lstStyle/>
            <a:p>
              <a:pPr algn="ctr"/>
              <a:r>
                <a:rPr lang="en-US" dirty="0" smtClean="0"/>
                <a:t>Would one of these amounts be useful as a sliding scale? If so, what is the maximum?</a:t>
              </a:r>
              <a:endParaRPr lang="en-US" dirty="0"/>
            </a:p>
          </p:txBody>
        </p:sp>
      </p:grpSp>
    </p:spTree>
    <p:extLst>
      <p:ext uri="{BB962C8B-B14F-4D97-AF65-F5344CB8AC3E}">
        <p14:creationId xmlns:p14="http://schemas.microsoft.com/office/powerpoint/2010/main" val="352726044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1816</TotalTime>
  <Words>1318</Words>
  <Application>Microsoft Office PowerPoint</Application>
  <PresentationFormat>On-screen Show (4:3)</PresentationFormat>
  <Paragraphs>242</Paragraphs>
  <Slides>21</Slides>
  <Notes>7</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Apex</vt:lpstr>
      <vt:lpstr>Clean Vessel Act Regulation Update Open Forum Discussion</vt:lpstr>
      <vt:lpstr>CVA Rule Overview</vt:lpstr>
      <vt:lpstr>Next Steps</vt:lpstr>
      <vt:lpstr>Today’s Topics</vt:lpstr>
      <vt:lpstr>Coastal / Inland</vt:lpstr>
      <vt:lpstr>Pumpout Fees</vt:lpstr>
      <vt:lpstr>4 Major Components</vt:lpstr>
      <vt:lpstr>PowerPoint Presentation</vt:lpstr>
      <vt:lpstr>Fee Structure Discussion Analysis</vt:lpstr>
      <vt:lpstr>PowerPoint Presentation</vt:lpstr>
      <vt:lpstr>Operation and Maintenance</vt:lpstr>
      <vt:lpstr>PowerPoint Presentation</vt:lpstr>
      <vt:lpstr>PowerPoint Presentation</vt:lpstr>
      <vt:lpstr>PowerPoint Presentation</vt:lpstr>
      <vt:lpstr>Operation Definition</vt:lpstr>
      <vt:lpstr>PowerPoint Presentation</vt:lpstr>
      <vt:lpstr>Maintenance Definition</vt:lpstr>
      <vt:lpstr>Maintenance Definition</vt:lpstr>
      <vt:lpstr>Webinars</vt:lpstr>
      <vt:lpstr>Thank you! </vt:lpstr>
      <vt:lpstr>Contact:</vt:lpstr>
    </vt:vector>
  </TitlesOfParts>
  <Company>U.S. Fish &amp; Wildlife Service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Clean Vessel Act Regulation Update Open Forum Discussion</dc:title>
  <dc:creator>Van Alstyne, Lisa</dc:creator>
  <cp:lastModifiedBy>Van Alstyne, Lisa</cp:lastModifiedBy>
  <cp:revision>44</cp:revision>
  <dcterms:created xsi:type="dcterms:W3CDTF">2014-09-24T12:49:24Z</dcterms:created>
  <dcterms:modified xsi:type="dcterms:W3CDTF">2014-09-30T14:04:10Z</dcterms:modified>
</cp:coreProperties>
</file>