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0" r:id="rId4"/>
    <p:sldId id="268" r:id="rId5"/>
    <p:sldId id="269" r:id="rId6"/>
    <p:sldId id="272" r:id="rId7"/>
    <p:sldId id="259" r:id="rId8"/>
    <p:sldId id="263" r:id="rId9"/>
    <p:sldId id="266" r:id="rId10"/>
    <p:sldId id="257" r:id="rId11"/>
    <p:sldId id="258" r:id="rId12"/>
    <p:sldId id="261" r:id="rId13"/>
    <p:sldId id="262" r:id="rId14"/>
    <p:sldId id="260" r:id="rId15"/>
    <p:sldId id="264" r:id="rId16"/>
    <p:sldId id="265" r:id="rId17"/>
    <p:sldId id="267" r:id="rId18"/>
    <p:sldId id="275" r:id="rId19"/>
    <p:sldId id="273" r:id="rId20"/>
    <p:sldId id="274" r:id="rId21"/>
    <p:sldId id="277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4637" autoAdjust="0"/>
  </p:normalViewPr>
  <p:slideViewPr>
    <p:cSldViewPr>
      <p:cViewPr>
        <p:scale>
          <a:sx n="94" d="100"/>
          <a:sy n="94" d="100"/>
        </p:scale>
        <p:origin x="-474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w9fa-fs1\home\paul%20vanryzin\BIG\Analyses\Public%20v%20Private%20BIG%20Tier%20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ifw9fa-fs1\share\2.%20DIVISION%20OF%20POLICY%20AND%20PROGRAMS\PROGRAM%20BRANCH\BIG\Program%20Tracking%20Reports%20and%20History\Tier%202%20Competitive\Tier2%20Bar%20Graph%20for%20SOBA%20Pre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w9fa-fs1\share\2.%20DIVISION%20OF%20POLICY%20AND%20PROGRAMS\PROGRAM%20BRANCH\BIG\Program%20Tracking%20Reports%20and%20History\Tier%202%20Competitive\BIG%20Tier%202%20Awards%20History_August-14-13_withRegion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w9fa-fs1\share\2.%20DIVISION%20OF%20POLICY%20AND%20PROGRAMS\PROGRAM%20BRANCH\BIG\Program%20Tracking%20Reports%20and%20History\Tier%202%20Competitive\BIG%20Tier%202%20Awards%20History_August-14-13_withRegion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w9fa-fs1\home\paul%20vanryzin\BIG\2013\SOBA%20Conf\T2%20Request%20vs%20Available%20Funds_2007-13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w9fa-fs1\home\paul%20vanryzin\BIG\2013\SOBA%20Conf\T2%20Request%20vs%20Available%20Funds_2007-13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explosion val="17"/>
          </c:dPt>
          <c:dPt>
            <c:idx val="1"/>
            <c:bubble3D val="0"/>
            <c:spPr>
              <a:solidFill>
                <a:schemeClr val="accent2">
                  <a:lumMod val="50000"/>
                </a:schemeClr>
              </a:solidFill>
            </c:spPr>
          </c:dPt>
          <c:cat>
            <c:strRef>
              <c:f>Sheet1!$E$63:$E$64</c:f>
              <c:strCache>
                <c:ptCount val="2"/>
                <c:pt idx="0">
                  <c:v>Public (123)</c:v>
                </c:pt>
                <c:pt idx="1">
                  <c:v>Private (66)</c:v>
                </c:pt>
              </c:strCache>
            </c:strRef>
          </c:cat>
          <c:val>
            <c:numRef>
              <c:f>Sheet1!$F$63:$F$64</c:f>
              <c:numCache>
                <c:formatCode>General</c:formatCode>
                <c:ptCount val="2"/>
                <c:pt idx="0">
                  <c:v>123</c:v>
                </c:pt>
                <c:pt idx="1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71235527850685332"/>
          <c:y val="0.18513124944486939"/>
          <c:w val="0.27838546223388755"/>
          <c:h val="0.37438847255014529"/>
        </c:manualLayout>
      </c:layout>
      <c:overlay val="0"/>
      <c:txPr>
        <a:bodyPr/>
        <a:lstStyle/>
        <a:p>
          <a:pPr>
            <a:defRPr sz="2000" baseline="0"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1512528091855721"/>
          <c:y val="4.2085053376713463E-2"/>
          <c:w val="0.86972320228663191"/>
          <c:h val="0.83738231117837281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numRef>
              <c:f>Sheet3!$A$1:$N$1</c:f>
              <c:numCache>
                <c:formatCode>General</c:formatCode>
                <c:ptCount val="1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</c:numCache>
            </c:numRef>
          </c:cat>
          <c:val>
            <c:numRef>
              <c:f>Sheet3!$A$2:$N$2</c:f>
              <c:numCache>
                <c:formatCode>_("$"* #,##0.00_);_("$"* \(#,##0.00\);_("$"* "-"??_);_(@_)</c:formatCode>
                <c:ptCount val="14"/>
                <c:pt idx="0">
                  <c:v>9133321</c:v>
                </c:pt>
                <c:pt idx="1">
                  <c:v>4395115</c:v>
                </c:pt>
                <c:pt idx="2">
                  <c:v>3971855</c:v>
                </c:pt>
                <c:pt idx="3">
                  <c:v>5918580</c:v>
                </c:pt>
                <c:pt idx="4">
                  <c:v>5010249</c:v>
                </c:pt>
                <c:pt idx="5">
                  <c:v>8280596</c:v>
                </c:pt>
                <c:pt idx="6">
                  <c:v>9517803</c:v>
                </c:pt>
                <c:pt idx="7">
                  <c:v>13541848</c:v>
                </c:pt>
                <c:pt idx="8">
                  <c:v>12441788</c:v>
                </c:pt>
                <c:pt idx="9">
                  <c:v>12048376</c:v>
                </c:pt>
                <c:pt idx="10">
                  <c:v>13522724</c:v>
                </c:pt>
                <c:pt idx="11">
                  <c:v>8839549</c:v>
                </c:pt>
                <c:pt idx="12">
                  <c:v>18192827</c:v>
                </c:pt>
                <c:pt idx="13">
                  <c:v>14274760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6450176"/>
        <c:axId val="46451712"/>
        <c:axId val="0"/>
      </c:bar3DChart>
      <c:catAx>
        <c:axId val="4645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b="1" baseline="0"/>
            </a:pPr>
            <a:endParaRPr lang="en-US"/>
          </a:p>
        </c:txPr>
        <c:crossAx val="46451712"/>
        <c:crosses val="autoZero"/>
        <c:auto val="1"/>
        <c:lblAlgn val="ctr"/>
        <c:lblOffset val="100"/>
        <c:noMultiLvlLbl val="0"/>
      </c:catAx>
      <c:valAx>
        <c:axId val="46451712"/>
        <c:scaling>
          <c:orientation val="minMax"/>
        </c:scaling>
        <c:delete val="0"/>
        <c:axPos val="l"/>
        <c:majorGridlines/>
        <c:numFmt formatCode="_(&quot;$&quot;* #,##0.00_);_(&quot;$&quot;* \(#,##0.0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64501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715581006919588"/>
          <c:y val="2.6570048309178751E-2"/>
          <c:w val="0.85417000715819635"/>
          <c:h val="0.8747900262467192"/>
        </c:manualLayout>
      </c:layout>
      <c:bar3DChart>
        <c:barDir val="bar"/>
        <c:grouping val="clustered"/>
        <c:varyColors val="0"/>
        <c:ser>
          <c:idx val="0"/>
          <c:order val="0"/>
          <c:invertIfNegative val="0"/>
          <c:cat>
            <c:strRef>
              <c:f>StateSummary!$E$4:$E$23</c:f>
              <c:strCache>
                <c:ptCount val="20"/>
                <c:pt idx="0">
                  <c:v>California</c:v>
                </c:pt>
                <c:pt idx="1">
                  <c:v>Virginia</c:v>
                </c:pt>
                <c:pt idx="2">
                  <c:v>Oregon</c:v>
                </c:pt>
                <c:pt idx="3">
                  <c:v>Florida</c:v>
                </c:pt>
                <c:pt idx="4">
                  <c:v>New Jersey</c:v>
                </c:pt>
                <c:pt idx="5">
                  <c:v>New York</c:v>
                </c:pt>
                <c:pt idx="6">
                  <c:v>Texas</c:v>
                </c:pt>
                <c:pt idx="7">
                  <c:v>South Carolina</c:v>
                </c:pt>
                <c:pt idx="8">
                  <c:v>North Carolina</c:v>
                </c:pt>
                <c:pt idx="9">
                  <c:v>Maine</c:v>
                </c:pt>
                <c:pt idx="10">
                  <c:v>Ohio</c:v>
                </c:pt>
                <c:pt idx="11">
                  <c:v>Michigan</c:v>
                </c:pt>
                <c:pt idx="12">
                  <c:v>Washington</c:v>
                </c:pt>
                <c:pt idx="13">
                  <c:v>Illinois</c:v>
                </c:pt>
                <c:pt idx="14">
                  <c:v>Louisiana</c:v>
                </c:pt>
                <c:pt idx="15">
                  <c:v>Maryland</c:v>
                </c:pt>
                <c:pt idx="16">
                  <c:v>Tennessee</c:v>
                </c:pt>
                <c:pt idx="17">
                  <c:v>Pennsylvania</c:v>
                </c:pt>
                <c:pt idx="18">
                  <c:v>Alabama</c:v>
                </c:pt>
                <c:pt idx="19">
                  <c:v>Iowa</c:v>
                </c:pt>
              </c:strCache>
            </c:strRef>
          </c:cat>
          <c:val>
            <c:numRef>
              <c:f>StateSummary!$F$4:$F$23</c:f>
              <c:numCache>
                <c:formatCode>General</c:formatCode>
                <c:ptCount val="20"/>
                <c:pt idx="0">
                  <c:v>21</c:v>
                </c:pt>
                <c:pt idx="1">
                  <c:v>19</c:v>
                </c:pt>
                <c:pt idx="2">
                  <c:v>16</c:v>
                </c:pt>
                <c:pt idx="3">
                  <c:v>15</c:v>
                </c:pt>
                <c:pt idx="4">
                  <c:v>11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6</c:v>
                </c:pt>
                <c:pt idx="13">
                  <c:v>5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3</c:v>
                </c:pt>
                <c:pt idx="19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6670208"/>
        <c:axId val="46671744"/>
        <c:axId val="0"/>
      </c:bar3DChart>
      <c:catAx>
        <c:axId val="4667020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46671744"/>
        <c:crosses val="autoZero"/>
        <c:auto val="1"/>
        <c:lblAlgn val="ctr"/>
        <c:lblOffset val="100"/>
        <c:noMultiLvlLbl val="0"/>
      </c:catAx>
      <c:valAx>
        <c:axId val="46671744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Number of Projects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6670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cat>
            <c:strRef>
              <c:f>StateSummary!$I$4:$I$23</c:f>
              <c:strCache>
                <c:ptCount val="20"/>
                <c:pt idx="0">
                  <c:v>California</c:v>
                </c:pt>
                <c:pt idx="1">
                  <c:v>Florida</c:v>
                </c:pt>
                <c:pt idx="2">
                  <c:v>Ohio</c:v>
                </c:pt>
                <c:pt idx="3">
                  <c:v>Illinois</c:v>
                </c:pt>
                <c:pt idx="4">
                  <c:v>Oregon</c:v>
                </c:pt>
                <c:pt idx="5">
                  <c:v>New Jersey</c:v>
                </c:pt>
                <c:pt idx="6">
                  <c:v>Michigan</c:v>
                </c:pt>
                <c:pt idx="7">
                  <c:v>South Carolina</c:v>
                </c:pt>
                <c:pt idx="8">
                  <c:v>Virginia</c:v>
                </c:pt>
                <c:pt idx="9">
                  <c:v>New York</c:v>
                </c:pt>
                <c:pt idx="10">
                  <c:v>Washington</c:v>
                </c:pt>
                <c:pt idx="11">
                  <c:v>Iowa</c:v>
                </c:pt>
                <c:pt idx="12">
                  <c:v>Pennsylvania</c:v>
                </c:pt>
                <c:pt idx="13">
                  <c:v>Texas</c:v>
                </c:pt>
                <c:pt idx="14">
                  <c:v>Connecticut</c:v>
                </c:pt>
                <c:pt idx="15">
                  <c:v>Maryland</c:v>
                </c:pt>
                <c:pt idx="16">
                  <c:v>Tennessee</c:v>
                </c:pt>
                <c:pt idx="17">
                  <c:v>Arkansas</c:v>
                </c:pt>
                <c:pt idx="18">
                  <c:v>District of Col</c:v>
                </c:pt>
                <c:pt idx="19">
                  <c:v>Georgia</c:v>
                </c:pt>
              </c:strCache>
            </c:strRef>
          </c:cat>
          <c:val>
            <c:numRef>
              <c:f>StateSummary!$J$4:$J$23</c:f>
              <c:numCache>
                <c:formatCode>_("$"* #,##0_);_("$"* \(#,##0\);_("$"* "-"??_);_(@_)</c:formatCode>
                <c:ptCount val="20"/>
                <c:pt idx="0">
                  <c:v>18037435</c:v>
                </c:pt>
                <c:pt idx="1">
                  <c:v>12963720</c:v>
                </c:pt>
                <c:pt idx="2">
                  <c:v>7876646</c:v>
                </c:pt>
                <c:pt idx="3">
                  <c:v>6993968</c:v>
                </c:pt>
                <c:pt idx="4">
                  <c:v>6646754</c:v>
                </c:pt>
                <c:pt idx="5">
                  <c:v>6223324</c:v>
                </c:pt>
                <c:pt idx="6">
                  <c:v>6198564</c:v>
                </c:pt>
                <c:pt idx="7">
                  <c:v>5681930</c:v>
                </c:pt>
                <c:pt idx="8">
                  <c:v>5625935</c:v>
                </c:pt>
                <c:pt idx="9">
                  <c:v>4767871</c:v>
                </c:pt>
                <c:pt idx="10">
                  <c:v>4693512</c:v>
                </c:pt>
                <c:pt idx="11">
                  <c:v>4645939</c:v>
                </c:pt>
                <c:pt idx="12">
                  <c:v>4233563</c:v>
                </c:pt>
                <c:pt idx="13">
                  <c:v>3754763</c:v>
                </c:pt>
                <c:pt idx="14">
                  <c:v>3735125</c:v>
                </c:pt>
                <c:pt idx="15">
                  <c:v>3485848</c:v>
                </c:pt>
                <c:pt idx="16">
                  <c:v>3245046</c:v>
                </c:pt>
                <c:pt idx="17">
                  <c:v>3244266</c:v>
                </c:pt>
                <c:pt idx="18">
                  <c:v>2590699</c:v>
                </c:pt>
                <c:pt idx="19">
                  <c:v>2500000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6697472"/>
        <c:axId val="46703360"/>
        <c:axId val="0"/>
      </c:bar3DChart>
      <c:catAx>
        <c:axId val="4669747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46703360"/>
        <c:crosses val="autoZero"/>
        <c:auto val="1"/>
        <c:lblAlgn val="ctr"/>
        <c:lblOffset val="100"/>
        <c:noMultiLvlLbl val="0"/>
      </c:catAx>
      <c:valAx>
        <c:axId val="46703360"/>
        <c:scaling>
          <c:orientation val="minMax"/>
        </c:scaling>
        <c:delete val="0"/>
        <c:axPos val="b"/>
        <c:majorGridlines/>
        <c:numFmt formatCode="&quot;$&quot;#,##0" sourceLinked="0"/>
        <c:majorTickMark val="out"/>
        <c:minorTickMark val="none"/>
        <c:tickLblPos val="nextTo"/>
        <c:txPr>
          <a:bodyPr/>
          <a:lstStyle/>
          <a:p>
            <a:pPr>
              <a:defRPr sz="1400" b="1" baseline="0"/>
            </a:pPr>
            <a:endParaRPr lang="en-US"/>
          </a:p>
        </c:txPr>
        <c:crossAx val="4669747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.92356269113149847"/>
                <c:y val="0.92921261463103033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en-US" dirty="0" smtClean="0"/>
                    <a:t>$Millions</a:t>
                  </a:r>
                  <a:endParaRPr lang="en-US" dirty="0"/>
                </a:p>
              </c:rich>
            </c:tx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59390886949943"/>
          <c:y val="5.1298883600552715E-2"/>
          <c:w val="0.80997257099619291"/>
          <c:h val="0.85202955452486273"/>
        </c:manualLayout>
      </c:layout>
      <c:lineChart>
        <c:grouping val="standar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Tier 2 Requested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Sheet1!$A$5:$A$12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Sheet1!$B$5:$B$12</c:f>
              <c:numCache>
                <c:formatCode>_("$"* #,##0.00_);_("$"* \(#,##0.00\);_("$"* "-"??_);_(@_)</c:formatCode>
                <c:ptCount val="8"/>
                <c:pt idx="0">
                  <c:v>22800000</c:v>
                </c:pt>
                <c:pt idx="1">
                  <c:v>33100000</c:v>
                </c:pt>
                <c:pt idx="2">
                  <c:v>22973717</c:v>
                </c:pt>
                <c:pt idx="3">
                  <c:v>20372140</c:v>
                </c:pt>
                <c:pt idx="4">
                  <c:v>25315568</c:v>
                </c:pt>
                <c:pt idx="5">
                  <c:v>9300000</c:v>
                </c:pt>
                <c:pt idx="6">
                  <c:v>26120441</c:v>
                </c:pt>
                <c:pt idx="7">
                  <c:v>16841448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Sheet1!$C$4</c:f>
              <c:strCache>
                <c:ptCount val="1"/>
                <c:pt idx="0">
                  <c:v>New Funds Available</c:v>
                </c:pt>
              </c:strCache>
            </c:strRef>
          </c:tx>
          <c:cat>
            <c:numRef>
              <c:f>Sheet1!$A$5:$A$12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Sheet1!$C$5:$C$12</c:f>
            </c:numRef>
          </c:val>
          <c:smooth val="0"/>
        </c:ser>
        <c:ser>
          <c:idx val="2"/>
          <c:order val="2"/>
          <c:tx>
            <c:strRef>
              <c:f>Sheet1!$D$4</c:f>
              <c:strCache>
                <c:ptCount val="1"/>
                <c:pt idx="0">
                  <c:v>Carryover/Recovery</c:v>
                </c:pt>
              </c:strCache>
            </c:strRef>
          </c:tx>
          <c:cat>
            <c:numRef>
              <c:f>Sheet1!$A$5:$A$12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Sheet1!$D$5:$D$12</c:f>
            </c:numRef>
          </c:val>
          <c:smooth val="0"/>
        </c:ser>
        <c:ser>
          <c:idx val="3"/>
          <c:order val="3"/>
          <c:tx>
            <c:strRef>
              <c:f>Sheet1!$E$4</c:f>
              <c:strCache>
                <c:ptCount val="1"/>
                <c:pt idx="0">
                  <c:v>Tier 2  Available</c:v>
                </c:pt>
              </c:strCache>
            </c:strRef>
          </c:tx>
          <c:marker>
            <c:symbol val="none"/>
          </c:marker>
          <c:cat>
            <c:numRef>
              <c:f>Sheet1!$A$5:$A$12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Sheet1!$E$5:$E$12</c:f>
            </c:numRef>
          </c:val>
          <c:smooth val="0"/>
        </c:ser>
        <c:ser>
          <c:idx val="4"/>
          <c:order val="4"/>
          <c:tx>
            <c:strRef>
              <c:f>Sheet1!$F$4</c:f>
              <c:strCache>
                <c:ptCount val="1"/>
                <c:pt idx="0">
                  <c:v>Tier 2 Awarded</c:v>
                </c:pt>
              </c:strCache>
            </c:strRef>
          </c:tx>
          <c:spPr>
            <a:ln w="76200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Sheet1!$A$5:$A$12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Sheet1!$F$5:$F$12</c:f>
              <c:numCache>
                <c:formatCode>_("$"* #,##0.00_);_("$"* \(#,##0.00\);_("$"* "-"??_);_(@_)</c:formatCode>
                <c:ptCount val="8"/>
                <c:pt idx="0">
                  <c:v>9400000</c:v>
                </c:pt>
                <c:pt idx="1">
                  <c:v>12684477</c:v>
                </c:pt>
                <c:pt idx="2">
                  <c:v>12574089</c:v>
                </c:pt>
                <c:pt idx="3">
                  <c:v>12048376</c:v>
                </c:pt>
                <c:pt idx="4">
                  <c:v>13522724</c:v>
                </c:pt>
                <c:pt idx="5">
                  <c:v>8839549</c:v>
                </c:pt>
                <c:pt idx="6">
                  <c:v>18157119</c:v>
                </c:pt>
                <c:pt idx="7">
                  <c:v>14274760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138304"/>
        <c:axId val="47139840"/>
      </c:lineChart>
      <c:catAx>
        <c:axId val="47138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/>
            </a:pPr>
            <a:endParaRPr lang="en-US"/>
          </a:p>
        </c:txPr>
        <c:crossAx val="47139840"/>
        <c:crosses val="autoZero"/>
        <c:auto val="1"/>
        <c:lblAlgn val="ctr"/>
        <c:lblOffset val="100"/>
        <c:noMultiLvlLbl val="0"/>
      </c:catAx>
      <c:valAx>
        <c:axId val="47139840"/>
        <c:scaling>
          <c:orientation val="minMax"/>
        </c:scaling>
        <c:delete val="0"/>
        <c:axPos val="l"/>
        <c:majorGridlines/>
        <c:numFmt formatCode="_(&quot;$&quot;* #,##0_);_(&quot;$&quot;* \(#,##0\);_(&quot;$&quot;* &quot;-&quot;_);_(@_)" sourceLinked="0"/>
        <c:majorTickMark val="out"/>
        <c:minorTickMark val="none"/>
        <c:tickLblPos val="nextTo"/>
        <c:txPr>
          <a:bodyPr/>
          <a:lstStyle/>
          <a:p>
            <a:pPr>
              <a:defRPr sz="1400" b="1" baseline="0"/>
            </a:pPr>
            <a:endParaRPr lang="en-US"/>
          </a:p>
        </c:txPr>
        <c:crossAx val="47138304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615556501383272E-2"/>
                <c:y val="0.37441866075932712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en-US" dirty="0" smtClean="0"/>
                    <a:t>$Millions</a:t>
                  </a:r>
                  <a:endParaRPr lang="en-US" dirty="0"/>
                </a:p>
              </c:rich>
            </c:tx>
          </c:dispUnitsLbl>
        </c:dispUnits>
      </c:valAx>
      <c:spPr>
        <a:ln w="28575">
          <a:noFill/>
        </a:ln>
      </c:spPr>
    </c:plotArea>
    <c:legend>
      <c:legendPos val="r"/>
      <c:layout>
        <c:manualLayout>
          <c:xMode val="edge"/>
          <c:yMode val="edge"/>
          <c:x val="0.68222222222222217"/>
          <c:y val="8.1228039392011925E-2"/>
          <c:w val="0.24270270270270269"/>
          <c:h val="0.1690202443357533"/>
        </c:manualLayout>
      </c:layout>
      <c:overlay val="0"/>
      <c:txPr>
        <a:bodyPr/>
        <a:lstStyle/>
        <a:p>
          <a:pPr>
            <a:defRPr sz="1600" b="1" baseline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Sheet1!$K$4</c:f>
              <c:strCache>
                <c:ptCount val="1"/>
                <c:pt idx="0">
                  <c:v>Tier 2 Award Ratio</c:v>
                </c:pt>
              </c:strCache>
            </c:strRef>
          </c:tx>
          <c:spPr>
            <a:ln>
              <a:solidFill>
                <a:schemeClr val="accent1">
                  <a:lumMod val="50000"/>
                </a:schemeClr>
              </a:solidFill>
            </a:ln>
          </c:spPr>
          <c:cat>
            <c:numRef>
              <c:f>Sheet1!$J$5:$J$12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Sheet1!$K$5:$K$12</c:f>
              <c:numCache>
                <c:formatCode>0%</c:formatCode>
                <c:ptCount val="8"/>
                <c:pt idx="0">
                  <c:v>0.41228070175438603</c:v>
                </c:pt>
                <c:pt idx="1">
                  <c:v>0.38321682779456206</c:v>
                </c:pt>
                <c:pt idx="2">
                  <c:v>0.54732497140101444</c:v>
                </c:pt>
                <c:pt idx="3">
                  <c:v>0.5914143531312861</c:v>
                </c:pt>
                <c:pt idx="4">
                  <c:v>0.53416632800812514</c:v>
                </c:pt>
                <c:pt idx="5">
                  <c:v>0.95048913978494609</c:v>
                </c:pt>
                <c:pt idx="6">
                  <c:v>0.69513064499944699</c:v>
                </c:pt>
                <c:pt idx="7">
                  <c:v>0.84759695247107025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165440"/>
        <c:axId val="47166976"/>
      </c:areaChart>
      <c:catAx>
        <c:axId val="47165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/>
            </a:pPr>
            <a:endParaRPr lang="en-US"/>
          </a:p>
        </c:txPr>
        <c:crossAx val="47166976"/>
        <c:crosses val="autoZero"/>
        <c:auto val="1"/>
        <c:lblAlgn val="ctr"/>
        <c:lblOffset val="100"/>
        <c:noMultiLvlLbl val="0"/>
      </c:catAx>
      <c:valAx>
        <c:axId val="471669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7165440"/>
        <c:crosses val="autoZero"/>
        <c:crossBetween val="midCat"/>
      </c:valAx>
    </c:plotArea>
    <c:plotVisOnly val="1"/>
    <c:dispBlanksAs val="zero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0.15186</cdr:x>
      <cdr:y>0.00924</cdr:y>
    </cdr:from>
    <cdr:to>
      <cdr:x>0.95041</cdr:x>
      <cdr:y>0.15716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00175" y="28575"/>
          <a:ext cx="7362825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/>
            <a:t>                        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89828BA-034B-4CB0-BC9F-FCC941BAECAE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73FCAC5-C752-4CC8-BB87-F247B2A259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BOATING INFRASTRUCTURE GRANTS PROGRAM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950993"/>
          </a:xfrm>
        </p:spPr>
        <p:txBody>
          <a:bodyPr/>
          <a:lstStyle/>
          <a:p>
            <a:endParaRPr lang="en-US" sz="2400" dirty="0" smtClean="0"/>
          </a:p>
          <a:p>
            <a:pPr algn="ctr"/>
            <a:r>
              <a:rPr lang="en-US" sz="2400" dirty="0" smtClean="0"/>
              <a:t>Program </a:t>
            </a:r>
            <a:r>
              <a:rPr lang="en-US" sz="2400" dirty="0"/>
              <a:t>News, Funding Trends, and Tips for Preparing a Successful Proposal</a:t>
            </a:r>
          </a:p>
          <a:p>
            <a:endParaRPr lang="en-US" dirty="0"/>
          </a:p>
        </p:txBody>
      </p:sp>
      <p:pic>
        <p:nvPicPr>
          <p:cNvPr id="1026" name="Picture 2" descr="C:\Users\pvan ryzin\Downloads\SFR.tif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838201"/>
            <a:ext cx="1525713" cy="151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4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2316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Funding Trends: Tier 2</a:t>
            </a:r>
            <a:br>
              <a:rPr lang="en-US" dirty="0" smtClean="0"/>
            </a:br>
            <a:r>
              <a:rPr lang="en-US" sz="3100" dirty="0"/>
              <a:t>Tier 2 Projects, </a:t>
            </a:r>
            <a:r>
              <a:rPr lang="en-US" sz="3100" dirty="0" smtClean="0"/>
              <a:t>FY2001-2014</a:t>
            </a:r>
            <a:r>
              <a:rPr lang="en-US" dirty="0"/>
              <a:t/>
            </a:r>
            <a:br>
              <a:rPr lang="en-US" dirty="0"/>
            </a:br>
            <a:r>
              <a:rPr lang="en-US" sz="3100" dirty="0" smtClean="0"/>
              <a:t>Public vs. Private </a:t>
            </a:r>
            <a:r>
              <a:rPr lang="en-US" sz="3100" dirty="0" err="1" smtClean="0"/>
              <a:t>Subgrantees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2200" dirty="0" smtClean="0"/>
              <a:t>Source: Director's approval memos</a:t>
            </a:r>
            <a:br>
              <a:rPr lang="en-US" sz="2200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494709"/>
              </p:ext>
            </p:extLst>
          </p:nvPr>
        </p:nvGraphicFramePr>
        <p:xfrm>
          <a:off x="381000" y="2590800"/>
          <a:ext cx="8229600" cy="3687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9857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1036638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Funding Trends</a:t>
            </a:r>
            <a:br>
              <a:rPr lang="en-US" sz="4000" dirty="0" smtClean="0"/>
            </a:br>
            <a:r>
              <a:rPr lang="en-US" sz="2700" dirty="0" smtClean="0"/>
              <a:t>BIG </a:t>
            </a:r>
            <a:r>
              <a:rPr lang="en-US" sz="2700" dirty="0"/>
              <a:t>TIER 2 </a:t>
            </a:r>
            <a:r>
              <a:rPr lang="en-US" sz="2700" dirty="0" smtClean="0"/>
              <a:t>AWARD TOTALS, FY2001-2014</a:t>
            </a:r>
            <a:br>
              <a:rPr lang="en-US" sz="2700" dirty="0" smtClean="0"/>
            </a:br>
            <a:r>
              <a:rPr lang="en-US" sz="2000" dirty="0" smtClean="0"/>
              <a:t> Source</a:t>
            </a:r>
            <a:r>
              <a:rPr lang="en-US" sz="2000" dirty="0"/>
              <a:t>: Director's approval memo's</a:t>
            </a:r>
            <a:br>
              <a:rPr lang="en-US" sz="2000" dirty="0"/>
            </a:b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703810"/>
              </p:ext>
            </p:extLst>
          </p:nvPr>
        </p:nvGraphicFramePr>
        <p:xfrm>
          <a:off x="457200" y="1219200"/>
          <a:ext cx="8001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2899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Funding Trends</a:t>
            </a:r>
            <a:br>
              <a:rPr lang="en-US" dirty="0" smtClean="0"/>
            </a:br>
            <a:r>
              <a:rPr lang="en-US" sz="2700" dirty="0" smtClean="0"/>
              <a:t>Top 20 Tier 2 States by No. of Projects</a:t>
            </a:r>
            <a:br>
              <a:rPr lang="en-US" sz="2700" dirty="0" smtClean="0"/>
            </a:br>
            <a:r>
              <a:rPr lang="en-US" sz="2700" dirty="0" smtClean="0"/>
              <a:t>Source: Director’s Award Memo’s, FY2001-2014</a:t>
            </a:r>
            <a:endParaRPr lang="en-US" sz="27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7256032"/>
              </p:ext>
            </p:extLst>
          </p:nvPr>
        </p:nvGraphicFramePr>
        <p:xfrm>
          <a:off x="152400" y="1295400"/>
          <a:ext cx="85344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9823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Funding Trends</a:t>
            </a:r>
            <a:br>
              <a:rPr lang="en-US" dirty="0"/>
            </a:br>
            <a:r>
              <a:rPr lang="en-US" sz="2700" dirty="0"/>
              <a:t>Top 20 Tier 2 States by </a:t>
            </a:r>
            <a:r>
              <a:rPr lang="en-US" sz="2700" dirty="0" smtClean="0"/>
              <a:t>Total Dollar Amount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>Source: Director’s Award Memo’s, FY2001-2014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422166"/>
              </p:ext>
            </p:extLst>
          </p:nvPr>
        </p:nvGraphicFramePr>
        <p:xfrm>
          <a:off x="381000" y="1481138"/>
          <a:ext cx="8305800" cy="552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2675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Funding Trends: Tier 2</a:t>
            </a:r>
            <a:br>
              <a:rPr lang="en-US" dirty="0" smtClean="0"/>
            </a:br>
            <a:r>
              <a:rPr lang="en-US" sz="3100" dirty="0" smtClean="0"/>
              <a:t>Top 10 States Receiving Tier 2, 2001-2014</a:t>
            </a:r>
            <a:endParaRPr lang="en-US" sz="31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297084"/>
              </p:ext>
            </p:extLst>
          </p:nvPr>
        </p:nvGraphicFramePr>
        <p:xfrm>
          <a:off x="1143000" y="1752601"/>
          <a:ext cx="6781800" cy="4343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0"/>
                <a:gridCol w="1771650"/>
                <a:gridCol w="1771650"/>
                <a:gridCol w="1466850"/>
              </a:tblGrid>
              <a:tr h="394854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By Number of Awards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By Total Amount Awarded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California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California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$18.0</a:t>
                      </a:r>
                      <a:r>
                        <a:rPr lang="en-US" baseline="0" dirty="0" smtClean="0"/>
                        <a:t> M </a:t>
                      </a:r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Virginia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33CC"/>
                          </a:solidFill>
                        </a:rPr>
                        <a:t>Florida</a:t>
                      </a:r>
                      <a:endParaRPr lang="en-US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$13.0 M</a:t>
                      </a:r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Oregon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Ohio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$7.8 M</a:t>
                      </a:r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33CC"/>
                          </a:solidFill>
                        </a:rPr>
                        <a:t>Florida</a:t>
                      </a:r>
                      <a:endParaRPr lang="en-US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Illinois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$7.0 M</a:t>
                      </a:r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New Jersey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Oregon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$6.6 M</a:t>
                      </a:r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New York</a:t>
                      </a:r>
                      <a:endParaRPr lang="en-US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New Jersey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$6.2 M</a:t>
                      </a:r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/>
                        <a:t>Texas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Michigan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$6.2 M</a:t>
                      </a:r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S. Carolina</a:t>
                      </a:r>
                      <a:endParaRPr lang="en-US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S. Carolina</a:t>
                      </a:r>
                      <a:endParaRPr lang="en-US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$5.7 M</a:t>
                      </a:r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/>
                        <a:t>N. Carolina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Virginia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$5.6 M</a:t>
                      </a:r>
                      <a:endParaRPr lang="en-US" dirty="0"/>
                    </a:p>
                  </a:txBody>
                  <a:tcPr/>
                </a:tc>
              </a:tr>
              <a:tr h="394854">
                <a:tc>
                  <a:txBody>
                    <a:bodyPr/>
                    <a:lstStyle/>
                    <a:p>
                      <a:r>
                        <a:rPr lang="en-US" dirty="0" smtClean="0"/>
                        <a:t>Maine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New York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$4.7 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669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Funding Trends: Tier 2 </a:t>
            </a:r>
            <a:br>
              <a:rPr lang="en-US" dirty="0" smtClean="0"/>
            </a:br>
            <a:r>
              <a:rPr lang="en-US" sz="3100" dirty="0" smtClean="0"/>
              <a:t>Requested vs. Awarded, 2007-2014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Source: Director’s approval memos</a:t>
            </a:r>
            <a:endParaRPr lang="en-US" sz="2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6971508"/>
              </p:ext>
            </p:extLst>
          </p:nvPr>
        </p:nvGraphicFramePr>
        <p:xfrm>
          <a:off x="228600" y="1447800"/>
          <a:ext cx="8458200" cy="455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6291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4000" dirty="0" smtClean="0"/>
              <a:t>Funding Trends: Tier 2</a:t>
            </a:r>
            <a:br>
              <a:rPr lang="en-US" sz="4000" dirty="0" smtClean="0"/>
            </a:br>
            <a:r>
              <a:rPr lang="en-US" sz="2700" dirty="0" smtClean="0">
                <a:solidFill>
                  <a:prstClr val="black"/>
                </a:solidFill>
              </a:rPr>
              <a:t>Award </a:t>
            </a:r>
            <a:r>
              <a:rPr lang="en-US" sz="2700" dirty="0">
                <a:solidFill>
                  <a:prstClr val="black"/>
                </a:solidFill>
              </a:rPr>
              <a:t>Ratio (Total </a:t>
            </a:r>
            <a:r>
              <a:rPr lang="en-US" sz="2700" dirty="0">
                <a:solidFill>
                  <a:prstClr val="black"/>
                </a:solidFill>
                <a:effectLst/>
              </a:rPr>
              <a:t>Awarded</a:t>
            </a:r>
            <a:r>
              <a:rPr lang="en-US" sz="2700" dirty="0">
                <a:solidFill>
                  <a:prstClr val="black"/>
                </a:solidFill>
              </a:rPr>
              <a:t>: </a:t>
            </a:r>
            <a:r>
              <a:rPr lang="en-US" sz="2700" dirty="0" smtClean="0">
                <a:solidFill>
                  <a:prstClr val="black"/>
                </a:solidFill>
              </a:rPr>
              <a:t>Total </a:t>
            </a:r>
            <a:r>
              <a:rPr lang="en-US" sz="2700" dirty="0">
                <a:solidFill>
                  <a:prstClr val="black"/>
                </a:solidFill>
              </a:rPr>
              <a:t>Requested), 2007-2014 </a:t>
            </a:r>
            <a:r>
              <a:rPr lang="en-US" sz="2700" dirty="0" smtClean="0">
                <a:solidFill>
                  <a:prstClr val="black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Source: Director’s Award Memos</a:t>
            </a:r>
            <a:r>
              <a:rPr lang="en-US" sz="2000" dirty="0">
                <a:solidFill>
                  <a:prstClr val="black"/>
                </a:solidFill>
              </a:rPr>
              <a:t/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/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4400" dirty="0">
                <a:solidFill>
                  <a:prstClr val="black"/>
                </a:solidFill>
              </a:rPr>
              <a:t/>
            </a:r>
            <a:br>
              <a:rPr lang="en-US" sz="4400" dirty="0">
                <a:solidFill>
                  <a:prstClr val="black"/>
                </a:solidFill>
              </a:rPr>
            </a:b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891066"/>
              </p:ext>
            </p:extLst>
          </p:nvPr>
        </p:nvGraphicFramePr>
        <p:xfrm>
          <a:off x="381000" y="1447800"/>
          <a:ext cx="8229600" cy="460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1629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Funding Trends: Tier 2</a:t>
            </a:r>
            <a:br>
              <a:rPr lang="en-US" dirty="0" smtClean="0"/>
            </a:br>
            <a:r>
              <a:rPr lang="en-US" sz="3100" dirty="0" smtClean="0"/>
              <a:t>Total</a:t>
            </a:r>
            <a:r>
              <a:rPr lang="en-US" dirty="0" smtClean="0"/>
              <a:t> </a:t>
            </a:r>
            <a:r>
              <a:rPr lang="en-US" sz="3100" dirty="0" smtClean="0"/>
              <a:t>Awarded vs. Total Match, 2010-2014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Source: Director’s Award Memos</a:t>
            </a:r>
            <a:endParaRPr lang="en-US" sz="2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91469"/>
            <a:ext cx="7086599" cy="425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858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84960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Read the instructions carefully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Start early and request a pre-deadline review </a:t>
            </a:r>
          </a:p>
          <a:p>
            <a:pPr marL="109728" indent="0">
              <a:buNone/>
            </a:pPr>
            <a:endParaRPr lang="en-US" dirty="0" smtClean="0"/>
          </a:p>
          <a:p>
            <a:pPr lvl="2"/>
            <a:r>
              <a:rPr lang="en-US" dirty="0" smtClean="0"/>
              <a:t>Three weeks or more before the deadline</a:t>
            </a:r>
          </a:p>
          <a:p>
            <a:pPr marL="630936" lvl="2" indent="0">
              <a:buNone/>
            </a:pPr>
            <a:endParaRPr lang="en-US" dirty="0" smtClean="0"/>
          </a:p>
          <a:p>
            <a:pPr lvl="2"/>
            <a:r>
              <a:rPr lang="en-US" dirty="0" smtClean="0"/>
              <a:t>Your Regional Coordinator </a:t>
            </a:r>
            <a:r>
              <a:rPr lang="en-US" u="sng" dirty="0" smtClean="0"/>
              <a:t>or</a:t>
            </a:r>
            <a:r>
              <a:rPr lang="en-US" dirty="0" smtClean="0"/>
              <a:t> HQ staff will assist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Tips for Preparing a Successful Proposal</a:t>
            </a:r>
            <a:endParaRPr lang="en-US" dirty="0"/>
          </a:p>
        </p:txBody>
      </p:sp>
      <p:pic>
        <p:nvPicPr>
          <p:cNvPr id="3076" name="Picture 4" descr="C:\Users\pvan ryzin\Downloads\7815687498_c7bb31e71b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144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97320" y="282956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“A Boating Affair”- Photo </a:t>
            </a:r>
          </a:p>
          <a:p>
            <a:r>
              <a:rPr lang="en-US" sz="1200" dirty="0" smtClean="0"/>
              <a:t>by Kevin Dooley</a:t>
            </a:r>
            <a:endParaRPr lang="en-US" sz="1200" dirty="0"/>
          </a:p>
        </p:txBody>
      </p:sp>
      <p:sp>
        <p:nvSpPr>
          <p:cNvPr id="5" name="Minus 4"/>
          <p:cNvSpPr/>
          <p:nvPr/>
        </p:nvSpPr>
        <p:spPr>
          <a:xfrm>
            <a:off x="-914400" y="1884680"/>
            <a:ext cx="8420100" cy="457200"/>
          </a:xfrm>
          <a:prstGeom prst="mathMinus">
            <a:avLst/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25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More is not necessarily better. Watch those page limits. </a:t>
            </a:r>
          </a:p>
          <a:p>
            <a:endParaRPr lang="en-US" dirty="0"/>
          </a:p>
          <a:p>
            <a:r>
              <a:rPr lang="en-US" dirty="0" smtClean="0"/>
              <a:t>Append photos and figures rather than inserting in the narrative.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Make sure everything matches up:</a:t>
            </a:r>
          </a:p>
          <a:p>
            <a:pPr lvl="2"/>
            <a:r>
              <a:rPr lang="en-US" dirty="0" smtClean="0"/>
              <a:t>Drawings or Plans match with Narrative Description</a:t>
            </a:r>
          </a:p>
          <a:p>
            <a:pPr lvl="2"/>
            <a:r>
              <a:rPr lang="en-US" dirty="0" smtClean="0"/>
              <a:t>Budget figures are the same on SF-424, Narrative, Letters of Support</a:t>
            </a:r>
          </a:p>
          <a:p>
            <a:pPr marL="630936" lvl="2" indent="0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Tips for Preparing a Successful Proposal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7170" name="Picture 2" descr="C:\Users\pvan ryzin\Downloads\9048344509_49bc977502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257800"/>
            <a:ext cx="2819400" cy="120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96200" y="54102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Photo:</a:t>
            </a:r>
          </a:p>
          <a:p>
            <a:r>
              <a:rPr lang="en-US" sz="1200" dirty="0" smtClean="0"/>
              <a:t>Barry </a:t>
            </a:r>
            <a:r>
              <a:rPr lang="en-US" sz="1200" dirty="0" err="1" smtClean="0"/>
              <a:t>Skeates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4665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8" y="1481138"/>
            <a:ext cx="6783643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Boating Infrastructure Grants:</a:t>
            </a:r>
            <a:br>
              <a:rPr lang="en-US" dirty="0"/>
            </a:br>
            <a:r>
              <a:rPr lang="en-US" sz="2700" dirty="0"/>
              <a:t>Supporting Those “Perfect Moments” On The Water…</a:t>
            </a:r>
          </a:p>
        </p:txBody>
      </p:sp>
    </p:spTree>
    <p:extLst>
      <p:ext uri="{BB962C8B-B14F-4D97-AF65-F5344CB8AC3E}">
        <p14:creationId xmlns:p14="http://schemas.microsoft.com/office/powerpoint/2010/main" val="233387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u="sng" dirty="0" smtClean="0"/>
              <a:t>Common </a:t>
            </a:r>
            <a:r>
              <a:rPr lang="en-US" u="sng" dirty="0"/>
              <a:t>problems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lvl="2"/>
            <a:r>
              <a:rPr lang="en-US" b="1" dirty="0" smtClean="0"/>
              <a:t>Dredging</a:t>
            </a:r>
            <a:r>
              <a:rPr lang="en-US" dirty="0" smtClean="0"/>
              <a:t>: cannot exceed 10% of total project costs.</a:t>
            </a:r>
          </a:p>
          <a:p>
            <a:pPr marL="630936" lvl="2" indent="0">
              <a:buNone/>
            </a:pPr>
            <a:endParaRPr lang="en-US" dirty="0"/>
          </a:p>
          <a:p>
            <a:pPr lvl="2"/>
            <a:r>
              <a:rPr lang="en-US" b="1" dirty="0" smtClean="0"/>
              <a:t>Letters</a:t>
            </a:r>
            <a:r>
              <a:rPr lang="en-US" dirty="0" smtClean="0"/>
              <a:t>: document </a:t>
            </a:r>
            <a:r>
              <a:rPr lang="en-US" u="sng" dirty="0" smtClean="0"/>
              <a:t>all</a:t>
            </a:r>
            <a:r>
              <a:rPr lang="en-US" dirty="0" smtClean="0"/>
              <a:t> matching funds (including matching funds from the sub-grantee)</a:t>
            </a:r>
          </a:p>
          <a:p>
            <a:pPr lvl="2"/>
            <a:endParaRPr lang="en-US" dirty="0"/>
          </a:p>
          <a:p>
            <a:pPr lvl="2"/>
            <a:r>
              <a:rPr lang="en-US" b="1" dirty="0" smtClean="0"/>
              <a:t>Prorated costs</a:t>
            </a:r>
            <a:r>
              <a:rPr lang="en-US" dirty="0" smtClean="0"/>
              <a:t>: Explain your reasoning, cite evidence.</a:t>
            </a:r>
            <a:endParaRPr lang="en-US" dirty="0"/>
          </a:p>
          <a:p>
            <a:pPr lvl="2"/>
            <a:endParaRPr lang="en-US" dirty="0"/>
          </a:p>
          <a:p>
            <a:pPr marL="630936" lvl="2" indent="0">
              <a:buNone/>
            </a:pPr>
            <a:endParaRPr lang="en-US" dirty="0" smtClean="0"/>
          </a:p>
          <a:p>
            <a:pPr marL="630936" lvl="2" indent="0">
              <a:buNone/>
            </a:pPr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Tips for Preparing a Successful Proposal</a:t>
            </a:r>
            <a:endParaRPr lang="en-US" dirty="0"/>
          </a:p>
        </p:txBody>
      </p:sp>
      <p:pic>
        <p:nvPicPr>
          <p:cNvPr id="2051" name="Picture 3" descr="C:\Users\pvan ryzin\Downloads\3761970053_3178c15e64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990600"/>
            <a:ext cx="2667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10200" y="2985700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“Boats” Photo by Robert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52061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well designed budget (example):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Tips for Preparing a Successful Proposal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7733"/>
            <a:ext cx="9138413" cy="3273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808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u="sng" dirty="0" smtClean="0"/>
              <a:t>Didn’t </a:t>
            </a:r>
            <a:r>
              <a:rPr lang="en-US" u="sng" dirty="0"/>
              <a:t>get a grant</a:t>
            </a:r>
            <a:r>
              <a:rPr lang="en-US" dirty="0" smtClean="0"/>
              <a:t>?</a:t>
            </a:r>
          </a:p>
          <a:p>
            <a:pPr marL="109728" indent="0">
              <a:buNone/>
            </a:pPr>
            <a:endParaRPr lang="en-US" dirty="0"/>
          </a:p>
          <a:p>
            <a:pPr lvl="2"/>
            <a:r>
              <a:rPr lang="en-US" dirty="0" smtClean="0"/>
              <a:t>Don’t give up: try, try again.</a:t>
            </a:r>
          </a:p>
          <a:p>
            <a:pPr lvl="2"/>
            <a:endParaRPr lang="en-US" dirty="0"/>
          </a:p>
          <a:p>
            <a:pPr lvl="2"/>
            <a:r>
              <a:rPr lang="en-US" dirty="0" smtClean="0"/>
              <a:t>Contact your Regional Coordinator to request input.</a:t>
            </a:r>
          </a:p>
          <a:p>
            <a:pPr lvl="2"/>
            <a:endParaRPr lang="en-US" dirty="0"/>
          </a:p>
          <a:p>
            <a:pPr lvl="2"/>
            <a:r>
              <a:rPr lang="en-US" u="sng" dirty="0" smtClean="0"/>
              <a:t>You asked, we listened</a:t>
            </a:r>
            <a:r>
              <a:rPr lang="en-US" dirty="0" smtClean="0"/>
              <a:t>: aggregate score </a:t>
            </a:r>
            <a:r>
              <a:rPr lang="en-US" i="1" dirty="0" smtClean="0"/>
              <a:t>by criterion </a:t>
            </a:r>
            <a:r>
              <a:rPr lang="en-US" dirty="0" smtClean="0"/>
              <a:t>will be available next year.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Tips for Preparing a Successful Proposal</a:t>
            </a:r>
            <a:endParaRPr lang="en-US" dirty="0"/>
          </a:p>
        </p:txBody>
      </p:sp>
      <p:pic>
        <p:nvPicPr>
          <p:cNvPr id="1026" name="Picture 2" descr="C:\Users\pvan ryzin\Downloads\3979456785_95e3ecd60f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40" y="1035304"/>
            <a:ext cx="3439160" cy="227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2730" y="3315336"/>
            <a:ext cx="3746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“Boating on Lake Michigan.” Photo by Kevin Dooley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039545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8" y="1481138"/>
            <a:ext cx="6783643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Boating Infrastructure Grants:</a:t>
            </a:r>
            <a:br>
              <a:rPr lang="en-US" dirty="0"/>
            </a:br>
            <a:r>
              <a:rPr lang="en-US" sz="2700" dirty="0"/>
              <a:t>Supporting Those “Perfect Moments” On The Water…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19600" y="6172200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“Sailing Boats” Photo by Dan Heap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21799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Boating Infrastructure Grants:</a:t>
            </a:r>
            <a:br>
              <a:rPr lang="en-US" dirty="0" smtClean="0"/>
            </a:br>
            <a:r>
              <a:rPr lang="en-US" sz="2700" dirty="0" smtClean="0"/>
              <a:t>Supporting Those “Perfect Moments” On The Water…</a:t>
            </a:r>
            <a:endParaRPr lang="en-US" sz="27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00200"/>
            <a:ext cx="5562600" cy="441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192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Boating Infrastructure Grants:</a:t>
            </a:r>
            <a:br>
              <a:rPr lang="en-US" dirty="0"/>
            </a:br>
            <a:r>
              <a:rPr lang="en-US" sz="2700" dirty="0"/>
              <a:t>Supporting Those “Perfect Moments” On The Water…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752600"/>
            <a:ext cx="313297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899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Boating Infrastructure Grants:</a:t>
            </a:r>
            <a:br>
              <a:rPr lang="en-US" dirty="0"/>
            </a:br>
            <a:r>
              <a:rPr lang="en-US" sz="2700" dirty="0"/>
              <a:t>Supporting Those “Perfect Moments” On The Water…</a:t>
            </a:r>
          </a:p>
        </p:txBody>
      </p:sp>
    </p:spTree>
    <p:extLst>
      <p:ext uri="{BB962C8B-B14F-4D97-AF65-F5344CB8AC3E}">
        <p14:creationId xmlns:p14="http://schemas.microsoft.com/office/powerpoint/2010/main" val="4258602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WSFR Has Moved!</a:t>
            </a:r>
            <a:endParaRPr lang="en-US" dirty="0"/>
          </a:p>
          <a:p>
            <a:pPr marL="109728" indent="0">
              <a:buNone/>
            </a:pPr>
            <a:r>
              <a:rPr lang="en-US" sz="2400" b="1" dirty="0" smtClean="0"/>
              <a:t>U.S</a:t>
            </a:r>
            <a:r>
              <a:rPr lang="en-US" sz="2400" b="1" dirty="0"/>
              <a:t>. Fish and Wildlife Service </a:t>
            </a:r>
            <a:r>
              <a:rPr lang="en-US" sz="2400" b="1" dirty="0" smtClean="0"/>
              <a:t>Headquarters</a:t>
            </a:r>
            <a:endParaRPr lang="en-US" sz="2400" b="1" dirty="0"/>
          </a:p>
          <a:p>
            <a:pPr marL="109728" indent="0">
              <a:buNone/>
            </a:pPr>
            <a:r>
              <a:rPr lang="en-US" sz="2400" b="1" dirty="0"/>
              <a:t>MS: WSFR</a:t>
            </a:r>
          </a:p>
          <a:p>
            <a:pPr marL="109728" indent="0">
              <a:buNone/>
            </a:pPr>
            <a:r>
              <a:rPr lang="en-US" sz="2400" b="1" dirty="0"/>
              <a:t>5275 Leesburg Pike</a:t>
            </a:r>
            <a:br>
              <a:rPr lang="en-US" sz="2400" b="1" dirty="0"/>
            </a:br>
            <a:r>
              <a:rPr lang="en-US" sz="2400" b="1" dirty="0"/>
              <a:t>Falls Church, VA 22041-3803</a:t>
            </a:r>
          </a:p>
          <a:p>
            <a:pPr marL="1371600" lvl="5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News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594100"/>
            <a:ext cx="39576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94100"/>
            <a:ext cx="457126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0103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FY15 BIG Grants will be scored using the current rule’s criteria</a:t>
            </a:r>
            <a:r>
              <a:rPr lang="en-US" sz="2500" dirty="0" smtClean="0"/>
              <a:t>.</a:t>
            </a:r>
            <a:endParaRPr lang="en-US" sz="2500" dirty="0"/>
          </a:p>
          <a:p>
            <a:r>
              <a:rPr lang="en-US" sz="2500" dirty="0"/>
              <a:t>We’ve requested  a “budget justification” for the first time in FY15</a:t>
            </a:r>
            <a:r>
              <a:rPr lang="en-US" sz="2500" dirty="0" smtClean="0"/>
              <a:t>.</a:t>
            </a:r>
          </a:p>
          <a:p>
            <a:r>
              <a:rPr lang="en-US" sz="2500" dirty="0" smtClean="0"/>
              <a:t>Ranking will take place in early December with the Sport Fishing and Boating Partnership’s team.</a:t>
            </a:r>
            <a:endParaRPr lang="en-US" sz="2500" dirty="0"/>
          </a:p>
          <a:p>
            <a:r>
              <a:rPr lang="en-US" sz="2500" dirty="0"/>
              <a:t>The consolidated “</a:t>
            </a:r>
            <a:r>
              <a:rPr lang="en-US" sz="2500" dirty="0" err="1"/>
              <a:t>Supercircular</a:t>
            </a:r>
            <a:r>
              <a:rPr lang="en-US" sz="2500" dirty="0"/>
              <a:t>” will likely be in place by the time FY15 BIG money is obligated.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News </a:t>
            </a:r>
            <a:endParaRPr lang="en-US" dirty="0"/>
          </a:p>
        </p:txBody>
      </p:sp>
      <p:pic>
        <p:nvPicPr>
          <p:cNvPr id="5122" name="Picture 2" descr="C:\Users\pvan ryzin\Downloads\12641674065_4efc711f90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120" y="4953000"/>
            <a:ext cx="2523958" cy="119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0120" y="6186100"/>
            <a:ext cx="3281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Photo: Ian D. Keating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268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WSFR Programs piloted a pre-award teleconference for state agencies interested in applying for FY15 BIG funds (on August 26).</a:t>
            </a:r>
          </a:p>
          <a:p>
            <a:endParaRPr lang="en-US" dirty="0"/>
          </a:p>
          <a:p>
            <a:r>
              <a:rPr lang="en-US" dirty="0" smtClean="0"/>
              <a:t>Some lessons learned...but overall the feedback was positive.</a:t>
            </a:r>
          </a:p>
          <a:p>
            <a:endParaRPr lang="en-US" dirty="0"/>
          </a:p>
          <a:p>
            <a:r>
              <a:rPr lang="en-US" dirty="0" smtClean="0"/>
              <a:t>Next year’s pre-award teleconference topics: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New BIG Rule and how it impacts you as an applicant.</a:t>
            </a:r>
          </a:p>
          <a:p>
            <a:pPr lvl="1"/>
            <a:r>
              <a:rPr lang="en-US" dirty="0" smtClean="0"/>
              <a:t>The “</a:t>
            </a:r>
            <a:r>
              <a:rPr lang="en-US" dirty="0" err="1" smtClean="0"/>
              <a:t>Supercircular</a:t>
            </a:r>
            <a:r>
              <a:rPr lang="en-US" dirty="0" smtClean="0"/>
              <a:t>” and Administration of BIG funds.</a:t>
            </a:r>
          </a:p>
          <a:p>
            <a:pPr lvl="1"/>
            <a:r>
              <a:rPr lang="en-US" dirty="0" smtClean="0"/>
              <a:t>Other?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/>
              <a:t>Program News </a:t>
            </a:r>
          </a:p>
        </p:txBody>
      </p:sp>
      <p:pic>
        <p:nvPicPr>
          <p:cNvPr id="6146" name="Picture 2" descr="C:\Users\pvan ryzin\Downloads\2091430693_ced913ff6f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04800"/>
            <a:ext cx="2316480" cy="154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86400" y="1981200"/>
            <a:ext cx="502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“Fog and Boats” Photo: Francisco </a:t>
            </a:r>
            <a:r>
              <a:rPr lang="en-US" sz="1200" dirty="0" err="1" smtClean="0"/>
              <a:t>Antunes</a:t>
            </a:r>
            <a:endParaRPr lang="en-US" sz="1200" dirty="0"/>
          </a:p>
        </p:txBody>
      </p:sp>
      <p:sp>
        <p:nvSpPr>
          <p:cNvPr id="5" name="Right Arrow 4"/>
          <p:cNvSpPr/>
          <p:nvPr/>
        </p:nvSpPr>
        <p:spPr>
          <a:xfrm>
            <a:off x="208280" y="1524000"/>
            <a:ext cx="5181600" cy="103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961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837</TotalTime>
  <Words>525</Words>
  <Application>Microsoft Office PowerPoint</Application>
  <PresentationFormat>On-screen Show (4:3)</PresentationFormat>
  <Paragraphs>139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Concourse</vt:lpstr>
      <vt:lpstr>BOATING INFRASTRUCTURE GRANTS PROGRAM </vt:lpstr>
      <vt:lpstr>Boating Infrastructure Grants: Supporting Those “Perfect Moments” On The Water…</vt:lpstr>
      <vt:lpstr>Boating Infrastructure Grants: Supporting Those “Perfect Moments” On The Water…</vt:lpstr>
      <vt:lpstr>Boating Infrastructure Grants: Supporting Those “Perfect Moments” On The Water…</vt:lpstr>
      <vt:lpstr>Boating Infrastructure Grants: Supporting Those “Perfect Moments” On The Water…</vt:lpstr>
      <vt:lpstr>Boating Infrastructure Grants: Supporting Those “Perfect Moments” On The Water…</vt:lpstr>
      <vt:lpstr>Program News</vt:lpstr>
      <vt:lpstr>Program News </vt:lpstr>
      <vt:lpstr>Program News </vt:lpstr>
      <vt:lpstr> Funding Trends: Tier 2 Tier 2 Projects, FY2001-2014 Public vs. Private Subgrantees Source: Director's approval memos  </vt:lpstr>
      <vt:lpstr>Funding Trends BIG TIER 2 AWARD TOTALS, FY2001-2014  Source: Director's approval memo's </vt:lpstr>
      <vt:lpstr>Funding Trends Top 20 Tier 2 States by No. of Projects Source: Director’s Award Memo’s, FY2001-2014</vt:lpstr>
      <vt:lpstr>Funding Trends Top 20 Tier 2 States by Total Dollar Amount Source: Director’s Award Memo’s, FY2001-2014</vt:lpstr>
      <vt:lpstr>Funding Trends: Tier 2 Top 10 States Receiving Tier 2, 2001-2014</vt:lpstr>
      <vt:lpstr>Funding Trends: Tier 2  Requested vs. Awarded, 2007-2014 Source: Director’s approval memos</vt:lpstr>
      <vt:lpstr>   Funding Trends: Tier 2 Award Ratio (Total Awarded: Total Requested), 2007-2014   Source: Director’s Award Memos    </vt:lpstr>
      <vt:lpstr>Funding Trends: Tier 2 Total Awarded vs. Total Match, 2010-2014 Source: Director’s Award Memos</vt:lpstr>
      <vt:lpstr>Tips for Preparing a Successful Proposal</vt:lpstr>
      <vt:lpstr>Tips for Preparing a Successful Proposal </vt:lpstr>
      <vt:lpstr>Tips for Preparing a Successful Proposal</vt:lpstr>
      <vt:lpstr>Tips for Preparing a Successful Proposal</vt:lpstr>
      <vt:lpstr>Tips for Preparing a Successful Proposal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VanRyzin, Paul J</dc:creator>
  <cp:lastModifiedBy>Van Alstyne, Lisa</cp:lastModifiedBy>
  <cp:revision>49</cp:revision>
  <dcterms:created xsi:type="dcterms:W3CDTF">2014-09-15T14:36:48Z</dcterms:created>
  <dcterms:modified xsi:type="dcterms:W3CDTF">2014-09-29T18:28:03Z</dcterms:modified>
</cp:coreProperties>
</file>