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53" d="100"/>
          <a:sy n="53" d="100"/>
        </p:scale>
        <p:origin x="-1452"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578283-FA61-41A2-98A0-B30778D16AD8}" type="datetimeFigureOut">
              <a:rPr lang="en-US" smtClean="0"/>
              <a:t>9/30/2014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264044-ACE4-423A-8DAF-46267BF4D123}" type="slidenum">
              <a:rPr lang="en-US" smtClean="0"/>
              <a:t>‹#›</a:t>
            </a:fld>
            <a:endParaRPr lang="en-US"/>
          </a:p>
        </p:txBody>
      </p:sp>
    </p:spTree>
    <p:extLst>
      <p:ext uri="{BB962C8B-B14F-4D97-AF65-F5344CB8AC3E}">
        <p14:creationId xmlns:p14="http://schemas.microsoft.com/office/powerpoint/2010/main" val="1690930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Program has funded over</a:t>
            </a:r>
            <a:r>
              <a:rPr lang="en-US" baseline="0" dirty="0" smtClean="0"/>
              <a:t> 6,000 new pumpouts and funding to operate and maintain over 3,700 systems.  </a:t>
            </a:r>
          </a:p>
          <a:p>
            <a:r>
              <a:rPr lang="en-US" baseline="0" dirty="0" smtClean="0"/>
              <a:t>Over 860 </a:t>
            </a:r>
            <a:r>
              <a:rPr lang="en-US" baseline="0" smtClean="0"/>
              <a:t>education programs have been funded.  </a:t>
            </a:r>
            <a:endParaRPr lang="en-US"/>
          </a:p>
        </p:txBody>
      </p:sp>
      <p:sp>
        <p:nvSpPr>
          <p:cNvPr id="4" name="Slide Number Placeholder 3"/>
          <p:cNvSpPr>
            <a:spLocks noGrp="1"/>
          </p:cNvSpPr>
          <p:nvPr>
            <p:ph type="sldNum" sz="quarter" idx="10"/>
          </p:nvPr>
        </p:nvSpPr>
        <p:spPr/>
        <p:txBody>
          <a:bodyPr/>
          <a:lstStyle/>
          <a:p>
            <a:fld id="{8A867E5D-7097-447A-A543-6B3405023DC6}"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 shows all of the 7 regions which received CVA funding of any kind in the past 15 years</a:t>
            </a:r>
            <a:r>
              <a:rPr lang="en-US" baseline="0" dirty="0" smtClean="0"/>
              <a:t> and how much they received total each year. As you can see, regions 4 and 5 regularly receive the most funding, while regions 6 and 7 participate less often and when they do, it’s for smaller amounts.</a:t>
            </a:r>
          </a:p>
          <a:p>
            <a:r>
              <a:rPr lang="en-US" baseline="0" dirty="0" smtClean="0"/>
              <a:t> </a:t>
            </a:r>
          </a:p>
          <a:p>
            <a:r>
              <a:rPr lang="en-US" baseline="0" dirty="0" smtClean="0"/>
              <a:t>NOTE: All data is in 2014 dollars, adjusted for inflation. I used the Consumer Price Index to calculate yearly inflation in order to find real dollars.</a:t>
            </a:r>
            <a:endParaRPr lang="en-US" dirty="0"/>
          </a:p>
        </p:txBody>
      </p:sp>
      <p:sp>
        <p:nvSpPr>
          <p:cNvPr id="4" name="Slide Number Placeholder 3"/>
          <p:cNvSpPr>
            <a:spLocks noGrp="1"/>
          </p:cNvSpPr>
          <p:nvPr>
            <p:ph type="sldNum" sz="quarter" idx="10"/>
          </p:nvPr>
        </p:nvSpPr>
        <p:spPr/>
        <p:txBody>
          <a:bodyPr/>
          <a:lstStyle/>
          <a:p>
            <a:fld id="{AC28651D-435C-439F-BB0C-A0D95B8CA71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189964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show a clearer comparison across regions, I</a:t>
            </a:r>
            <a:r>
              <a:rPr lang="en-US" baseline="0" dirty="0" smtClean="0"/>
              <a:t> took the average amount of funding that regions received in the last 15 years, excluding years in which no funding was awarded. Then, for comparison’s sake, I put above each bar the number of years since 2000 in which funding was received. In Regions 4 and 5, we see regular participation in the program (all 15 years), as well as high returns for their participation (averaging more than $4 million each year). Regions 2 and 3, despite their regular participation, consistently receive lower funding amounts. Regions 6 and 7 participate less frequently and receive the lowest funding amounts on average. Regions 1 and 8 regularly participate and receive a median amount of funding.</a:t>
            </a:r>
            <a:endParaRPr lang="en-US" dirty="0" smtClean="0"/>
          </a:p>
          <a:p>
            <a:endParaRPr lang="en-US" dirty="0" smtClean="0"/>
          </a:p>
          <a:p>
            <a:pPr defTabSz="914350">
              <a:defRPr/>
            </a:pPr>
            <a:r>
              <a:rPr lang="en-US" baseline="0" dirty="0" smtClean="0"/>
              <a:t>NOTE: All data is in 2014 dollars, adjusted for inflation. I used the Consumer Price Index to calculate yearly inflation in order to find real dollars.</a:t>
            </a:r>
            <a:endParaRPr lang="en-US" dirty="0" smtClean="0"/>
          </a:p>
        </p:txBody>
      </p:sp>
      <p:sp>
        <p:nvSpPr>
          <p:cNvPr id="4" name="Slide Number Placeholder 3"/>
          <p:cNvSpPr>
            <a:spLocks noGrp="1"/>
          </p:cNvSpPr>
          <p:nvPr>
            <p:ph type="sldNum" sz="quarter" idx="10"/>
          </p:nvPr>
        </p:nvSpPr>
        <p:spPr/>
        <p:txBody>
          <a:bodyPr/>
          <a:lstStyle/>
          <a:p>
            <a:fld id="{AC28651D-435C-439F-BB0C-A0D95B8CA71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629659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 is similar to the last but is</a:t>
            </a:r>
            <a:r>
              <a:rPr lang="en-US" baseline="0" dirty="0" smtClean="0"/>
              <a:t> a breakdown by state, rather than region, with non-participating states excluded. The bars reflect the average amount of funding that a state has received over the last 15 years (since 2000). The general trend shows that states that participate more regularly also receive more funding and those that participate less frequently tend to receive less funding. There are a few exceptions to this trend, including Missouri, which has participated every year, but receives only small grant amounts, and states like Virginia and Hawaii which participate less frequently but average higher amounts when they do. </a:t>
            </a:r>
          </a:p>
          <a:p>
            <a:endParaRPr lang="en-US" baseline="0" dirty="0" smtClean="0"/>
          </a:p>
          <a:p>
            <a:pPr defTabSz="914350">
              <a:defRPr/>
            </a:pPr>
            <a:r>
              <a:rPr lang="en-US" baseline="0" dirty="0" smtClean="0"/>
              <a:t>NOTE: All data is in 2014 dollars, adjusted for inflation. I used the Consumer Price Index to calculate yearly inflation in order to find real dollars.</a:t>
            </a:r>
            <a:endParaRPr lang="en-US" dirty="0" smtClean="0"/>
          </a:p>
        </p:txBody>
      </p:sp>
      <p:sp>
        <p:nvSpPr>
          <p:cNvPr id="4" name="Slide Number Placeholder 3"/>
          <p:cNvSpPr>
            <a:spLocks noGrp="1"/>
          </p:cNvSpPr>
          <p:nvPr>
            <p:ph type="sldNum" sz="quarter" idx="10"/>
          </p:nvPr>
        </p:nvSpPr>
        <p:spPr/>
        <p:txBody>
          <a:bodyPr/>
          <a:lstStyle/>
          <a:p>
            <a:fld id="{AC28651D-435C-439F-BB0C-A0D95B8CA71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642762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637BB6B-EE1B-48FB-8575-0D55C373DE88}" type="datetimeFigureOut">
              <a:rPr lang="en-US" smtClean="0"/>
              <a:pPr/>
              <a:t>9/30/2014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solidFill>
                <a:srgbClr val="775F55"/>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AA957AF-53C0-420B-9C2D-77DB1416566C}"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104397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dirty="0">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p>
            <a:fld id="{2AA957AF-53C0-420B-9C2D-77DB1416566C}" type="slidenum">
              <a:rPr lang="en-US" smtClean="0"/>
              <a:pPr/>
              <a:t>‹#›</a:t>
            </a:fld>
            <a:endParaRPr lang="en-US"/>
          </a:p>
        </p:txBody>
      </p:sp>
    </p:spTree>
    <p:extLst>
      <p:ext uri="{BB962C8B-B14F-4D97-AF65-F5344CB8AC3E}">
        <p14:creationId xmlns:p14="http://schemas.microsoft.com/office/powerpoint/2010/main" val="2563048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US">
              <a:solidFill>
                <a:srgbClr val="775F55"/>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2AA957AF-53C0-420B-9C2D-77DB1416566C}" type="slidenum">
              <a:rPr lang="en-US" smtClean="0"/>
              <a:pPr/>
              <a:t>‹#›</a:t>
            </a:fld>
            <a:endParaRPr lang="en-US"/>
          </a:p>
        </p:txBody>
      </p:sp>
    </p:spTree>
    <p:extLst>
      <p:ext uri="{BB962C8B-B14F-4D97-AF65-F5344CB8AC3E}">
        <p14:creationId xmlns:p14="http://schemas.microsoft.com/office/powerpoint/2010/main" val="2443751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AA957AF-53C0-420B-9C2D-77DB1416566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838335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AA957AF-53C0-420B-9C2D-77DB1416566C}"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775F55"/>
              </a:solidFill>
            </a:endParaRPr>
          </a:p>
        </p:txBody>
      </p:sp>
    </p:spTree>
    <p:extLst>
      <p:ext uri="{BB962C8B-B14F-4D97-AF65-F5344CB8AC3E}">
        <p14:creationId xmlns:p14="http://schemas.microsoft.com/office/powerpoint/2010/main" val="530294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637BB6B-EE1B-48FB-8575-0D55C373DE88}" type="datetimeFigureOut">
              <a:rPr lang="en-US" smtClean="0">
                <a:solidFill>
                  <a:srgbClr val="775F55"/>
                </a:solidFill>
              </a:rPr>
              <a:pPr/>
              <a:t>9/30/2014</a:t>
            </a:fld>
            <a:endParaRPr lang="en-US">
              <a:solidFill>
                <a:srgbClr val="775F55"/>
              </a:solidFill>
            </a:endParaRPr>
          </a:p>
        </p:txBody>
      </p:sp>
      <p:sp>
        <p:nvSpPr>
          <p:cNvPr id="10" name="Slide Number Placeholder 9"/>
          <p:cNvSpPr>
            <a:spLocks noGrp="1"/>
          </p:cNvSpPr>
          <p:nvPr>
            <p:ph type="sldNum" sz="quarter" idx="16"/>
          </p:nvPr>
        </p:nvSpPr>
        <p:spPr/>
        <p:txBody>
          <a:bodyPr rtlCol="0"/>
          <a:lstStyle/>
          <a:p>
            <a:fld id="{2AA957AF-53C0-420B-9C2D-77DB1416566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775F55"/>
              </a:solidFill>
            </a:endParaRPr>
          </a:p>
        </p:txBody>
      </p:sp>
    </p:spTree>
    <p:extLst>
      <p:ext uri="{BB962C8B-B14F-4D97-AF65-F5344CB8AC3E}">
        <p14:creationId xmlns:p14="http://schemas.microsoft.com/office/powerpoint/2010/main" val="690593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637BB6B-EE1B-48FB-8575-0D55C373DE88}" type="datetimeFigureOut">
              <a:rPr lang="en-US" smtClean="0">
                <a:solidFill>
                  <a:srgbClr val="775F55"/>
                </a:solidFill>
              </a:rPr>
              <a:pPr/>
              <a:t>9/30/2014</a:t>
            </a:fld>
            <a:endParaRPr lang="en-US">
              <a:solidFill>
                <a:srgbClr val="775F55"/>
              </a:solidFill>
            </a:endParaRPr>
          </a:p>
        </p:txBody>
      </p:sp>
      <p:sp>
        <p:nvSpPr>
          <p:cNvPr id="12" name="Slide Number Placeholder 11"/>
          <p:cNvSpPr>
            <a:spLocks noGrp="1"/>
          </p:cNvSpPr>
          <p:nvPr>
            <p:ph type="sldNum" sz="quarter" idx="16"/>
          </p:nvPr>
        </p:nvSpPr>
        <p:spPr/>
        <p:txBody>
          <a:bodyPr rtlCol="0"/>
          <a:lstStyle/>
          <a:p>
            <a:fld id="{2AA957AF-53C0-420B-9C2D-77DB1416566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775F55"/>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384509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4" name="Footer Placeholder 3"/>
          <p:cNvSpPr>
            <a:spLocks noGrp="1"/>
          </p:cNvSpPr>
          <p:nvPr>
            <p:ph type="ftr" sz="quarter" idx="11"/>
          </p:nvPr>
        </p:nvSpPr>
        <p:spPr/>
        <p:txBody>
          <a:bodyPr/>
          <a:lstStyle/>
          <a:p>
            <a:endParaRPr lang="en-US">
              <a:solidFill>
                <a:srgbClr val="775F55"/>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AA957AF-53C0-420B-9C2D-77DB1416566C}" type="slidenum">
              <a:rPr lang="en-US" smtClean="0"/>
              <a:pPr/>
              <a:t>‹#›</a:t>
            </a:fld>
            <a:endParaRPr lang="en-US"/>
          </a:p>
        </p:txBody>
      </p:sp>
    </p:spTree>
    <p:extLst>
      <p:ext uri="{BB962C8B-B14F-4D97-AF65-F5344CB8AC3E}">
        <p14:creationId xmlns:p14="http://schemas.microsoft.com/office/powerpoint/2010/main" val="895539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3" name="Footer Placeholder 2"/>
          <p:cNvSpPr>
            <a:spLocks noGrp="1"/>
          </p:cNvSpPr>
          <p:nvPr>
            <p:ph type="ftr" sz="quarter" idx="11"/>
          </p:nvPr>
        </p:nvSpPr>
        <p:spPr/>
        <p:txBody>
          <a:bodyPr/>
          <a:lstStyle/>
          <a:p>
            <a:endParaRPr lang="en-US">
              <a:solidFill>
                <a:srgbClr val="775F55"/>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AA957AF-53C0-420B-9C2D-77DB1416566C}"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117379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37BB6B-EE1B-48FB-8575-0D55C373DE88}" type="datetimeFigureOut">
              <a:rPr lang="en-US" smtClean="0">
                <a:solidFill>
                  <a:srgbClr val="775F55"/>
                </a:solidFill>
              </a:rPr>
              <a:pPr/>
              <a:t>9/30/2014</a:t>
            </a:fld>
            <a:endParaRPr lang="en-US">
              <a:solidFill>
                <a:srgbClr val="775F55"/>
              </a:solidFill>
            </a:endParaRPr>
          </a:p>
        </p:txBody>
      </p:sp>
      <p:sp>
        <p:nvSpPr>
          <p:cNvPr id="6" name="Footer Placeholder 5"/>
          <p:cNvSpPr>
            <a:spLocks noGrp="1"/>
          </p:cNvSpPr>
          <p:nvPr>
            <p:ph type="ftr" sz="quarter" idx="11"/>
          </p:nvPr>
        </p:nvSpPr>
        <p:spPr/>
        <p:txBody>
          <a:bodyPr/>
          <a:lstStyle/>
          <a:p>
            <a:endParaRPr lang="en-US">
              <a:solidFill>
                <a:srgbClr val="775F55"/>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AA957AF-53C0-420B-9C2D-77DB1416566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39272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E637BB6B-EE1B-48FB-8575-0D55C373DE88}" type="datetimeFigureOut">
              <a:rPr lang="en-US" smtClean="0">
                <a:solidFill>
                  <a:srgbClr val="775F55"/>
                </a:solidFill>
              </a:rPr>
              <a:pPr/>
              <a:t>9/30/2014</a:t>
            </a:fld>
            <a:endParaRPr lang="en-US">
              <a:solidFill>
                <a:srgbClr val="775F55"/>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AA957AF-53C0-420B-9C2D-77DB1416566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solidFill>
                <a:srgbClr val="775F55"/>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2252025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637BB6B-EE1B-48FB-8575-0D55C373DE88}" type="datetimeFigureOut">
              <a:rPr lang="en-US" smtClean="0">
                <a:solidFill>
                  <a:srgbClr val="775F55"/>
                </a:solidFill>
              </a:rPr>
              <a:pPr/>
              <a:t>9/30/2014</a:t>
            </a:fld>
            <a:endParaRPr lang="en-US" sz="1000">
              <a:solidFill>
                <a:srgbClr val="775F55">
                  <a:shade val="50000"/>
                </a:srgbClr>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ctr"/>
            <a:endParaRPr lang="en-US" sz="1000" dirty="0">
              <a:solidFill>
                <a:srgbClr val="775F55">
                  <a:shade val="50000"/>
                </a:srgbClr>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AA957AF-53C0-420B-9C2D-77DB1416566C}" type="slidenum">
              <a:rPr lang="en-US" smtClean="0"/>
              <a:pPr/>
              <a:t>‹#›</a:t>
            </a:fld>
            <a:endParaRPr lang="en-US" sz="1000" dirty="0">
              <a:solidFill>
                <a:srgbClr val="775F55">
                  <a:shade val="50000"/>
                </a:srgbClr>
              </a:solidFill>
            </a:endParaRPr>
          </a:p>
        </p:txBody>
      </p:sp>
    </p:spTree>
    <p:extLst>
      <p:ext uri="{BB962C8B-B14F-4D97-AF65-F5344CB8AC3E}">
        <p14:creationId xmlns:p14="http://schemas.microsoft.com/office/powerpoint/2010/main" val="29295460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3429000"/>
            <a:ext cx="6477000" cy="1828800"/>
          </a:xfrm>
        </p:spPr>
        <p:txBody>
          <a:bodyPr/>
          <a:lstStyle/>
          <a:p>
            <a:r>
              <a:rPr lang="en-US" dirty="0" smtClean="0"/>
              <a:t>Clean Vessel Act </a:t>
            </a:r>
            <a:br>
              <a:rPr lang="en-US" dirty="0" smtClean="0"/>
            </a:br>
            <a:r>
              <a:rPr lang="en-US" dirty="0" smtClean="0"/>
              <a:t>Program Update	</a:t>
            </a:r>
            <a:endParaRPr lang="en-US" dirty="0"/>
          </a:p>
        </p:txBody>
      </p:sp>
      <p:sp>
        <p:nvSpPr>
          <p:cNvPr id="3" name="Subtitle 2"/>
          <p:cNvSpPr>
            <a:spLocks noGrp="1"/>
          </p:cNvSpPr>
          <p:nvPr>
            <p:ph type="subTitle" idx="1"/>
          </p:nvPr>
        </p:nvSpPr>
        <p:spPr/>
        <p:txBody>
          <a:bodyPr/>
          <a:lstStyle/>
          <a:p>
            <a:r>
              <a:rPr lang="en-US" dirty="0" smtClean="0"/>
              <a:t>Christy Vigfusson, U.S. Fish and Wildlife Service</a:t>
            </a:r>
            <a:endParaRPr lang="en-US" dirty="0"/>
          </a:p>
        </p:txBody>
      </p:sp>
      <p:grpSp>
        <p:nvGrpSpPr>
          <p:cNvPr id="4" name="Group 33"/>
          <p:cNvGrpSpPr>
            <a:grpSpLocks/>
          </p:cNvGrpSpPr>
          <p:nvPr/>
        </p:nvGrpSpPr>
        <p:grpSpPr bwMode="auto">
          <a:xfrm>
            <a:off x="304800" y="1219200"/>
            <a:ext cx="1905000" cy="1905000"/>
            <a:chOff x="-3168" y="1096"/>
            <a:chExt cx="2364" cy="2796"/>
          </a:xfrm>
        </p:grpSpPr>
        <p:sp useBgFill="1">
          <p:nvSpPr>
            <p:cNvPr id="5" name="Oval 34"/>
            <p:cNvSpPr>
              <a:spLocks noChangeArrowheads="1"/>
            </p:cNvSpPr>
            <p:nvPr/>
          </p:nvSpPr>
          <p:spPr bwMode="auto">
            <a:xfrm>
              <a:off x="-2688" y="2448"/>
              <a:ext cx="1488" cy="912"/>
            </a:xfrm>
            <a:prstGeom prst="ellipse">
              <a:avLst/>
            </a:prstGeom>
            <a:ln w="9525">
              <a:solidFill>
                <a:srgbClr val="000000"/>
              </a:solidFill>
              <a:round/>
              <a:headEnd/>
              <a:tailEnd/>
            </a:ln>
          </p:spPr>
          <p:txBody>
            <a:bodyPr wrap="none" anchor="ctr"/>
            <a:lstStyle/>
            <a:p>
              <a:endParaRPr lang="en-US">
                <a:solidFill>
                  <a:prstClr val="black"/>
                </a:solidFill>
              </a:endParaRPr>
            </a:p>
          </p:txBody>
        </p:sp>
        <p:pic>
          <p:nvPicPr>
            <p:cNvPr id="6" name="Picture 35" descr="Fws_rgb copy"/>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68" y="1096"/>
              <a:ext cx="2364" cy="2796"/>
            </a:xfrm>
            <a:prstGeom prst="rect">
              <a:avLst/>
            </a:prstGeom>
            <a:noFill/>
            <a:ln w="9525">
              <a:noFill/>
              <a:miter lim="800000"/>
              <a:headEnd/>
              <a:tailEnd/>
            </a:ln>
          </p:spPr>
        </p:pic>
      </p:grpSp>
      <p:pic>
        <p:nvPicPr>
          <p:cNvPr id="7" name="Picture 38"/>
          <p:cNvPicPr>
            <a:picLocks noChangeAspect="1" noChangeArrowheads="1"/>
          </p:cNvPicPr>
          <p:nvPr/>
        </p:nvPicPr>
        <p:blipFill>
          <a:blip r:embed="rId3" cstate="print"/>
          <a:srcRect/>
          <a:stretch>
            <a:fillRect/>
          </a:stretch>
        </p:blipFill>
        <p:spPr bwMode="auto">
          <a:xfrm>
            <a:off x="381000" y="3280990"/>
            <a:ext cx="1676400" cy="2327648"/>
          </a:xfrm>
          <a:prstGeom prst="rect">
            <a:avLst/>
          </a:prstGeom>
          <a:noFill/>
          <a:ln w="9525">
            <a:noFill/>
            <a:miter lim="800000"/>
            <a:headEnd/>
            <a:tailEnd/>
          </a:ln>
        </p:spPr>
      </p:pic>
    </p:spTree>
    <p:extLst>
      <p:ext uri="{BB962C8B-B14F-4D97-AF65-F5344CB8AC3E}">
        <p14:creationId xmlns:p14="http://schemas.microsoft.com/office/powerpoint/2010/main" val="3694748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CVA Fiscal Year 2015</a:t>
            </a:r>
            <a:endParaRPr lang="en-US" dirty="0"/>
          </a:p>
        </p:txBody>
      </p:sp>
      <p:sp>
        <p:nvSpPr>
          <p:cNvPr id="3" name="Content Placeholder 2"/>
          <p:cNvSpPr>
            <a:spLocks noGrp="1"/>
          </p:cNvSpPr>
          <p:nvPr>
            <p:ph sz="quarter" idx="1"/>
          </p:nvPr>
        </p:nvSpPr>
        <p:spPr>
          <a:xfrm>
            <a:off x="612648" y="1600200"/>
            <a:ext cx="8153400" cy="5029200"/>
          </a:xfrm>
        </p:spPr>
        <p:txBody>
          <a:bodyPr>
            <a:normAutofit/>
          </a:bodyPr>
          <a:lstStyle/>
          <a:p>
            <a:r>
              <a:rPr lang="en-US" dirty="0" smtClean="0"/>
              <a:t>Currently accepting applications through </a:t>
            </a:r>
          </a:p>
          <a:p>
            <a:pPr marL="0" indent="0">
              <a:buNone/>
            </a:pPr>
            <a:r>
              <a:rPr lang="en-US" dirty="0"/>
              <a:t>	</a:t>
            </a:r>
            <a:r>
              <a:rPr lang="en-US" dirty="0" smtClean="0"/>
              <a:t>December 3, 2014.</a:t>
            </a:r>
          </a:p>
          <a:p>
            <a:r>
              <a:rPr lang="en-US" dirty="0" smtClean="0"/>
              <a:t>Apply through Grants.gov, CFDA 15.616</a:t>
            </a:r>
          </a:p>
          <a:p>
            <a:pPr marL="320040" lvl="1" indent="-320040">
              <a:spcBef>
                <a:spcPts val="700"/>
              </a:spcBef>
              <a:buClr>
                <a:schemeClr val="accent2"/>
              </a:buClr>
              <a:buSzPct val="60000"/>
              <a:buFont typeface="Wingdings"/>
              <a:buChar char=""/>
            </a:pPr>
            <a:r>
              <a:rPr lang="en-US" sz="2900" dirty="0" smtClean="0"/>
              <a:t>Approximately $14 million will be available, $10-12 million in new funds and $3.1 million in carryover</a:t>
            </a:r>
          </a:p>
          <a:p>
            <a:r>
              <a:rPr lang="en-US" dirty="0" smtClean="0"/>
              <a:t>If you have a program, think about how you can grow your program.  </a:t>
            </a:r>
          </a:p>
        </p:txBody>
      </p:sp>
    </p:spTree>
    <p:extLst>
      <p:ext uri="{BB962C8B-B14F-4D97-AF65-F5344CB8AC3E}">
        <p14:creationId xmlns:p14="http://schemas.microsoft.com/office/powerpoint/2010/main" val="2847021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regulation revision	</a:t>
            </a:r>
            <a:endParaRPr lang="en-US" dirty="0"/>
          </a:p>
        </p:txBody>
      </p:sp>
      <p:sp>
        <p:nvSpPr>
          <p:cNvPr id="3" name="Content Placeholder 2"/>
          <p:cNvSpPr>
            <a:spLocks noGrp="1"/>
          </p:cNvSpPr>
          <p:nvPr>
            <p:ph sz="quarter" idx="1"/>
          </p:nvPr>
        </p:nvSpPr>
        <p:spPr>
          <a:xfrm>
            <a:off x="612648" y="1600200"/>
            <a:ext cx="5178552" cy="4495800"/>
          </a:xfrm>
        </p:spPr>
        <p:txBody>
          <a:bodyPr/>
          <a:lstStyle/>
          <a:p>
            <a:r>
              <a:rPr lang="en-US" dirty="0" smtClean="0"/>
              <a:t>We will develop a revised draft of the CVA program regulation – 50 CFR 85.</a:t>
            </a:r>
          </a:p>
          <a:p>
            <a:r>
              <a:rPr lang="en-US" dirty="0" smtClean="0"/>
              <a:t>We will share the draft with you through SOBA to get your input and feedback.</a:t>
            </a:r>
          </a:p>
          <a:p>
            <a:r>
              <a:rPr lang="en-US" dirty="0" smtClean="0"/>
              <a:t>If you have any suggestions for input now, please let us know – send an email or call us.</a:t>
            </a:r>
          </a:p>
          <a:p>
            <a:endParaRPr lang="en-US" dirty="0" smtClean="0"/>
          </a:p>
        </p:txBody>
      </p:sp>
      <p:pic>
        <p:nvPicPr>
          <p:cNvPr id="19458" name="Picture 2" descr="http://lh4.ggpht.com/_lBMRHLghVBw/SSr3wJQ5D2I/AAAAAAAAA-U/3Cop50QZtTY/image%5B2%5D.png"/>
          <p:cNvPicPr>
            <a:picLocks noChangeAspect="1" noChangeArrowheads="1"/>
          </p:cNvPicPr>
          <p:nvPr/>
        </p:nvPicPr>
        <p:blipFill>
          <a:blip r:embed="rId2" cstate="print"/>
          <a:srcRect/>
          <a:stretch>
            <a:fillRect/>
          </a:stretch>
        </p:blipFill>
        <p:spPr bwMode="auto">
          <a:xfrm>
            <a:off x="6172200" y="2057400"/>
            <a:ext cx="2195830" cy="2895600"/>
          </a:xfrm>
          <a:prstGeom prst="rect">
            <a:avLst/>
          </a:prstGeom>
          <a:noFill/>
          <a:ln>
            <a:solidFill>
              <a:schemeClr val="tx1"/>
            </a:solidFill>
          </a:ln>
        </p:spPr>
      </p:pic>
    </p:spTree>
    <p:extLst>
      <p:ext uri="{BB962C8B-B14F-4D97-AF65-F5344CB8AC3E}">
        <p14:creationId xmlns:p14="http://schemas.microsoft.com/office/powerpoint/2010/main" val="859050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447800"/>
            <a:ext cx="7848600" cy="1362075"/>
          </a:xfrm>
        </p:spPr>
        <p:txBody>
          <a:bodyPr>
            <a:normAutofit fontScale="90000"/>
          </a:bodyPr>
          <a:lstStyle/>
          <a:p>
            <a:pPr algn="ctr"/>
            <a:r>
              <a:rPr lang="en-US" dirty="0" smtClean="0">
                <a:solidFill>
                  <a:schemeClr val="tx2"/>
                </a:solidFill>
              </a:rPr>
              <a:t>Clean Vessel Act Funding Since 2000</a:t>
            </a:r>
            <a:endParaRPr lang="en-US" dirty="0">
              <a:solidFill>
                <a:schemeClr val="tx2"/>
              </a:solidFill>
            </a:endParaRP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2835082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77" y="990600"/>
            <a:ext cx="922395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762000" y="85725"/>
            <a:ext cx="7848600" cy="1362075"/>
          </a:xfrm>
          <a:prstGeom prst="rect">
            <a:avLst/>
          </a:prstGeom>
        </p:spPr>
        <p:txBody>
          <a:bodyPr>
            <a:normAutofit fontScale="97500"/>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sz="4000" dirty="0" smtClean="0">
                <a:solidFill>
                  <a:srgbClr val="775F55"/>
                </a:solidFill>
              </a:rPr>
              <a:t>Clean Vessel Act Funding Since 2000</a:t>
            </a:r>
            <a:endParaRPr lang="en-US" sz="4000" dirty="0">
              <a:solidFill>
                <a:srgbClr val="775F55"/>
              </a:solidFill>
            </a:endParaRPr>
          </a:p>
        </p:txBody>
      </p:sp>
    </p:spTree>
    <p:extLst>
      <p:ext uri="{BB962C8B-B14F-4D97-AF65-F5344CB8AC3E}">
        <p14:creationId xmlns:p14="http://schemas.microsoft.com/office/powerpoint/2010/main" val="2666031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4800"/>
            <a:ext cx="9144000" cy="6411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95622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92463"/>
            <a:ext cx="9130267" cy="366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914400" y="314325"/>
            <a:ext cx="7848600" cy="1362075"/>
          </a:xfrm>
          <a:prstGeom prst="rect">
            <a:avLst/>
          </a:prstGeom>
        </p:spPr>
        <p:txBody>
          <a:bodyPr>
            <a:normAutofit fontScale="97500"/>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sz="4000" dirty="0" smtClean="0">
                <a:solidFill>
                  <a:srgbClr val="775F55"/>
                </a:solidFill>
              </a:rPr>
              <a:t>Clean Vessel Act Funding Since 2000</a:t>
            </a:r>
            <a:endParaRPr lang="en-US" sz="4000" dirty="0">
              <a:solidFill>
                <a:srgbClr val="775F55"/>
              </a:solidFill>
            </a:endParaRPr>
          </a:p>
        </p:txBody>
      </p:sp>
    </p:spTree>
    <p:extLst>
      <p:ext uri="{BB962C8B-B14F-4D97-AF65-F5344CB8AC3E}">
        <p14:creationId xmlns:p14="http://schemas.microsoft.com/office/powerpoint/2010/main" val="32952888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CVA Application ideas</a:t>
            </a:r>
            <a:endParaRPr lang="en-US" dirty="0"/>
          </a:p>
        </p:txBody>
      </p:sp>
      <p:sp>
        <p:nvSpPr>
          <p:cNvPr id="3" name="Content Placeholder 2"/>
          <p:cNvSpPr>
            <a:spLocks noGrp="1"/>
          </p:cNvSpPr>
          <p:nvPr>
            <p:ph sz="quarter" idx="1"/>
          </p:nvPr>
        </p:nvSpPr>
        <p:spPr/>
        <p:txBody>
          <a:bodyPr/>
          <a:lstStyle/>
          <a:p>
            <a:r>
              <a:rPr lang="en-US" dirty="0" smtClean="0"/>
              <a:t>The stronger your application, the more funding your project will receive if funds are competitive.    </a:t>
            </a:r>
          </a:p>
          <a:p>
            <a:r>
              <a:rPr lang="en-US" dirty="0" smtClean="0"/>
              <a:t>Maintenance of existing pumpouts , floating restrooms, and pumpout boats</a:t>
            </a:r>
          </a:p>
          <a:p>
            <a:r>
              <a:rPr lang="en-US" dirty="0" smtClean="0"/>
              <a:t>Program administration</a:t>
            </a:r>
          </a:p>
          <a:p>
            <a:r>
              <a:rPr lang="en-US" dirty="0" smtClean="0"/>
              <a:t>New facilities</a:t>
            </a:r>
          </a:p>
          <a:p>
            <a:r>
              <a:rPr lang="en-US" dirty="0" smtClean="0"/>
              <a:t>Education programs</a:t>
            </a:r>
          </a:p>
          <a:p>
            <a:endParaRPr lang="en-US" dirty="0"/>
          </a:p>
        </p:txBody>
      </p:sp>
      <p:pic>
        <p:nvPicPr>
          <p:cNvPr id="1026" name="Picture 2" descr="http://t3.gstatic.com/images?q=tbn:ANd9GcRXCR0iyNt8NYSbx0-BgQYZuLxEY-ANYwgcq9TtuB4CZ2JGs0v3"/>
          <p:cNvPicPr>
            <a:picLocks noChangeAspect="1" noChangeArrowheads="1"/>
          </p:cNvPicPr>
          <p:nvPr/>
        </p:nvPicPr>
        <p:blipFill>
          <a:blip r:embed="rId2" cstate="print"/>
          <a:srcRect/>
          <a:stretch>
            <a:fillRect/>
          </a:stretch>
        </p:blipFill>
        <p:spPr bwMode="auto">
          <a:xfrm>
            <a:off x="1676400" y="5105398"/>
            <a:ext cx="1676400" cy="1676402"/>
          </a:xfrm>
          <a:prstGeom prst="rect">
            <a:avLst/>
          </a:prstGeom>
          <a:noFill/>
        </p:spPr>
      </p:pic>
      <p:sp>
        <p:nvSpPr>
          <p:cNvPr id="1028" name="AutoShape 4" descr="data:image/jpg;base64,/9j/4AAQSkZJRgABAQAAAQABAAD/2wCEAAkGBhAQEBESDxQSFBUVFxQXFBgYFRoZEBkWGBIXFRQSHRgYJyYfGBopGhcZIy8gIyc1LCwsFSIxNTAtQSYrLSkBCQoKDgwNGg8PGTUkHiI1NDQ1NTU1KjUyMywsMjUtNCo0LCk1NTU2My0sNTUxNDQ1LDE0Lyo1Ly8sNC81NSksNf/AABEIAHgAogMBIgACEQEDEQH/xAAcAAEAAgMBAQEAAAAAAAAAAAAABgcDBAUIAQL/xABLEAABAwECBwkLCgYBBQAAAAABAAIDBAURBhIXITFT0QcWQVFzkZKhshQiMjM0UmFxgZOxCBMjVXKUs8HC0hg1QmJ04cMVJDZEVP/EABgBAQEBAQEAAAAAAAAAAAAAAAAFBAEC/8QALBEAAgADBQcEAwEAAAAAAAAAAAECAwQUNFKRoRETFSFTgfAxMkJRBRJBsf/aAAwDAQACEQMRAD8AvFFgraxkMbpJDc1ovOz1qvbTt+prH4jMYNPgxt0kf3EafgslTVQyOT5t/wANtLRx1G1rkl6sndRblNGbnyxg8WMCeYLDvoo9czrUTpcA6hwve6OP0ZyerN1rPk9l1rOidqy2irfNSzZZaKHk5vmRJd9FHrmdab6KPXM61GsnsutZ0TtTJ7LrWdE7U39Z0153Fnoeq/OxJd9FHrmdab6KPXM61GsnsutZ0TtTJ7LrWdE7U39Z0153Fnoeq/OxJd9FHrmdab6KPXM61GsnsutZ0TtTJ7LrWdE7U39Z0153Fnoeq/OxJd9FHrmdab6KPXM61GsnsutZ0TtTJ7LrWdE7U39Z0153Fnoeq/OxJd9FHrmdab6KPXM61GsnsutZ0TtTJ7LrWdE7U39Z0153Fnoeq/OxJd9FHrmdab6KPXM61GsnsutZ0TtTJ7LrWdE7U39Z0153Fnoeq/OxJd9FHrmdaywW9TPNzZoyeLGAPWork9l1rOidqw1OAVQ0XsdG/wBGdp68yWirXNy/MxZqJ8lN8yJ+CiraybenopMSQOLAbnxu0j0tv0HqKsWnqGyMa9hva4Ag+grVTVUM9PZya9UYqqjip2tvNP0ZkREWsxkM3Qa4/RQjRne7nub+a6eBtktigbIR38gxieEN/pb6rs/tUdw+8pHJt7TlOLLH0EPJs7AUmQv3rI4n/PQs1Dcuhlww/L1NpERViMEREAREQBEXy9AfUXy9L0B9REQBERAEREBGMObKD4fngO+juvPGwm4j2E386xYAVxdHJEf6CHN9Tr7xzjrXdt5t9LPfq39kqI7nx+nk5MdsKTNW7rYGvl6lmU95QRwxfF8ieoiKsRivcPvKRybe05Tiy/EQ8mzsBQfD7ykcm3tOU4svxEPJs7AUqlvU0sVl0km0iIqpHCIiAIiICnvlG2pNFT0cUb3MZI+UvDSRjYjW4oN2kd8cyrOxtza2quCOop43OjkBLD880XgEjQXXjOFYPylvAs/7U/wjU73IP5JQ/Yd+K9AUfkewg1Tvfs/cvxUbktvRsc90Tg1oLnH59ugC8nwuJepFoW/5JU8jL+G5AUV8ne15zXzwGR5jdCXlpcS3Ga9gDgDoNziF6EXm/wCTv/NZP8Z/4ka9GOnaHNaXAOdfii/ObtNw4brwgMiIiAIiIDRtzyafk39kqIbn3j5OT/UFL7c8mn5N/ZKiG594+Tk/1BS6m9yixS3KaT1ERVCOV7h95SOTb2nKcWX4iHk2dgKD4feUjk29pynFl+Ih5NnYClUt6mlisukk2kRFVI4REQBa1baUMABmkjjBzAve1oJ4hjEXrn4WYWU1mUzqipdcBmY0eMe/gY0cJ+GlQewsBZbXkNoW8wkOBFNSXuDIoznDnXXHHP8As8AAEa+UTasE7KD5mWKS501+JI1114juvxSblNtyi36SOx6JklRAxwY69rpWBw+kdpBN4Vc7umBlDZ7KI0ULYjI6YPuc434oZd4RPGedS7c13M7KqrKpJ6imY+R7XF7i54JIkcL8xu0BAWTTW/SSuDI54HuOhrZWOcc1+YA3nMv3bELn007GC9zo5GtHGSwgDnXEsnc0sqkmZPT0zGSMvxXBzyReC06SRoJ51J0B5FwKwtmsWrklEIc/EdE5kmM0t75pN92e+9uhdjDDdiq680r2xtp5KeQyRvjc4uvLbrs/BdwcN9y9OvpmON5a0njIBKieG+57Fab6NsmK2GF73yhoue8YoDYwRoBOk8WhAZtzXC2W06Bk88Ton3lpN30chGmRnDi35vQQRnUrWOmp2RsayNoa1oDWtAuaABcABwC5ZEAREQGjbnk0/Jv7JUQ3PvHycn+oKX255NPyb+yVENz7x8nJ/qCl1N7lFiluU0nqIiqEcr3D7ykcm3tOXYwhtyroqCKekp21OJG0yMxy2QNxB37QAca7PeNNy4+H3lI5NvacpxZniIeTZ2ApVLeppYrLpJKzsXdWtatiE1JZIljvIxm1TdI0tIIvB9fGt/fzb/1KfvLdiw4TYNVFkVD7TshuNG7PW0g8B7dLpWAaHDOc2jSM14U4wawmp7Rp2VFK7GY7MR/W13Cxw4HD/fCqpHIbv5t/6lP3luxN/Nv/AFKfvLdisdEBXGDOBtVW1f8A1K3GgPYf+1pb8aKAA5nngc/h6zwAWOiICk/lLeBZ/wBqf4RqX7m9pspcHaeokvLIoZZHYovdite9xuHHcFEPlLeBZ/2p/hGu3YH/AIe//Dqv+RAP4h7K8yr9239yfxEWV5lX7tv7l5uRAekf4iLK8yr9239ykmBW6ZR2s+VlK2YGNoc7HaALibhdcSvJSuT5NflVdyUf4hQF81Ujmse5jcZwa4tbfdjEC8Nv4LzmVe7/AO3PqST7y39qsdEBXG/+3PqST7y39q07X3V7VpInTVNjujjbcHONSLhjG4aG8ZVpqAbuf8kqftQfjNQEstGfHopH3XY0JddxXx33KK7n3j5OT/UFJZ/5ef8AH/4lGtz7x8nJ/qCl1N7lFiluU0nqIiqEcr3D7ykcm3tOU4svxEPJs7AUHw+8pHJt7TlOLL8RDybOwFKpb1NLFZdJJtKscJsGaiyKh9qWO3GjdnraQeA9ukysA0OGc5tGkZiQrORVSOcrBnCantGnZUUrsZjtI/ra7hY4cDh/vhXVVZYTYNVFkVD7UshuNG7PW0g8B7dJlYBocM5zaM5Ga8LZj3ebFLQTLK0kAkGF94N2jMLuZAWIir7LvYuul9zJsTLvYuul9zJsQHH+UDg1VVcFJJTRPlETpMcMBc8B4bc7FGcjveDjVZ0lXhIykNFHDW9zlj2YncpuxH34zby2/hPDwq48u9i66X3Mmxfcu9i66X3MmxAefhuf2qf/AEqv3L9iyM3N7WOiiqvdkfFX7l3sXXS+5k2Jl3sXXS+5k2IChhuYWx/8VR0Fbm4TgJW0LqmesYYfnGtYxjrsc3Oxi8gaBwD1ldzLvYuuk9zJsX3LvYuul9zJsQFgoq+y72LrpfcybF8O7vYuul9y/YgLAe8AEkgAZyToA4Sqmw2wgfb2PZdksErMZhqKp14pmYrg4BpHhG8e27MDpGZtPaGEhDpfnKKzL8zNFVUjgJ81h5uLG0iyLHsWCjhbBSxtjjboa0c5J0knhJzoDDaMGJRSMvvxYS2/jujuvUV3PvHycn+oKX255NPyb+yVENz7x8nJ/qCl1N7lFiluU0nqIiqEcgu6DTESxP4HMLfa03/Byk2DNYJaWIjSGhp9bc35daYRWR3TAWC7GHfMP9w4PURm9qhFiW5JRSOa5pLSbpGHM4EZrx6fio8cVlqnHF7Yi3BDa6NQQ+6D/Cy0XGp8L6N4v+cDfQ4EHYs2+ak10fOqSnynzUSzRLdNOT2OB5M6ax9zs81vMFob5qTXR86b5qTXR867v5eJZo5Z5uB5M3+52ea3mCdzs81vMFob5qTXR86b5qTXR86b+XiWaFnm4Hkzf7nZ5reYJ3OzzW8wWhvmpNdHzpvmpNdHzpv5eJZoWebgeTN/udnmt5gnc7PNbzBaG+ak10fOm+ak10fOm/l4lmhZ5uB5M3+52ea3mCdzs81vMFob5qTXR86b5qTXR86b+XiWaFnm4Hkzf7nZ5reYJ3OzzW8wWhvmpNdHzpvmpNdHzpv5eJZoWebgeTOmi5m+ak10fOtarwypGDM8vPEwE9ZzLjqJSW1xLM9KmnRPYoHkzNhVVCOkmv0ubiD0l2bafYo7uewH5yZ/AGtb7Sb/AMlyrWteaula1rTdfdGwZ8/GTwn06Ap3g/ZApYQzMXHvnnjcfyGj2KbLitVUpkPthKcyGyUblxe6M6SIisEQLmWtg9BU55G3O4HNzP8AV6R60ReI4IY1+sS2o9wTIpcX7QvYyOzbnrr+8mF39zM/UVjyey61nRO1EWN/jqfDqzcvydSvlohk9l1rOidqZPZdazonaiLnDqf61Z3ilTi0Qyey61nRO1MnsutZ0TtRE4dT/WrHFKnFohk9l1rOidqZPZdazonaiJw6n+tWOKVOLRDJ7LrWdE7Uyey61nRO1ETh1P8AWrHFKnFohk9l1rOidqZPZdazonaiJw6n+tWOKVOLRDJ7LrWdE7Uyey61nRO1ETh1P9ascUqcWiGT2XWs6J2rPT7nuf6SbNxNbceck/BfEXV+Pp18dWcf5Opa92iJJZdiQUw+ibcTpcc7z7fyW+iLbDDDAtkK2IwRxxRv9ontYREXo8n/2Q=="/>
          <p:cNvSpPr>
            <a:spLocks noChangeAspect="1" noChangeArrowheads="1"/>
          </p:cNvSpPr>
          <p:nvPr/>
        </p:nvSpPr>
        <p:spPr bwMode="auto">
          <a:xfrm>
            <a:off x="134938" y="-561975"/>
            <a:ext cx="1543050" cy="1143000"/>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30" name="AutoShape 6" descr="data:image/jpg;base64,/9j/4AAQSkZJRgABAQAAAQABAAD/2wCEAAkGBhAQEBESDxQSFBUVFxQXFBgYFRoZEBkWGBIXFRQSHRgYJyYfGBopGhcZIy8gIyc1LCwsFSIxNTAtQSYrLSkBCQoKDgwNGg8PGTUkHiI1NDQ1NTU1KjUyMywsMjUtNCo0LCk1NTU2My0sNTUxNDQ1LDE0Lyo1Ly8sNC81NSksNf/AABEIAHgAogMBIgACEQEDEQH/xAAcAAEAAgMBAQEAAAAAAAAAAAAABgcDBAUIAQL/xABLEAABAwECBwkLCgYBBQAAAAABAAIDBAURBhIXITFT0QcWQVFzkZKhshQiMjM0UmFxgZOxCBMjVXKUs8HC0hg1QmJ04cMVJDZEVP/EABgBAQEBAQEAAAAAAAAAAAAAAAAFBAEC/8QALBEAAgADBQcEAwEAAAAAAAAAAAECAwQUNFKRoRETFSFTgfAxMkJRBRJBsf/aAAwDAQACEQMRAD8AvFFgraxkMbpJDc1ovOz1qvbTt+prH4jMYNPgxt0kf3EafgslTVQyOT5t/wANtLRx1G1rkl6sndRblNGbnyxg8WMCeYLDvoo9czrUTpcA6hwve6OP0ZyerN1rPk9l1rOidqy2irfNSzZZaKHk5vmRJd9FHrmdab6KPXM61GsnsutZ0TtTJ7LrWdE7U39Z0153Fnoeq/OxJd9FHrmdab6KPXM61GsnsutZ0TtTJ7LrWdE7U39Z0153Fnoeq/OxJd9FHrmdab6KPXM61GsnsutZ0TtTJ7LrWdE7U39Z0153Fnoeq/OxJd9FHrmdab6KPXM61GsnsutZ0TtTJ7LrWdE7U39Z0153Fnoeq/OxJd9FHrmdab6KPXM61GsnsutZ0TtTJ7LrWdE7U39Z0153Fnoeq/OxJd9FHrmdab6KPXM61GsnsutZ0TtTJ7LrWdE7U39Z0153Fnoeq/OxJd9FHrmdaywW9TPNzZoyeLGAPWork9l1rOidqw1OAVQ0XsdG/wBGdp68yWirXNy/MxZqJ8lN8yJ+CiraybenopMSQOLAbnxu0j0tv0HqKsWnqGyMa9hva4Ag+grVTVUM9PZya9UYqqjip2tvNP0ZkREWsxkM3Qa4/RQjRne7nub+a6eBtktigbIR38gxieEN/pb6rs/tUdw+8pHJt7TlOLLH0EPJs7AUmQv3rI4n/PQs1Dcuhlww/L1NpERViMEREAREQBEXy9AfUXy9L0B9REQBERAEREBGMObKD4fngO+juvPGwm4j2E386xYAVxdHJEf6CHN9Tr7xzjrXdt5t9LPfq39kqI7nx+nk5MdsKTNW7rYGvl6lmU95QRwxfF8ieoiKsRivcPvKRybe05Tiy/EQ8mzsBQfD7ykcm3tOU4svxEPJs7AUqlvU0sVl0km0iIqpHCIiAIiICnvlG2pNFT0cUb3MZI+UvDSRjYjW4oN2kd8cyrOxtza2quCOop43OjkBLD880XgEjQXXjOFYPylvAs/7U/wjU73IP5JQ/Yd+K9AUfkewg1Tvfs/cvxUbktvRsc90Tg1oLnH59ugC8nwuJepFoW/5JU8jL+G5AUV8ne15zXzwGR5jdCXlpcS3Ga9gDgDoNziF6EXm/wCTv/NZP8Z/4ka9GOnaHNaXAOdfii/ObtNw4brwgMiIiAIiIDRtzyafk39kqIbn3j5OT/UFL7c8mn5N/ZKiG594+Tk/1BS6m9yixS3KaT1ERVCOV7h95SOTb2nKcWX4iHk2dgKD4feUjk29pynFl+Ih5NnYClUt6mlisukk2kRFVI4REQBa1baUMABmkjjBzAve1oJ4hjEXrn4WYWU1mUzqipdcBmY0eMe/gY0cJ+GlQewsBZbXkNoW8wkOBFNSXuDIoznDnXXHHP8As8AAEa+UTasE7KD5mWKS501+JI1114juvxSblNtyi36SOx6JklRAxwY69rpWBw+kdpBN4Vc7umBlDZ7KI0ULYjI6YPuc434oZd4RPGedS7c13M7KqrKpJ6imY+R7XF7i54JIkcL8xu0BAWTTW/SSuDI54HuOhrZWOcc1+YA3nMv3bELn007GC9zo5GtHGSwgDnXEsnc0sqkmZPT0zGSMvxXBzyReC06SRoJ51J0B5FwKwtmsWrklEIc/EdE5kmM0t75pN92e+9uhdjDDdiq680r2xtp5KeQyRvjc4uvLbrs/BdwcN9y9OvpmON5a0njIBKieG+57Fab6NsmK2GF73yhoue8YoDYwRoBOk8WhAZtzXC2W06Bk88Ton3lpN30chGmRnDi35vQQRnUrWOmp2RsayNoa1oDWtAuaABcABwC5ZEAREQGjbnk0/Jv7JUQ3PvHycn+oKX255NPyb+yVENz7x8nJ/qCl1N7lFiluU0nqIiqEcr3D7ykcm3tOXYwhtyroqCKekp21OJG0yMxy2QNxB37QAca7PeNNy4+H3lI5NvacpxZniIeTZ2ApVLeppYrLpJKzsXdWtatiE1JZIljvIxm1TdI0tIIvB9fGt/fzb/1KfvLdiw4TYNVFkVD7TshuNG7PW0g8B7dLpWAaHDOc2jSM14U4wawmp7Rp2VFK7GY7MR/W13Cxw4HD/fCqpHIbv5t/6lP3luxN/Nv/AFKfvLdisdEBXGDOBtVW1f8A1K3GgPYf+1pb8aKAA5nngc/h6zwAWOiICk/lLeBZ/wBqf4RqX7m9pspcHaeokvLIoZZHYovdite9xuHHcFEPlLeBZ/2p/hGu3YH/AIe//Dqv+RAP4h7K8yr9239yfxEWV5lX7tv7l5uRAekf4iLK8yr9239ykmBW6ZR2s+VlK2YGNoc7HaALibhdcSvJSuT5NflVdyUf4hQF81Ujmse5jcZwa4tbfdjEC8Nv4LzmVe7/AO3PqST7y39qsdEBXG/+3PqST7y39q07X3V7VpInTVNjujjbcHONSLhjG4aG8ZVpqAbuf8kqftQfjNQEstGfHopH3XY0JddxXx33KK7n3j5OT/UFJZ/5ef8AH/4lGtz7x8nJ/qCl1N7lFiluU0nqIiqEcr3D7ykcm3tOU4svxEPJs7AUHw+8pHJt7TlOLL8RDybOwFKpb1NLFZdJJtKscJsGaiyKh9qWO3GjdnraQeA9ukysA0OGc5tGkZiQrORVSOcrBnCantGnZUUrsZjtI/ra7hY4cDh/vhXVVZYTYNVFkVD7UshuNG7PW0g8B7dJlYBocM5zaM5Ga8LZj3ebFLQTLK0kAkGF94N2jMLuZAWIir7LvYuul9zJsTLvYuul9zJsQHH+UDg1VVcFJJTRPlETpMcMBc8B4bc7FGcjveDjVZ0lXhIykNFHDW9zlj2YncpuxH34zby2/hPDwq48u9i66X3Mmxfcu9i66X3MmxAefhuf2qf/AEqv3L9iyM3N7WOiiqvdkfFX7l3sXXS+5k2Jl3sXXS+5k2IChhuYWx/8VR0Fbm4TgJW0LqmesYYfnGtYxjrsc3Oxi8gaBwD1ldzLvYuuk9zJsX3LvYuul9zJsQFgoq+y72LrpfcybF8O7vYuul9y/YgLAe8AEkgAZyToA4Sqmw2wgfb2PZdksErMZhqKp14pmYrg4BpHhG8e27MDpGZtPaGEhDpfnKKzL8zNFVUjgJ81h5uLG0iyLHsWCjhbBSxtjjboa0c5J0knhJzoDDaMGJRSMvvxYS2/jujuvUV3PvHycn+oKX255NPyb+yVENz7x8nJ/qCl1N7lFiluU0nqIiqEcgu6DTESxP4HMLfa03/Byk2DNYJaWIjSGhp9bc35daYRWR3TAWC7GHfMP9w4PURm9qhFiW5JRSOa5pLSbpGHM4EZrx6fio8cVlqnHF7Yi3BDa6NQQ+6D/Cy0XGp8L6N4v+cDfQ4EHYs2+ak10fOqSnynzUSzRLdNOT2OB5M6ax9zs81vMFob5qTXR86b5qTXR867v5eJZo5Z5uB5M3+52ea3mCdzs81vMFob5qTXR86b5qTXR86b+XiWaFnm4Hkzf7nZ5reYJ3OzzW8wWhvmpNdHzpvmpNdHzpv5eJZoWebgeTN/udnmt5gnc7PNbzBaG+ak10fOm+ak10fOm/l4lmhZ5uB5M3+52ea3mCdzs81vMFob5qTXR86b5qTXR86b+XiWaFnm4Hkzf7nZ5reYJ3OzzW8wWhvmpNdHzpvmpNdHzpv5eJZoWebgeTOmi5m+ak10fOtarwypGDM8vPEwE9ZzLjqJSW1xLM9KmnRPYoHkzNhVVCOkmv0ubiD0l2bafYo7uewH5yZ/AGtb7Sb/AMlyrWteaula1rTdfdGwZ8/GTwn06Ap3g/ZApYQzMXHvnnjcfyGj2KbLitVUpkPthKcyGyUblxe6M6SIisEQLmWtg9BU55G3O4HNzP8AV6R60ReI4IY1+sS2o9wTIpcX7QvYyOzbnrr+8mF39zM/UVjyey61nRO1EWN/jqfDqzcvydSvlohk9l1rOidqZPZdazonaiLnDqf61Z3ilTi0Qyey61nRO1MnsutZ0TtRE4dT/WrHFKnFohk9l1rOidqZPZdazonaiJw6n+tWOKVOLRDJ7LrWdE7Uyey61nRO1ETh1P8AWrHFKnFohk9l1rOidqZPZdazonaiJw6n+tWOKVOLRDJ7LrWdE7Uyey61nRO1ETh1P9ascUqcWiGT2XWs6J2rPT7nuf6SbNxNbceck/BfEXV+Pp18dWcf5Opa92iJJZdiQUw+ibcTpcc7z7fyW+iLbDDDAtkK2IwRxxRv9ontYREXo8n/2Q=="/>
          <p:cNvSpPr>
            <a:spLocks noChangeAspect="1" noChangeArrowheads="1"/>
          </p:cNvSpPr>
          <p:nvPr/>
        </p:nvSpPr>
        <p:spPr bwMode="auto">
          <a:xfrm>
            <a:off x="134938" y="-561975"/>
            <a:ext cx="1543050" cy="1143000"/>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pic>
        <p:nvPicPr>
          <p:cNvPr id="1032" name="Picture 8" descr="http://pumpoutwashington.org/images/pump_symbol.gif"/>
          <p:cNvPicPr>
            <a:picLocks noChangeAspect="1" noChangeArrowheads="1"/>
          </p:cNvPicPr>
          <p:nvPr/>
        </p:nvPicPr>
        <p:blipFill>
          <a:blip r:embed="rId3" cstate="print"/>
          <a:srcRect/>
          <a:stretch>
            <a:fillRect/>
          </a:stretch>
        </p:blipFill>
        <p:spPr bwMode="auto">
          <a:xfrm>
            <a:off x="6324600" y="5052848"/>
            <a:ext cx="2133600" cy="1576552"/>
          </a:xfrm>
          <a:prstGeom prst="rect">
            <a:avLst/>
          </a:prstGeom>
          <a:noFill/>
        </p:spPr>
      </p:pic>
      <p:pic>
        <p:nvPicPr>
          <p:cNvPr id="1034" name="Picture 10" descr="http://www.mass.gov/dfwele/dmf/publications/photos/cva_brochure_thumbnail.jpg"/>
          <p:cNvPicPr>
            <a:picLocks noChangeAspect="1" noChangeArrowheads="1"/>
          </p:cNvPicPr>
          <p:nvPr/>
        </p:nvPicPr>
        <p:blipFill>
          <a:blip r:embed="rId4" cstate="print"/>
          <a:srcRect/>
          <a:stretch>
            <a:fillRect/>
          </a:stretch>
        </p:blipFill>
        <p:spPr bwMode="auto">
          <a:xfrm>
            <a:off x="4307586" y="4114800"/>
            <a:ext cx="1146810" cy="2667000"/>
          </a:xfrm>
          <a:prstGeom prst="rect">
            <a:avLst/>
          </a:prstGeom>
          <a:noFill/>
        </p:spPr>
      </p:pic>
    </p:spTree>
    <p:extLst>
      <p:ext uri="{BB962C8B-B14F-4D97-AF65-F5344CB8AC3E}">
        <p14:creationId xmlns:p14="http://schemas.microsoft.com/office/powerpoint/2010/main" val="2817143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CVA Application Tips	</a:t>
            </a:r>
            <a:endParaRPr lang="en-US" dirty="0"/>
          </a:p>
        </p:txBody>
      </p:sp>
      <p:pic>
        <p:nvPicPr>
          <p:cNvPr id="2051"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295270" y="1600200"/>
            <a:ext cx="678193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4267200" y="3657600"/>
            <a:ext cx="838200" cy="3048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2162175" y="4343400"/>
            <a:ext cx="838200" cy="3048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9" name="Straight Connector 8"/>
          <p:cNvCxnSpPr/>
          <p:nvPr/>
        </p:nvCxnSpPr>
        <p:spPr>
          <a:xfrm>
            <a:off x="4648200" y="4038600"/>
            <a:ext cx="838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95459" y="4143370"/>
            <a:ext cx="460893" cy="299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743200" y="4648200"/>
            <a:ext cx="990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405062" y="5715000"/>
            <a:ext cx="186213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2438400" y="5791200"/>
            <a:ext cx="838200" cy="3048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Oval 24"/>
          <p:cNvSpPr/>
          <p:nvPr/>
        </p:nvSpPr>
        <p:spPr>
          <a:xfrm>
            <a:off x="2190750" y="5410200"/>
            <a:ext cx="838200" cy="3048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81081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24"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a:bodyPr>
          <a:lstStyle/>
          <a:p>
            <a:r>
              <a:rPr lang="en-US" sz="2800" dirty="0" smtClean="0"/>
              <a:t>Clean Vessel Act Grants</a:t>
            </a:r>
            <a:r>
              <a:rPr lang="en-US" sz="2800" dirty="0"/>
              <a:t>:</a:t>
            </a:r>
            <a:br>
              <a:rPr lang="en-US" sz="2800" dirty="0"/>
            </a:br>
            <a:r>
              <a:rPr lang="en-US" sz="2800" dirty="0"/>
              <a:t>Supporting </a:t>
            </a:r>
            <a:r>
              <a:rPr lang="en-US" sz="2800" dirty="0" smtClean="0"/>
              <a:t>Clean Water</a:t>
            </a:r>
            <a:r>
              <a:rPr lang="en-US" sz="2800" dirty="0"/>
              <a:t>…</a:t>
            </a:r>
          </a:p>
        </p:txBody>
      </p:sp>
      <p:sp>
        <p:nvSpPr>
          <p:cNvPr id="3" name="Content Placeholder 2"/>
          <p:cNvSpPr>
            <a:spLocks noGrp="1"/>
          </p:cNvSpPr>
          <p:nvPr>
            <p:ph sz="quarter" idx="1"/>
          </p:nvPr>
        </p:nvSpPr>
        <p:spPr/>
        <p:txBody>
          <a:bodyPr/>
          <a:lstStyle/>
          <a:p>
            <a:endParaRPr lang="en-US" dirty="0"/>
          </a:p>
        </p:txBody>
      </p:sp>
      <p:pic>
        <p:nvPicPr>
          <p:cNvPr id="3074" name="Picture 2" descr="C:\Users\christy_vigfusson\Downloads\5968251862_13f43a45ce_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00200"/>
            <a:ext cx="6705600" cy="4452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316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a:bodyPr>
          <a:lstStyle/>
          <a:p>
            <a:r>
              <a:rPr lang="en-US" sz="2800" dirty="0" smtClean="0"/>
              <a:t>Clean Vessel Act Grants</a:t>
            </a:r>
            <a:r>
              <a:rPr lang="en-US" sz="2800" dirty="0"/>
              <a:t>:</a:t>
            </a:r>
            <a:br>
              <a:rPr lang="en-US" sz="2800" dirty="0"/>
            </a:br>
            <a:r>
              <a:rPr lang="en-US" sz="2800" dirty="0"/>
              <a:t>Supporting </a:t>
            </a:r>
            <a:r>
              <a:rPr lang="en-US" sz="2800" dirty="0" smtClean="0"/>
              <a:t>Clean Water</a:t>
            </a:r>
            <a:r>
              <a:rPr lang="en-US" sz="2800" dirty="0"/>
              <a:t>…</a:t>
            </a:r>
          </a:p>
        </p:txBody>
      </p:sp>
      <p:sp>
        <p:nvSpPr>
          <p:cNvPr id="3" name="Content Placeholder 2"/>
          <p:cNvSpPr>
            <a:spLocks noGrp="1"/>
          </p:cNvSpPr>
          <p:nvPr>
            <p:ph sz="quarter" idx="1"/>
          </p:nvPr>
        </p:nvSpPr>
        <p:spPr/>
        <p:txBody>
          <a:bodyPr/>
          <a:lstStyle/>
          <a:p>
            <a:endParaRPr lang="en-US" dirty="0"/>
          </a:p>
        </p:txBody>
      </p:sp>
      <p:pic>
        <p:nvPicPr>
          <p:cNvPr id="4098" name="Picture 2" descr="C:\Users\christy_vigfusson\Downloads\7636814930_8c007ab7f6_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950" y="1676400"/>
            <a:ext cx="8128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8364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a:bodyPr>
          <a:lstStyle/>
          <a:p>
            <a:r>
              <a:rPr lang="en-US" sz="2800" dirty="0" smtClean="0"/>
              <a:t>Clean Vessel Act Grants</a:t>
            </a:r>
            <a:r>
              <a:rPr lang="en-US" sz="2800" dirty="0"/>
              <a:t>:</a:t>
            </a:r>
            <a:br>
              <a:rPr lang="en-US" sz="2800" dirty="0"/>
            </a:br>
            <a:r>
              <a:rPr lang="en-US" sz="2800" dirty="0"/>
              <a:t>Supporting </a:t>
            </a:r>
            <a:r>
              <a:rPr lang="en-US" sz="2800" dirty="0" smtClean="0"/>
              <a:t>Clean Water</a:t>
            </a:r>
            <a:r>
              <a:rPr lang="en-US" sz="2800" dirty="0"/>
              <a:t>…</a:t>
            </a:r>
          </a:p>
        </p:txBody>
      </p:sp>
      <p:sp>
        <p:nvSpPr>
          <p:cNvPr id="3" name="Content Placeholder 2"/>
          <p:cNvSpPr>
            <a:spLocks noGrp="1"/>
          </p:cNvSpPr>
          <p:nvPr>
            <p:ph sz="quarter" idx="1"/>
          </p:nvPr>
        </p:nvSpPr>
        <p:spPr/>
        <p:txBody>
          <a:bodyPr/>
          <a:lstStyle/>
          <a:p>
            <a:endParaRPr lang="en-US" dirty="0"/>
          </a:p>
        </p:txBody>
      </p:sp>
      <p:pic>
        <p:nvPicPr>
          <p:cNvPr id="5123" name="Picture 3" descr="C:\Users\christy_vigfusson\Downloads\12955708084_08986bb6a9_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19250"/>
            <a:ext cx="8365065" cy="470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2832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en-US" dirty="0"/>
          </a:p>
        </p:txBody>
      </p:sp>
      <p:pic>
        <p:nvPicPr>
          <p:cNvPr id="6146" name="Picture 2" descr="C:\Users\christy_vigfusson\Downloads\12293846355_c7edf8bb2b_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7423701" cy="49530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0" y="228600"/>
            <a:ext cx="8766048"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sz="2800" dirty="0" smtClean="0">
                <a:solidFill>
                  <a:srgbClr val="775F55"/>
                </a:solidFill>
              </a:rPr>
              <a:t>Clean Vessel Act Grants:</a:t>
            </a:r>
            <a:br>
              <a:rPr lang="en-US" sz="2800" dirty="0" smtClean="0">
                <a:solidFill>
                  <a:srgbClr val="775F55"/>
                </a:solidFill>
              </a:rPr>
            </a:br>
            <a:r>
              <a:rPr lang="en-US" sz="2800" dirty="0" smtClean="0">
                <a:solidFill>
                  <a:srgbClr val="775F55"/>
                </a:solidFill>
              </a:rPr>
              <a:t>Supporting Clean Water…</a:t>
            </a:r>
            <a:endParaRPr lang="en-US" sz="2800" dirty="0">
              <a:solidFill>
                <a:srgbClr val="775F55"/>
              </a:solidFill>
            </a:endParaRPr>
          </a:p>
        </p:txBody>
      </p:sp>
    </p:spTree>
    <p:extLst>
      <p:ext uri="{BB962C8B-B14F-4D97-AF65-F5344CB8AC3E}">
        <p14:creationId xmlns:p14="http://schemas.microsoft.com/office/powerpoint/2010/main" val="27697664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Vessel Act	</a:t>
            </a:r>
            <a:endParaRPr lang="en-US" dirty="0"/>
          </a:p>
        </p:txBody>
      </p:sp>
      <p:sp>
        <p:nvSpPr>
          <p:cNvPr id="3" name="Content Placeholder 2"/>
          <p:cNvSpPr>
            <a:spLocks noGrp="1"/>
          </p:cNvSpPr>
          <p:nvPr>
            <p:ph sz="quarter" idx="1"/>
          </p:nvPr>
        </p:nvSpPr>
        <p:spPr/>
        <p:txBody>
          <a:bodyPr/>
          <a:lstStyle/>
          <a:p>
            <a:r>
              <a:rPr lang="en-US" dirty="0" smtClean="0"/>
              <a:t>Provides grant funds to the States, the District of Columbia and insular areas for:</a:t>
            </a:r>
          </a:p>
          <a:p>
            <a:pPr lvl="1"/>
            <a:r>
              <a:rPr lang="en-US" dirty="0" smtClean="0"/>
              <a:t>Construction, renovation, operation, and maintenance of </a:t>
            </a:r>
            <a:r>
              <a:rPr lang="en-US" b="1" u="sng" dirty="0" smtClean="0"/>
              <a:t>pumpout stations</a:t>
            </a:r>
            <a:r>
              <a:rPr lang="en-US" b="1" dirty="0" smtClean="0"/>
              <a:t> </a:t>
            </a:r>
            <a:r>
              <a:rPr lang="en-US" dirty="0" smtClean="0"/>
              <a:t>and waste reception facilities for recreational boaters.</a:t>
            </a:r>
          </a:p>
          <a:p>
            <a:pPr lvl="1"/>
            <a:r>
              <a:rPr lang="en-US" dirty="0" smtClean="0"/>
              <a:t>Educational programs that inform boaters of the importance of proper disposal of their sewage.</a:t>
            </a:r>
            <a:endParaRPr lang="en-US" dirty="0"/>
          </a:p>
        </p:txBody>
      </p:sp>
      <p:pic>
        <p:nvPicPr>
          <p:cNvPr id="6" name="Picture 4" descr="cvalogo150"/>
          <p:cNvPicPr>
            <a:picLocks noChangeAspect="1" noChangeArrowheads="1"/>
          </p:cNvPicPr>
          <p:nvPr/>
        </p:nvPicPr>
        <p:blipFill>
          <a:blip r:embed="rId3" cstate="print"/>
          <a:srcRect/>
          <a:stretch>
            <a:fillRect/>
          </a:stretch>
        </p:blipFill>
        <p:spPr bwMode="auto">
          <a:xfrm>
            <a:off x="6781800" y="90948"/>
            <a:ext cx="1903413" cy="1295400"/>
          </a:xfrm>
          <a:prstGeom prst="rect">
            <a:avLst/>
          </a:prstGeom>
          <a:noFill/>
          <a:ln w="38100">
            <a:solidFill>
              <a:srgbClr val="000000"/>
            </a:solidFill>
            <a:miter lim="800000"/>
            <a:headEnd/>
            <a:tailEnd/>
          </a:ln>
        </p:spPr>
      </p:pic>
      <p:pic>
        <p:nvPicPr>
          <p:cNvPr id="5122" name="Picture 2" descr="http://des.nh.gov/organization/divisions/water/wmb/cva/graphics/pumpout-boat.jpg"/>
          <p:cNvPicPr>
            <a:picLocks noChangeAspect="1" noChangeArrowheads="1"/>
          </p:cNvPicPr>
          <p:nvPr/>
        </p:nvPicPr>
        <p:blipFill>
          <a:blip r:embed="rId4" cstate="print"/>
          <a:srcRect/>
          <a:stretch>
            <a:fillRect/>
          </a:stretch>
        </p:blipFill>
        <p:spPr bwMode="auto">
          <a:xfrm>
            <a:off x="1447800" y="4800600"/>
            <a:ext cx="2857500" cy="1905000"/>
          </a:xfrm>
          <a:prstGeom prst="rect">
            <a:avLst/>
          </a:prstGeom>
          <a:noFill/>
        </p:spPr>
      </p:pic>
      <p:pic>
        <p:nvPicPr>
          <p:cNvPr id="5124" name="Picture 4" descr="http://img.nauticexpo.com/images_ne/photo-m2/floating-restroom-188142.jpg"/>
          <p:cNvPicPr>
            <a:picLocks noChangeAspect="1" noChangeArrowheads="1"/>
          </p:cNvPicPr>
          <p:nvPr/>
        </p:nvPicPr>
        <p:blipFill>
          <a:blip r:embed="rId5" cstate="print"/>
          <a:srcRect/>
          <a:stretch>
            <a:fillRect/>
          </a:stretch>
        </p:blipFill>
        <p:spPr bwMode="auto">
          <a:xfrm>
            <a:off x="4897232" y="4800600"/>
            <a:ext cx="2760868" cy="1905000"/>
          </a:xfrm>
          <a:prstGeom prst="rect">
            <a:avLst/>
          </a:prstGeom>
          <a:noFill/>
        </p:spPr>
      </p:pic>
    </p:spTree>
    <p:extLst>
      <p:ext uri="{BB962C8B-B14F-4D97-AF65-F5344CB8AC3E}">
        <p14:creationId xmlns:p14="http://schemas.microsoft.com/office/powerpoint/2010/main" val="24329936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Vessel Act	</a:t>
            </a:r>
            <a:endParaRPr lang="en-US" dirty="0"/>
          </a:p>
        </p:txBody>
      </p:sp>
      <p:sp>
        <p:nvSpPr>
          <p:cNvPr id="3" name="Content Placeholder 2"/>
          <p:cNvSpPr>
            <a:spLocks noGrp="1"/>
          </p:cNvSpPr>
          <p:nvPr>
            <p:ph sz="quarter" idx="1"/>
          </p:nvPr>
        </p:nvSpPr>
        <p:spPr/>
        <p:txBody>
          <a:bodyPr>
            <a:normAutofit/>
          </a:bodyPr>
          <a:lstStyle/>
          <a:p>
            <a:r>
              <a:rPr lang="en-US" dirty="0" smtClean="0"/>
              <a:t>Each State, territory, and Commonwealth of the U.S. is eligible to apply.  </a:t>
            </a:r>
          </a:p>
          <a:p>
            <a:r>
              <a:rPr lang="en-US" dirty="0" smtClean="0"/>
              <a:t>Federal share for projects may be up to </a:t>
            </a:r>
          </a:p>
          <a:p>
            <a:pPr marL="0" indent="0">
              <a:buNone/>
            </a:pPr>
            <a:r>
              <a:rPr lang="en-US" dirty="0" smtClean="0"/>
              <a:t>   $1.5 million each.</a:t>
            </a:r>
          </a:p>
          <a:p>
            <a:pPr lvl="1"/>
            <a:r>
              <a:rPr lang="en-US" dirty="0" smtClean="0"/>
              <a:t>Coastal States can apply for projects for both coastal and inland activities.  </a:t>
            </a:r>
          </a:p>
          <a:p>
            <a:pPr lvl="1"/>
            <a:r>
              <a:rPr lang="en-US" dirty="0" smtClean="0"/>
              <a:t>Separate applications.  </a:t>
            </a:r>
          </a:p>
          <a:p>
            <a:r>
              <a:rPr lang="en-US" dirty="0" smtClean="0"/>
              <a:t>Minimum match required is 25% of total project costs (most insular areas first $200K match waived).  </a:t>
            </a:r>
            <a:endParaRPr lang="en-US" dirty="0"/>
          </a:p>
        </p:txBody>
      </p:sp>
    </p:spTree>
    <p:extLst>
      <p:ext uri="{BB962C8B-B14F-4D97-AF65-F5344CB8AC3E}">
        <p14:creationId xmlns:p14="http://schemas.microsoft.com/office/powerpoint/2010/main" val="3077126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Vessel Act – Source of Funds</a:t>
            </a:r>
            <a:endParaRPr lang="en-US" dirty="0"/>
          </a:p>
        </p:txBody>
      </p:sp>
      <p:sp>
        <p:nvSpPr>
          <p:cNvPr id="3" name="Content Placeholder 2"/>
          <p:cNvSpPr>
            <a:spLocks noGrp="1"/>
          </p:cNvSpPr>
          <p:nvPr>
            <p:ph sz="quarter" idx="1"/>
          </p:nvPr>
        </p:nvSpPr>
        <p:spPr>
          <a:xfrm>
            <a:off x="612648" y="1600200"/>
            <a:ext cx="5254752" cy="4495800"/>
          </a:xfrm>
        </p:spPr>
        <p:txBody>
          <a:bodyPr>
            <a:normAutofit/>
          </a:bodyPr>
          <a:lstStyle/>
          <a:p>
            <a:r>
              <a:rPr lang="en-US" dirty="0" smtClean="0"/>
              <a:t>Funds are provided annually from the Sport Fish Restoration and Boating Trust Fund.</a:t>
            </a:r>
          </a:p>
          <a:p>
            <a:r>
              <a:rPr lang="en-US" dirty="0" smtClean="0"/>
              <a:t>Amount provided is 2% of the Trust Fund after several other deductions have been made, approximately $10-14 million.  </a:t>
            </a:r>
          </a:p>
        </p:txBody>
      </p:sp>
      <p:pic>
        <p:nvPicPr>
          <p:cNvPr id="4098" name="Picture 2" descr="http://3.bp.blogspot.com/_n3lEKqDKTSA/SjEGHszBBhI/AAAAAAAABKQ/pdaqLbJGSTQ/s400/boat+docks.jpg"/>
          <p:cNvPicPr>
            <a:picLocks noChangeAspect="1" noChangeArrowheads="1"/>
          </p:cNvPicPr>
          <p:nvPr/>
        </p:nvPicPr>
        <p:blipFill>
          <a:blip r:embed="rId2" cstate="print"/>
          <a:srcRect/>
          <a:stretch>
            <a:fillRect/>
          </a:stretch>
        </p:blipFill>
        <p:spPr bwMode="auto">
          <a:xfrm>
            <a:off x="5715000" y="2209800"/>
            <a:ext cx="3132667" cy="1762125"/>
          </a:xfrm>
          <a:prstGeom prst="rect">
            <a:avLst/>
          </a:prstGeom>
          <a:noFill/>
        </p:spPr>
      </p:pic>
    </p:spTree>
    <p:extLst>
      <p:ext uri="{BB962C8B-B14F-4D97-AF65-F5344CB8AC3E}">
        <p14:creationId xmlns:p14="http://schemas.microsoft.com/office/powerpoint/2010/main" val="841230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CVA Fiscal Year 2014</a:t>
            </a:r>
            <a:endParaRPr lang="en-US" dirty="0"/>
          </a:p>
        </p:txBody>
      </p:sp>
      <p:sp>
        <p:nvSpPr>
          <p:cNvPr id="3" name="Content Placeholder 2"/>
          <p:cNvSpPr>
            <a:spLocks noGrp="1"/>
          </p:cNvSpPr>
          <p:nvPr>
            <p:ph sz="quarter" idx="1"/>
          </p:nvPr>
        </p:nvSpPr>
        <p:spPr>
          <a:xfrm>
            <a:off x="612648" y="1600200"/>
            <a:ext cx="8153400" cy="5257800"/>
          </a:xfrm>
        </p:spPr>
        <p:txBody>
          <a:bodyPr>
            <a:normAutofit/>
          </a:bodyPr>
          <a:lstStyle/>
          <a:p>
            <a:r>
              <a:rPr lang="en-US" dirty="0" smtClean="0"/>
              <a:t>Received 31 applications  - 14 Coastal, 17 Inland</a:t>
            </a:r>
          </a:p>
          <a:p>
            <a:r>
              <a:rPr lang="en-US" dirty="0" smtClean="0"/>
              <a:t>21 States applied – 10 applied for both Coastal and Inland Grants</a:t>
            </a:r>
          </a:p>
          <a:p>
            <a:r>
              <a:rPr lang="en-US" dirty="0" smtClean="0"/>
              <a:t>All applications were fully funded - $16.59 million</a:t>
            </a:r>
          </a:p>
          <a:p>
            <a:r>
              <a:rPr lang="en-US" dirty="0" smtClean="0"/>
              <a:t>States matched grants with $5.5 million </a:t>
            </a:r>
          </a:p>
          <a:p>
            <a:r>
              <a:rPr lang="en-US" dirty="0" smtClean="0"/>
              <a:t>$3.1 million will carryover for use in FY 2015</a:t>
            </a:r>
          </a:p>
        </p:txBody>
      </p:sp>
    </p:spTree>
    <p:extLst>
      <p:ext uri="{BB962C8B-B14F-4D97-AF65-F5344CB8AC3E}">
        <p14:creationId xmlns:p14="http://schemas.microsoft.com/office/powerpoint/2010/main" val="34808800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806</Words>
  <Application>Microsoft Office PowerPoint</Application>
  <PresentationFormat>On-screen Show (4:3)</PresentationFormat>
  <Paragraphs>61</Paragraphs>
  <Slides>17</Slides>
  <Notes>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Median</vt:lpstr>
      <vt:lpstr>Clean Vessel Act  Program Update </vt:lpstr>
      <vt:lpstr>Clean Vessel Act Grants: Supporting Clean Water…</vt:lpstr>
      <vt:lpstr>Clean Vessel Act Grants: Supporting Clean Water…</vt:lpstr>
      <vt:lpstr>Clean Vessel Act Grants: Supporting Clean Water…</vt:lpstr>
      <vt:lpstr>PowerPoint Presentation</vt:lpstr>
      <vt:lpstr>Clean Vessel Act </vt:lpstr>
      <vt:lpstr>Clean Vessel Act </vt:lpstr>
      <vt:lpstr>Clean Vessel Act – Source of Funds</vt:lpstr>
      <vt:lpstr>CVA Fiscal Year 2014</vt:lpstr>
      <vt:lpstr>CVA Fiscal Year 2015</vt:lpstr>
      <vt:lpstr>Program regulation revision </vt:lpstr>
      <vt:lpstr>Clean Vessel Act Funding Since 2000</vt:lpstr>
      <vt:lpstr>PowerPoint Presentation</vt:lpstr>
      <vt:lpstr>PowerPoint Presentation</vt:lpstr>
      <vt:lpstr>PowerPoint Presentation</vt:lpstr>
      <vt:lpstr>CVA Application ideas</vt:lpstr>
      <vt:lpstr>CVA Application Tips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Clean Vessel Act  Program Update</dc:title>
  <dc:creator>Vigfusson, Christy</dc:creator>
  <cp:lastModifiedBy>Van Alstyne, Lisa</cp:lastModifiedBy>
  <cp:revision>1</cp:revision>
  <dcterms:created xsi:type="dcterms:W3CDTF">2014-09-26T20:18:42Z</dcterms:created>
  <dcterms:modified xsi:type="dcterms:W3CDTF">2014-09-30T10:54:57Z</dcterms:modified>
</cp:coreProperties>
</file>