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"/>
  </p:notesMasterIdLst>
  <p:sldIdLst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F581B-06B3-4F04-921B-79085CDAD678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3960C-1B70-469C-BC3F-6A8F5FC69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72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67E5D-7097-447A-A543-6B3405023DC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637BB6B-EE1B-48FB-8575-0D55C373DE88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A957AF-53C0-420B-9C2D-77DB1416566C}" type="slidenum">
              <a:rPr lang="en-US" smtClean="0">
                <a:solidFill>
                  <a:srgbClr val="775F55"/>
                </a:solidFill>
              </a:rPr>
              <a:pPr/>
              <a:t>‹#›</a:t>
            </a:fld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1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44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25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637BB6B-EE1B-48FB-8575-0D55C373DE88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A957AF-53C0-420B-9C2D-77DB1416566C}" type="slidenum">
              <a:rPr lang="en-US" smtClean="0">
                <a:solidFill>
                  <a:srgbClr val="775F55"/>
                </a:solidFill>
              </a:rPr>
              <a:pPr/>
              <a:t>‹#›</a:t>
            </a:fld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935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58980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9739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08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1380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61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A957AF-53C0-420B-9C2D-77DB1416566C}" type="slidenum">
              <a:rPr lang="en-US" smtClean="0">
                <a:solidFill>
                  <a:srgbClr val="775F55"/>
                </a:solidFill>
              </a:rPr>
              <a:pPr/>
              <a:t>‹#›</a:t>
            </a:fld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471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20119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66321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6692364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 dirty="0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300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8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055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02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8370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160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A957AF-53C0-420B-9C2D-77DB1416566C}" type="slidenum">
              <a:rPr lang="en-US" smtClean="0">
                <a:solidFill>
                  <a:srgbClr val="775F55"/>
                </a:solidFill>
              </a:rPr>
              <a:pPr/>
              <a:t>‹#›</a:t>
            </a:fld>
            <a:endParaRPr lang="en-US">
              <a:solidFill>
                <a:srgbClr val="775F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33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07118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>
              <a:solidFill>
                <a:srgbClr val="775F55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>
              <a:solidFill>
                <a:srgbClr val="775F55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71559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 sz="1000">
              <a:solidFill>
                <a:srgbClr val="775F55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ctr"/>
            <a:endParaRPr lang="en-US" sz="1000" dirty="0">
              <a:solidFill>
                <a:srgbClr val="775F55">
                  <a:shade val="5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 sz="1000" dirty="0">
              <a:solidFill>
                <a:srgbClr val="775F55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1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637BB6B-EE1B-48FB-8575-0D55C373DE88}" type="datetimeFigureOut">
              <a:rPr lang="en-US" smtClean="0">
                <a:solidFill>
                  <a:srgbClr val="775F55"/>
                </a:solidFill>
              </a:rPr>
              <a:pPr/>
              <a:t>9/30/2014</a:t>
            </a:fld>
            <a:endParaRPr lang="en-US" sz="1000">
              <a:solidFill>
                <a:srgbClr val="775F55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ctr"/>
            <a:endParaRPr lang="en-US" sz="1000" dirty="0">
              <a:solidFill>
                <a:srgbClr val="775F55">
                  <a:shade val="50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AA957AF-53C0-420B-9C2D-77DB1416566C}" type="slidenum">
              <a:rPr lang="en-US" smtClean="0"/>
              <a:pPr/>
              <a:t>‹#›</a:t>
            </a:fld>
            <a:endParaRPr lang="en-US" sz="1000" dirty="0">
              <a:solidFill>
                <a:srgbClr val="775F55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98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3429000"/>
            <a:ext cx="6477000" cy="1828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National coastal wetlands Conservation grant program Update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Christy Vigfusson, U.S. Fish and Wildlife Service</a:t>
            </a:r>
            <a:endParaRPr lang="en-US" dirty="0"/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304800" y="1219200"/>
            <a:ext cx="1905000" cy="1905000"/>
            <a:chOff x="-3168" y="1096"/>
            <a:chExt cx="2364" cy="2796"/>
          </a:xfrm>
        </p:grpSpPr>
        <p:sp useBgFill="1">
          <p:nvSpPr>
            <p:cNvPr id="5" name="Oval 34"/>
            <p:cNvSpPr>
              <a:spLocks noChangeArrowheads="1"/>
            </p:cNvSpPr>
            <p:nvPr/>
          </p:nvSpPr>
          <p:spPr bwMode="auto">
            <a:xfrm>
              <a:off x="-2688" y="2448"/>
              <a:ext cx="1488" cy="912"/>
            </a:xfrm>
            <a:prstGeom prst="ellipse">
              <a:avLst/>
            </a:prstGeom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pic>
          <p:nvPicPr>
            <p:cNvPr id="6" name="Picture 35" descr="Fws_rgb copy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3168" y="1096"/>
              <a:ext cx="2364" cy="2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280990"/>
            <a:ext cx="1676400" cy="2327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866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Coastal Wetlands Conservation Grants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2968752" cy="449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Provides grant funds to the States, the District of Columbia and insular areas for:</a:t>
            </a:r>
          </a:p>
          <a:p>
            <a:pPr lvl="1"/>
            <a:r>
              <a:rPr lang="en-US" dirty="0" smtClean="0"/>
              <a:t>Long-term conservation of coastal wetland ecosystems through acquisition and restoration in coastal lands and waters.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752600"/>
            <a:ext cx="56388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National Coastal Wetlands Conservation Grants </a:t>
            </a:r>
            <a:r>
              <a:rPr lang="en-US" dirty="0" smtClean="0"/>
              <a:t>FY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Fiscal Year 2014</a:t>
            </a:r>
          </a:p>
          <a:p>
            <a:pPr lvl="1"/>
            <a:r>
              <a:rPr lang="en-US" dirty="0"/>
              <a:t>WSFR awarded funding </a:t>
            </a:r>
            <a:r>
              <a:rPr lang="en-US" dirty="0" smtClean="0"/>
              <a:t>from </a:t>
            </a:r>
            <a:r>
              <a:rPr lang="en-US" dirty="0"/>
              <a:t>the Sport Fish Restoration and Boating Trust Fund </a:t>
            </a:r>
            <a:r>
              <a:rPr lang="en-US" dirty="0" smtClean="0"/>
              <a:t>for:</a:t>
            </a:r>
          </a:p>
          <a:p>
            <a:pPr lvl="2"/>
            <a:r>
              <a:rPr lang="en-US" dirty="0" smtClean="0"/>
              <a:t>22 </a:t>
            </a:r>
            <a:r>
              <a:rPr lang="en-US" dirty="0"/>
              <a:t>applications to </a:t>
            </a:r>
            <a:endParaRPr lang="en-US" dirty="0" smtClean="0"/>
          </a:p>
          <a:p>
            <a:pPr lvl="2"/>
            <a:r>
              <a:rPr lang="en-US" dirty="0" smtClean="0"/>
              <a:t>12 </a:t>
            </a:r>
            <a:r>
              <a:rPr lang="en-US" dirty="0"/>
              <a:t>States totaling </a:t>
            </a:r>
            <a:endParaRPr lang="en-US" dirty="0" smtClean="0"/>
          </a:p>
          <a:p>
            <a:pPr lvl="2"/>
            <a:r>
              <a:rPr lang="en-US" dirty="0" smtClean="0"/>
              <a:t>$</a:t>
            </a:r>
            <a:r>
              <a:rPr lang="en-US" dirty="0"/>
              <a:t>16.5 </a:t>
            </a:r>
            <a:r>
              <a:rPr lang="en-US" dirty="0" smtClean="0"/>
              <a:t>million</a:t>
            </a:r>
          </a:p>
          <a:p>
            <a:pPr lvl="1"/>
            <a:r>
              <a:rPr lang="en-US" dirty="0"/>
              <a:t>The projects will cumulatively protect, restore or enhance approximately </a:t>
            </a:r>
            <a:r>
              <a:rPr lang="en-US" dirty="0" smtClean="0"/>
              <a:t>11,247 </a:t>
            </a:r>
            <a:r>
              <a:rPr lang="en-US" dirty="0"/>
              <a:t>acres of important coastal wetland habitat, including several miles of shoreline. </a:t>
            </a:r>
            <a:endParaRPr lang="en-US" dirty="0" smtClean="0"/>
          </a:p>
          <a:p>
            <a:pPr lvl="1"/>
            <a:r>
              <a:rPr lang="en-US" dirty="0" smtClean="0"/>
              <a:t>Conservation </a:t>
            </a:r>
            <a:r>
              <a:rPr lang="en-US" dirty="0"/>
              <a:t>of this habitat will not only benefit coastal-dependent federal trust species, but will also enhance flood protection and water quality, and provide economic and recreational benefits to commercial fishermen and sport anglers.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470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National Coastal Wetlands Conservation Grants </a:t>
            </a:r>
            <a:r>
              <a:rPr lang="en-US" dirty="0" smtClean="0"/>
              <a:t>FY 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883152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 FY 2015, WSFR received </a:t>
            </a:r>
          </a:p>
          <a:p>
            <a:pPr lvl="1"/>
            <a:r>
              <a:rPr lang="en-US" dirty="0" smtClean="0"/>
              <a:t>36 </a:t>
            </a:r>
            <a:r>
              <a:rPr lang="en-US" dirty="0"/>
              <a:t>applications from </a:t>
            </a:r>
            <a:endParaRPr lang="en-US" dirty="0" smtClean="0"/>
          </a:p>
          <a:p>
            <a:pPr lvl="1"/>
            <a:r>
              <a:rPr lang="en-US" dirty="0" smtClean="0"/>
              <a:t>16 </a:t>
            </a:r>
            <a:r>
              <a:rPr lang="en-US" dirty="0"/>
              <a:t>States requesting approximately </a:t>
            </a:r>
            <a:endParaRPr lang="en-US" dirty="0" smtClean="0"/>
          </a:p>
          <a:p>
            <a:pPr lvl="1"/>
            <a:r>
              <a:rPr lang="en-US" dirty="0" smtClean="0"/>
              <a:t>$</a:t>
            </a:r>
            <a:r>
              <a:rPr lang="en-US" dirty="0"/>
              <a:t>29 </a:t>
            </a:r>
            <a:r>
              <a:rPr lang="en-US" dirty="0" smtClean="0"/>
              <a:t>million  </a:t>
            </a:r>
          </a:p>
          <a:p>
            <a:r>
              <a:rPr lang="en-US" dirty="0" smtClean="0"/>
              <a:t>We </a:t>
            </a:r>
            <a:r>
              <a:rPr lang="en-US" dirty="0"/>
              <a:t>anticipate $16 million in new funds, plus $1-4 million in recovered funds.  </a:t>
            </a:r>
          </a:p>
          <a:p>
            <a:endParaRPr lang="en-US" dirty="0" smtClean="0"/>
          </a:p>
        </p:txBody>
      </p:sp>
      <p:pic>
        <p:nvPicPr>
          <p:cNvPr id="1026" name="Picture 2" descr="H:\KuczakC\ALDP\60day Chincoteague NWR\snow geese on beach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545" y="1828800"/>
            <a:ext cx="7485652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71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Coastal Wetland Conservation Grant Application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 the Request for Applications or the NOFA – Notice of Funding Availability and Application Instructions</a:t>
            </a:r>
          </a:p>
          <a:p>
            <a:r>
              <a:rPr lang="en-US" dirty="0" smtClean="0"/>
              <a:t>Address each ranking criteria individually – make it easy for reviewers to see what you will do and how to score</a:t>
            </a:r>
          </a:p>
          <a:p>
            <a:r>
              <a:rPr lang="en-US" dirty="0" smtClean="0"/>
              <a:t>Have a great project and tell a great conservation story</a:t>
            </a:r>
          </a:p>
          <a:p>
            <a:r>
              <a:rPr lang="en-US" dirty="0" smtClean="0"/>
              <a:t>Include partners and non-federal cash match (Criteria 10 and 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13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christy_vigfusson@fws.gov</a:t>
            </a:r>
          </a:p>
          <a:p>
            <a:r>
              <a:rPr lang="en-US" sz="2400" dirty="0" smtClean="0"/>
              <a:t>(703) 358-1748.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pic>
        <p:nvPicPr>
          <p:cNvPr id="20481" name="Picture 1" descr="http://im1.shutterfly.com/media/47a1d608b3127ccefdaeb91037ae00000010O08AaM3Llw3btge3nwc/cC/f%3D0/ps%3D50/r%3D0/rx%3D550/ry%3D400/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8580" b="858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122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261</Words>
  <Application>Microsoft Office PowerPoint</Application>
  <PresentationFormat>On-screen Show (4:3)</PresentationFormat>
  <Paragraphs>28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Median</vt:lpstr>
      <vt:lpstr>1_Median</vt:lpstr>
      <vt:lpstr>National coastal wetlands Conservation grant program Update </vt:lpstr>
      <vt:lpstr>National Coastal Wetlands Conservation Grants </vt:lpstr>
      <vt:lpstr>National Coastal Wetlands Conservation Grants FY 2014</vt:lpstr>
      <vt:lpstr>National Coastal Wetlands Conservation Grants FY 2015</vt:lpstr>
      <vt:lpstr>National Coastal Wetland Conservation Grant Application Tips</vt:lpstr>
      <vt:lpstr>Thank you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coastal wetlands Conservation grant program Update</dc:title>
  <dc:creator>Vigfusson, Christy</dc:creator>
  <cp:lastModifiedBy>Van Alstyne, Lisa</cp:lastModifiedBy>
  <cp:revision>1</cp:revision>
  <dcterms:created xsi:type="dcterms:W3CDTF">2014-09-29T18:53:17Z</dcterms:created>
  <dcterms:modified xsi:type="dcterms:W3CDTF">2014-09-30T10:56:11Z</dcterms:modified>
</cp:coreProperties>
</file>