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BB12F9-B571-476F-B708-7A1C4AE1F3F4}" type="datetimeFigureOut">
              <a:rPr lang="en-US" smtClean="0"/>
              <a:t>9/30/2014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AD8FCC-6448-4863-9CF1-0075804A9873}" type="slidenum">
              <a:rPr lang="en-US" smtClean="0"/>
              <a:t>‹#›</a:t>
            </a:fld>
            <a:endParaRPr lang="en-US"/>
          </a:p>
        </p:txBody>
      </p:sp>
    </p:spTree>
    <p:extLst>
      <p:ext uri="{BB962C8B-B14F-4D97-AF65-F5344CB8AC3E}">
        <p14:creationId xmlns:p14="http://schemas.microsoft.com/office/powerpoint/2010/main" val="854453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1709B7-246C-46D6-BBBB-7A886BB8F6F3}" type="slidenum">
              <a:rPr lang="en-US" smtClean="0">
                <a:solidFill>
                  <a:prstClr val="black"/>
                </a:solidFill>
              </a:rPr>
              <a:pPr/>
              <a:t>2</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637BB6B-EE1B-48FB-8575-0D55C373DE88}" type="datetimeFigureOut">
              <a:rPr lang="en-US" smtClean="0"/>
              <a:pPr/>
              <a:t>9/30/2014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solidFill>
                <a:srgbClr val="775F55"/>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AA957AF-53C0-420B-9C2D-77DB1416566C}" type="slidenum">
              <a:rPr lang="en-US" smtClean="0">
                <a:solidFill>
                  <a:srgbClr val="775F55"/>
                </a:solidFill>
              </a:rPr>
              <a:pPr/>
              <a:t>‹#›</a:t>
            </a:fld>
            <a:endParaRPr lang="en-US">
              <a:solidFill>
                <a:srgbClr val="775F55"/>
              </a:solidFill>
            </a:endParaRPr>
          </a:p>
        </p:txBody>
      </p:sp>
    </p:spTree>
    <p:extLst>
      <p:ext uri="{BB962C8B-B14F-4D97-AF65-F5344CB8AC3E}">
        <p14:creationId xmlns:p14="http://schemas.microsoft.com/office/powerpoint/2010/main" val="1837927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dirty="0">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p>
            <a:fld id="{2AA957AF-53C0-420B-9C2D-77DB1416566C}" type="slidenum">
              <a:rPr lang="en-US" smtClean="0"/>
              <a:pPr/>
              <a:t>‹#›</a:t>
            </a:fld>
            <a:endParaRPr lang="en-US"/>
          </a:p>
        </p:txBody>
      </p:sp>
    </p:spTree>
    <p:extLst>
      <p:ext uri="{BB962C8B-B14F-4D97-AF65-F5344CB8AC3E}">
        <p14:creationId xmlns:p14="http://schemas.microsoft.com/office/powerpoint/2010/main" val="3813975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5" name="Footer Placeholder 4"/>
          <p:cNvSpPr>
            <a:spLocks noGrp="1"/>
          </p:cNvSpPr>
          <p:nvPr>
            <p:ph type="ftr" sz="quarter" idx="11"/>
          </p:nvPr>
        </p:nvSpPr>
        <p:spPr>
          <a:xfrm>
            <a:off x="457201" y="6248207"/>
            <a:ext cx="5573483" cy="365125"/>
          </a:xfrm>
        </p:spPr>
        <p:txBody>
          <a:bodyPr/>
          <a:lstStyle/>
          <a:p>
            <a:endParaRPr lang="en-US">
              <a:solidFill>
                <a:srgbClr val="775F55"/>
              </a:solidFill>
            </a:endParaRP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rot="5400000">
            <a:off x="5989638" y="144462"/>
            <a:ext cx="533400" cy="244476"/>
          </a:xfrm>
        </p:spPr>
        <p:txBody>
          <a:bodyPr/>
          <a:lstStyle/>
          <a:p>
            <a:fld id="{2AA957AF-53C0-420B-9C2D-77DB1416566C}" type="slidenum">
              <a:rPr lang="en-US" smtClean="0"/>
              <a:pPr/>
              <a:t>‹#›</a:t>
            </a:fld>
            <a:endParaRPr lang="en-US"/>
          </a:p>
        </p:txBody>
      </p:sp>
    </p:spTree>
    <p:extLst>
      <p:ext uri="{BB962C8B-B14F-4D97-AF65-F5344CB8AC3E}">
        <p14:creationId xmlns:p14="http://schemas.microsoft.com/office/powerpoint/2010/main" val="1420513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AA957AF-53C0-420B-9C2D-77DB1416566C}"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825144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AA957AF-53C0-420B-9C2D-77DB1416566C}" type="slidenum">
              <a:rPr lang="en-US" smtClean="0"/>
              <a:pPr/>
              <a:t>‹#›</a:t>
            </a:fld>
            <a:endParaRPr lang="en-US"/>
          </a:p>
        </p:txBody>
      </p:sp>
      <p:sp>
        <p:nvSpPr>
          <p:cNvPr id="14" name="Footer Placeholder 13"/>
          <p:cNvSpPr>
            <a:spLocks noGrp="1"/>
          </p:cNvSpPr>
          <p:nvPr>
            <p:ph type="ftr" sz="quarter" idx="12"/>
          </p:nvPr>
        </p:nvSpPr>
        <p:spPr/>
        <p:txBody>
          <a:bodyPr/>
          <a:lstStyle/>
          <a:p>
            <a:endParaRPr lang="en-US">
              <a:solidFill>
                <a:srgbClr val="775F55"/>
              </a:solidFill>
            </a:endParaRPr>
          </a:p>
        </p:txBody>
      </p:sp>
    </p:spTree>
    <p:extLst>
      <p:ext uri="{BB962C8B-B14F-4D97-AF65-F5344CB8AC3E}">
        <p14:creationId xmlns:p14="http://schemas.microsoft.com/office/powerpoint/2010/main" val="2029486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E637BB6B-EE1B-48FB-8575-0D55C373DE88}" type="datetimeFigureOut">
              <a:rPr lang="en-US" smtClean="0">
                <a:solidFill>
                  <a:srgbClr val="775F55"/>
                </a:solidFill>
              </a:rPr>
              <a:pPr/>
              <a:t>9/30/2014</a:t>
            </a:fld>
            <a:endParaRPr lang="en-US">
              <a:solidFill>
                <a:srgbClr val="775F55"/>
              </a:solidFill>
            </a:endParaRPr>
          </a:p>
        </p:txBody>
      </p:sp>
      <p:sp>
        <p:nvSpPr>
          <p:cNvPr id="10" name="Slide Number Placeholder 9"/>
          <p:cNvSpPr>
            <a:spLocks noGrp="1"/>
          </p:cNvSpPr>
          <p:nvPr>
            <p:ph type="sldNum" sz="quarter" idx="16"/>
          </p:nvPr>
        </p:nvSpPr>
        <p:spPr/>
        <p:txBody>
          <a:bodyPr rtlCol="0"/>
          <a:lstStyle/>
          <a:p>
            <a:fld id="{2AA957AF-53C0-420B-9C2D-77DB1416566C}"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solidFill>
                <a:srgbClr val="775F55"/>
              </a:solidFill>
            </a:endParaRPr>
          </a:p>
        </p:txBody>
      </p:sp>
    </p:spTree>
    <p:extLst>
      <p:ext uri="{BB962C8B-B14F-4D97-AF65-F5344CB8AC3E}">
        <p14:creationId xmlns:p14="http://schemas.microsoft.com/office/powerpoint/2010/main" val="3192876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637BB6B-EE1B-48FB-8575-0D55C373DE88}" type="datetimeFigureOut">
              <a:rPr lang="en-US" smtClean="0">
                <a:solidFill>
                  <a:srgbClr val="775F55"/>
                </a:solidFill>
              </a:rPr>
              <a:pPr/>
              <a:t>9/30/2014</a:t>
            </a:fld>
            <a:endParaRPr lang="en-US">
              <a:solidFill>
                <a:srgbClr val="775F55"/>
              </a:solidFill>
            </a:endParaRPr>
          </a:p>
        </p:txBody>
      </p:sp>
      <p:sp>
        <p:nvSpPr>
          <p:cNvPr id="12" name="Slide Number Placeholder 11"/>
          <p:cNvSpPr>
            <a:spLocks noGrp="1"/>
          </p:cNvSpPr>
          <p:nvPr>
            <p:ph type="sldNum" sz="quarter" idx="16"/>
          </p:nvPr>
        </p:nvSpPr>
        <p:spPr/>
        <p:txBody>
          <a:bodyPr rtlCol="0"/>
          <a:lstStyle/>
          <a:p>
            <a:fld id="{2AA957AF-53C0-420B-9C2D-77DB1416566C}"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solidFill>
                <a:srgbClr val="775F55"/>
              </a:solidFill>
            </a:endParaRP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449683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4" name="Footer Placeholder 3"/>
          <p:cNvSpPr>
            <a:spLocks noGrp="1"/>
          </p:cNvSpPr>
          <p:nvPr>
            <p:ph type="ftr" sz="quarter" idx="11"/>
          </p:nvPr>
        </p:nvSpPr>
        <p:spPr/>
        <p:txBody>
          <a:bodyPr/>
          <a:lstStyle/>
          <a:p>
            <a:endParaRPr lang="en-US">
              <a:solidFill>
                <a:srgbClr val="775F55"/>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AA957AF-53C0-420B-9C2D-77DB1416566C}" type="slidenum">
              <a:rPr lang="en-US" smtClean="0"/>
              <a:pPr/>
              <a:t>‹#›</a:t>
            </a:fld>
            <a:endParaRPr lang="en-US"/>
          </a:p>
        </p:txBody>
      </p:sp>
    </p:spTree>
    <p:extLst>
      <p:ext uri="{BB962C8B-B14F-4D97-AF65-F5344CB8AC3E}">
        <p14:creationId xmlns:p14="http://schemas.microsoft.com/office/powerpoint/2010/main" val="2369357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3" name="Footer Placeholder 2"/>
          <p:cNvSpPr>
            <a:spLocks noGrp="1"/>
          </p:cNvSpPr>
          <p:nvPr>
            <p:ph type="ftr" sz="quarter" idx="11"/>
          </p:nvPr>
        </p:nvSpPr>
        <p:spPr/>
        <p:txBody>
          <a:bodyPr/>
          <a:lstStyle/>
          <a:p>
            <a:endParaRPr lang="en-US">
              <a:solidFill>
                <a:srgbClr val="775F55"/>
              </a:solidFill>
            </a:endParaRP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AA957AF-53C0-420B-9C2D-77DB1416566C}" type="slidenum">
              <a:rPr lang="en-US" smtClean="0">
                <a:solidFill>
                  <a:srgbClr val="775F55"/>
                </a:solidFill>
              </a:rPr>
              <a:pPr/>
              <a:t>‹#›</a:t>
            </a:fld>
            <a:endParaRPr lang="en-US">
              <a:solidFill>
                <a:srgbClr val="775F55"/>
              </a:solidFill>
            </a:endParaRPr>
          </a:p>
        </p:txBody>
      </p:sp>
    </p:spTree>
    <p:extLst>
      <p:ext uri="{BB962C8B-B14F-4D97-AF65-F5344CB8AC3E}">
        <p14:creationId xmlns:p14="http://schemas.microsoft.com/office/powerpoint/2010/main" val="3505733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6" name="Footer Placeholder 5"/>
          <p:cNvSpPr>
            <a:spLocks noGrp="1"/>
          </p:cNvSpPr>
          <p:nvPr>
            <p:ph type="ftr" sz="quarter" idx="11"/>
          </p:nvPr>
        </p:nvSpPr>
        <p:spPr/>
        <p:txBody>
          <a:bodyPr/>
          <a:lstStyle/>
          <a:p>
            <a:endParaRPr lang="en-US">
              <a:solidFill>
                <a:srgbClr val="775F55"/>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AA957AF-53C0-420B-9C2D-77DB1416566C}"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148368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Date Placeholder 11"/>
          <p:cNvSpPr>
            <a:spLocks noGrp="1"/>
          </p:cNvSpPr>
          <p:nvPr>
            <p:ph type="dt" sz="half" idx="10"/>
          </p:nvPr>
        </p:nvSpPr>
        <p:spPr>
          <a:xfrm>
            <a:off x="6248400" y="6248400"/>
            <a:ext cx="2667000" cy="365125"/>
          </a:xfrm>
        </p:spPr>
        <p:txBody>
          <a:bodyPr rtlCol="0"/>
          <a:lstStyle/>
          <a:p>
            <a:fld id="{E637BB6B-EE1B-48FB-8575-0D55C373DE88}" type="datetimeFigureOut">
              <a:rPr lang="en-US" smtClean="0">
                <a:solidFill>
                  <a:srgbClr val="775F55"/>
                </a:solidFill>
              </a:rPr>
              <a:pPr/>
              <a:t>9/30/2014</a:t>
            </a:fld>
            <a:endParaRPr lang="en-US">
              <a:solidFill>
                <a:srgbClr val="775F55"/>
              </a:solidFill>
            </a:endParaRPr>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AA957AF-53C0-420B-9C2D-77DB1416566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solidFill>
                <a:srgbClr val="775F55"/>
              </a:solidFill>
            </a:endParaRP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281266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637BB6B-EE1B-48FB-8575-0D55C373DE88}" type="datetimeFigureOut">
              <a:rPr lang="en-US" smtClean="0">
                <a:solidFill>
                  <a:srgbClr val="775F55"/>
                </a:solidFill>
              </a:rPr>
              <a:pPr/>
              <a:t>9/30/2014</a:t>
            </a:fld>
            <a:endParaRPr lang="en-US" sz="1000">
              <a:solidFill>
                <a:srgbClr val="775F55">
                  <a:shade val="50000"/>
                </a:srgbClr>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ctr"/>
            <a:endParaRPr lang="en-US" sz="1000" dirty="0">
              <a:solidFill>
                <a:srgbClr val="775F55">
                  <a:shade val="50000"/>
                </a:srgbClr>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AA957AF-53C0-420B-9C2D-77DB1416566C}" type="slidenum">
              <a:rPr lang="en-US" smtClean="0"/>
              <a:pPr/>
              <a:t>‹#›</a:t>
            </a:fld>
            <a:endParaRPr lang="en-US" sz="1000" dirty="0">
              <a:solidFill>
                <a:srgbClr val="775F55">
                  <a:shade val="50000"/>
                </a:srgbClr>
              </a:solidFill>
            </a:endParaRPr>
          </a:p>
        </p:txBody>
      </p:sp>
    </p:spTree>
    <p:extLst>
      <p:ext uri="{BB962C8B-B14F-4D97-AF65-F5344CB8AC3E}">
        <p14:creationId xmlns:p14="http://schemas.microsoft.com/office/powerpoint/2010/main" val="35506461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38400" y="3429000"/>
            <a:ext cx="6477000" cy="1828800"/>
          </a:xfrm>
        </p:spPr>
        <p:txBody>
          <a:bodyPr>
            <a:normAutofit/>
          </a:bodyPr>
          <a:lstStyle/>
          <a:p>
            <a:r>
              <a:rPr lang="en-US" dirty="0" smtClean="0"/>
              <a:t>Recreational Boating Access</a:t>
            </a:r>
            <a:endParaRPr lang="en-US" dirty="0"/>
          </a:p>
        </p:txBody>
      </p:sp>
      <p:sp>
        <p:nvSpPr>
          <p:cNvPr id="3" name="Subtitle 2"/>
          <p:cNvSpPr>
            <a:spLocks noGrp="1"/>
          </p:cNvSpPr>
          <p:nvPr>
            <p:ph type="subTitle" idx="1"/>
          </p:nvPr>
        </p:nvSpPr>
        <p:spPr/>
        <p:txBody>
          <a:bodyPr/>
          <a:lstStyle/>
          <a:p>
            <a:r>
              <a:rPr lang="en-US" dirty="0" smtClean="0"/>
              <a:t>Christy Vigfusson, U.S. Fish and Wildlife Service</a:t>
            </a:r>
            <a:endParaRPr lang="en-US" dirty="0"/>
          </a:p>
        </p:txBody>
      </p:sp>
      <p:grpSp>
        <p:nvGrpSpPr>
          <p:cNvPr id="4" name="Group 33"/>
          <p:cNvGrpSpPr>
            <a:grpSpLocks/>
          </p:cNvGrpSpPr>
          <p:nvPr/>
        </p:nvGrpSpPr>
        <p:grpSpPr bwMode="auto">
          <a:xfrm>
            <a:off x="304800" y="1219200"/>
            <a:ext cx="1905000" cy="1905000"/>
            <a:chOff x="-3168" y="1096"/>
            <a:chExt cx="2364" cy="2796"/>
          </a:xfrm>
        </p:grpSpPr>
        <p:sp useBgFill="1">
          <p:nvSpPr>
            <p:cNvPr id="5" name="Oval 34"/>
            <p:cNvSpPr>
              <a:spLocks noChangeArrowheads="1"/>
            </p:cNvSpPr>
            <p:nvPr/>
          </p:nvSpPr>
          <p:spPr bwMode="auto">
            <a:xfrm>
              <a:off x="-2688" y="2448"/>
              <a:ext cx="1488" cy="912"/>
            </a:xfrm>
            <a:prstGeom prst="ellipse">
              <a:avLst/>
            </a:prstGeom>
            <a:ln w="9525">
              <a:solidFill>
                <a:srgbClr val="000000"/>
              </a:solidFill>
              <a:round/>
              <a:headEnd/>
              <a:tailEnd/>
            </a:ln>
          </p:spPr>
          <p:txBody>
            <a:bodyPr wrap="none" anchor="ctr"/>
            <a:lstStyle/>
            <a:p>
              <a:endParaRPr lang="en-US">
                <a:solidFill>
                  <a:prstClr val="black"/>
                </a:solidFill>
              </a:endParaRPr>
            </a:p>
          </p:txBody>
        </p:sp>
        <p:pic>
          <p:nvPicPr>
            <p:cNvPr id="6" name="Picture 35" descr="Fws_rgb copy"/>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68" y="1096"/>
              <a:ext cx="2364" cy="2796"/>
            </a:xfrm>
            <a:prstGeom prst="rect">
              <a:avLst/>
            </a:prstGeom>
            <a:noFill/>
            <a:ln w="9525">
              <a:noFill/>
              <a:miter lim="800000"/>
              <a:headEnd/>
              <a:tailEnd/>
            </a:ln>
          </p:spPr>
        </p:pic>
      </p:grpSp>
      <p:pic>
        <p:nvPicPr>
          <p:cNvPr id="7" name="Picture 38"/>
          <p:cNvPicPr>
            <a:picLocks noChangeAspect="1" noChangeArrowheads="1"/>
          </p:cNvPicPr>
          <p:nvPr/>
        </p:nvPicPr>
        <p:blipFill>
          <a:blip r:embed="rId3" cstate="print"/>
          <a:srcRect/>
          <a:stretch>
            <a:fillRect/>
          </a:stretch>
        </p:blipFill>
        <p:spPr bwMode="auto">
          <a:xfrm>
            <a:off x="381000" y="3280990"/>
            <a:ext cx="1676400" cy="2327648"/>
          </a:xfrm>
          <a:prstGeom prst="rect">
            <a:avLst/>
          </a:prstGeom>
          <a:noFill/>
          <a:ln w="9525">
            <a:noFill/>
            <a:miter lim="800000"/>
            <a:headEnd/>
            <a:tailEnd/>
          </a:ln>
        </p:spPr>
      </p:pic>
      <p:sp>
        <p:nvSpPr>
          <p:cNvPr id="8" name="TextBox 7"/>
          <p:cNvSpPr txBox="1"/>
          <p:nvPr/>
        </p:nvSpPr>
        <p:spPr>
          <a:xfrm>
            <a:off x="2438400" y="5181600"/>
            <a:ext cx="6172200" cy="369332"/>
          </a:xfrm>
          <a:prstGeom prst="rect">
            <a:avLst/>
          </a:prstGeom>
          <a:noFill/>
        </p:spPr>
        <p:txBody>
          <a:bodyPr wrap="square" rtlCol="0">
            <a:spAutoFit/>
          </a:bodyPr>
          <a:lstStyle/>
          <a:p>
            <a:r>
              <a:rPr lang="en-US" dirty="0">
                <a:solidFill>
                  <a:prstClr val="black"/>
                </a:solidFill>
              </a:rPr>
              <a:t>Subprogram of The Sport Fish Restoration Program</a:t>
            </a:r>
          </a:p>
        </p:txBody>
      </p:sp>
    </p:spTree>
    <p:extLst>
      <p:ext uri="{BB962C8B-B14F-4D97-AF65-F5344CB8AC3E}">
        <p14:creationId xmlns:p14="http://schemas.microsoft.com/office/powerpoint/2010/main" val="36275045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Recreational Boating Access</a:t>
            </a:r>
            <a:endParaRPr lang="en-US" dirty="0"/>
          </a:p>
        </p:txBody>
      </p:sp>
      <p:sp>
        <p:nvSpPr>
          <p:cNvPr id="3" name="Content Placeholder 2"/>
          <p:cNvSpPr>
            <a:spLocks noGrp="1"/>
          </p:cNvSpPr>
          <p:nvPr>
            <p:ph sz="quarter" idx="1"/>
          </p:nvPr>
        </p:nvSpPr>
        <p:spPr/>
        <p:txBody>
          <a:bodyPr>
            <a:normAutofit/>
          </a:bodyPr>
          <a:lstStyle/>
          <a:p>
            <a:r>
              <a:rPr lang="en-US" dirty="0" smtClean="0"/>
              <a:t>Provides grant funds to the States, the District of Columbia and insular area fish and wildlife agencies for projects that acquire, develop, renovate, maintain, or improve facilities that provide public access to the waters of the United States for recreational boating. </a:t>
            </a:r>
            <a:endParaRPr lang="en-US" dirty="0"/>
          </a:p>
        </p:txBody>
      </p:sp>
      <p:pic>
        <p:nvPicPr>
          <p:cNvPr id="11266" name="Picture 2" descr="http://www.tahoecitypud.com/images/parksrec/Boat-Ramp.jpg"/>
          <p:cNvPicPr>
            <a:picLocks noChangeAspect="1" noChangeArrowheads="1"/>
          </p:cNvPicPr>
          <p:nvPr/>
        </p:nvPicPr>
        <p:blipFill>
          <a:blip r:embed="rId3" cstate="print"/>
          <a:srcRect/>
          <a:stretch>
            <a:fillRect/>
          </a:stretch>
        </p:blipFill>
        <p:spPr bwMode="auto">
          <a:xfrm>
            <a:off x="1447800" y="4495800"/>
            <a:ext cx="2857500" cy="1981201"/>
          </a:xfrm>
          <a:prstGeom prst="rect">
            <a:avLst/>
          </a:prstGeom>
          <a:noFill/>
        </p:spPr>
      </p:pic>
      <p:pic>
        <p:nvPicPr>
          <p:cNvPr id="11268" name="Picture 4" descr="http://www.ncwildlife.org/portals/0/News/images/WalkingOnDock.jpg"/>
          <p:cNvPicPr>
            <a:picLocks noChangeAspect="1" noChangeArrowheads="1"/>
          </p:cNvPicPr>
          <p:nvPr/>
        </p:nvPicPr>
        <p:blipFill>
          <a:blip r:embed="rId4" cstate="print"/>
          <a:srcRect/>
          <a:stretch>
            <a:fillRect/>
          </a:stretch>
        </p:blipFill>
        <p:spPr bwMode="auto">
          <a:xfrm>
            <a:off x="5105400" y="4495800"/>
            <a:ext cx="2514600" cy="1943758"/>
          </a:xfrm>
          <a:prstGeom prst="rect">
            <a:avLst/>
          </a:prstGeom>
          <a:noFill/>
        </p:spPr>
      </p:pic>
    </p:spTree>
    <p:extLst>
      <p:ext uri="{BB962C8B-B14F-4D97-AF65-F5344CB8AC3E}">
        <p14:creationId xmlns:p14="http://schemas.microsoft.com/office/powerpoint/2010/main" val="775394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endParaRPr lang="en-US" dirty="0"/>
          </a:p>
        </p:txBody>
      </p:sp>
      <p:sp>
        <p:nvSpPr>
          <p:cNvPr id="6" name="Title 1"/>
          <p:cNvSpPr txBox="1">
            <a:spLocks/>
          </p:cNvSpPr>
          <p:nvPr/>
        </p:nvSpPr>
        <p:spPr>
          <a:xfrm>
            <a:off x="0" y="228600"/>
            <a:ext cx="8766048" cy="990600"/>
          </a:xfrm>
          <a:prstGeom prst="rect">
            <a:avLst/>
          </a:prstGeom>
        </p:spPr>
        <p:txBody>
          <a:bodyPr vert="horz" anchor="ctr">
            <a:normAutofit fontScale="85000" lnSpcReduction="10000"/>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en-US" sz="2800" dirty="0" smtClean="0">
                <a:solidFill>
                  <a:srgbClr val="775F55"/>
                </a:solidFill>
              </a:rPr>
              <a:t>Recreational Boating Access Grants:</a:t>
            </a:r>
            <a:br>
              <a:rPr lang="en-US" sz="2800" dirty="0" smtClean="0">
                <a:solidFill>
                  <a:srgbClr val="775F55"/>
                </a:solidFill>
              </a:rPr>
            </a:br>
            <a:r>
              <a:rPr lang="en-US" sz="2800" dirty="0" smtClean="0">
                <a:solidFill>
                  <a:srgbClr val="775F55"/>
                </a:solidFill>
              </a:rPr>
              <a:t>Supporting Public Access to those “Perfect Moments” on the water…</a:t>
            </a:r>
            <a:endParaRPr lang="en-US" sz="2800" dirty="0">
              <a:solidFill>
                <a:srgbClr val="775F55"/>
              </a:solidFill>
            </a:endParaRPr>
          </a:p>
        </p:txBody>
      </p:sp>
      <p:pic>
        <p:nvPicPr>
          <p:cNvPr id="7170" name="Picture 2" descr="C:\Users\christy_vigfusson\Downloads\5167209077_c970e1d1cc_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562100"/>
            <a:ext cx="7035800" cy="5276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85558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228600"/>
            <a:ext cx="8766048" cy="990600"/>
          </a:xfrm>
          <a:prstGeom prst="rect">
            <a:avLst/>
          </a:prstGeom>
        </p:spPr>
        <p:txBody>
          <a:bodyPr vert="horz" anchor="ctr">
            <a:normAutofit fontScale="85000" lnSpcReduction="10000"/>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en-US" sz="2800" dirty="0" smtClean="0">
                <a:solidFill>
                  <a:srgbClr val="775F55"/>
                </a:solidFill>
              </a:rPr>
              <a:t>Recreational Boating Access Grants:</a:t>
            </a:r>
            <a:br>
              <a:rPr lang="en-US" sz="2800" dirty="0" smtClean="0">
                <a:solidFill>
                  <a:srgbClr val="775F55"/>
                </a:solidFill>
              </a:rPr>
            </a:br>
            <a:r>
              <a:rPr lang="en-US" sz="2800" dirty="0" smtClean="0">
                <a:solidFill>
                  <a:srgbClr val="775F55"/>
                </a:solidFill>
              </a:rPr>
              <a:t>Supporting Public Access to those “Perfect Moments” on the water…</a:t>
            </a:r>
            <a:endParaRPr lang="en-US" sz="2800" dirty="0">
              <a:solidFill>
                <a:srgbClr val="775F55"/>
              </a:solidFill>
            </a:endParaRPr>
          </a:p>
        </p:txBody>
      </p:sp>
      <p:sp>
        <p:nvSpPr>
          <p:cNvPr id="2" name="Content Placeholder 1"/>
          <p:cNvSpPr>
            <a:spLocks noGrp="1"/>
          </p:cNvSpPr>
          <p:nvPr>
            <p:ph sz="quarter" idx="1"/>
          </p:nvPr>
        </p:nvSpPr>
        <p:spPr/>
        <p:txBody>
          <a:bodyPr/>
          <a:lstStyle/>
          <a:p>
            <a:endParaRPr lang="en-US" dirty="0"/>
          </a:p>
        </p:txBody>
      </p:sp>
      <p:pic>
        <p:nvPicPr>
          <p:cNvPr id="8195" name="Picture 3" descr="C:\Users\christy_vigfusson\Pictures\BIG\P118092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600200"/>
            <a:ext cx="67056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4809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Recreational Boating Access</a:t>
            </a:r>
            <a:endParaRPr lang="en-US" dirty="0"/>
          </a:p>
        </p:txBody>
      </p:sp>
      <p:sp>
        <p:nvSpPr>
          <p:cNvPr id="3" name="Content Placeholder 2"/>
          <p:cNvSpPr>
            <a:spLocks noGrp="1"/>
          </p:cNvSpPr>
          <p:nvPr>
            <p:ph sz="quarter" idx="1"/>
          </p:nvPr>
        </p:nvSpPr>
        <p:spPr>
          <a:xfrm>
            <a:off x="3276600" y="1600200"/>
            <a:ext cx="5867400" cy="5257800"/>
          </a:xfrm>
        </p:spPr>
        <p:txBody>
          <a:bodyPr>
            <a:normAutofit fontScale="92500" lnSpcReduction="20000"/>
          </a:bodyPr>
          <a:lstStyle/>
          <a:p>
            <a:r>
              <a:rPr lang="en-US" dirty="0"/>
              <a:t>The Sport Fish Restoration Act mandates each </a:t>
            </a:r>
            <a:r>
              <a:rPr lang="en-US" dirty="0" smtClean="0"/>
              <a:t>State</a:t>
            </a:r>
            <a:r>
              <a:rPr lang="en-US" dirty="0"/>
              <a:t>, the District of Columbia and insular area to allocate at least 15 percent of their annual Sport Fish Restoration apportionment to boating access projects. </a:t>
            </a:r>
            <a:endParaRPr lang="en-US" dirty="0" smtClean="0"/>
          </a:p>
          <a:p>
            <a:pPr lvl="1"/>
            <a:r>
              <a:rPr lang="en-US" dirty="0" smtClean="0"/>
              <a:t>The </a:t>
            </a:r>
            <a:r>
              <a:rPr lang="en-US" dirty="0"/>
              <a:t>allocation is averaged over a five year period for each U.S. Fish and Wildlife Service region</a:t>
            </a:r>
            <a:r>
              <a:rPr lang="en-US" dirty="0" smtClean="0"/>
              <a:t>.</a:t>
            </a:r>
          </a:p>
          <a:p>
            <a:pPr lvl="1"/>
            <a:r>
              <a:rPr lang="en-US" dirty="0" smtClean="0"/>
              <a:t>$48.86 million in FY 2014 nationally</a:t>
            </a:r>
          </a:p>
          <a:p>
            <a:r>
              <a:rPr lang="en-US" dirty="0" smtClean="0"/>
              <a:t>Grant funds are disbursed to States for approved grants up to 75% of the project costs and insular areas up to 100% of the project costs.</a:t>
            </a:r>
            <a:endParaRPr lang="en-US" dirty="0"/>
          </a:p>
        </p:txBody>
      </p:sp>
      <p:pic>
        <p:nvPicPr>
          <p:cNvPr id="9218" name="Picture 2" descr="http://bellevuewa.gov/images/Parks/se_40th_boat_launch.jpg"/>
          <p:cNvPicPr>
            <a:picLocks noChangeAspect="1" noChangeArrowheads="1"/>
          </p:cNvPicPr>
          <p:nvPr/>
        </p:nvPicPr>
        <p:blipFill>
          <a:blip r:embed="rId2" cstate="print"/>
          <a:srcRect/>
          <a:stretch>
            <a:fillRect/>
          </a:stretch>
        </p:blipFill>
        <p:spPr bwMode="auto">
          <a:xfrm>
            <a:off x="304800" y="2514600"/>
            <a:ext cx="2876550" cy="2400301"/>
          </a:xfrm>
          <a:prstGeom prst="rect">
            <a:avLst/>
          </a:prstGeom>
          <a:noFill/>
        </p:spPr>
      </p:pic>
    </p:spTree>
    <p:extLst>
      <p:ext uri="{BB962C8B-B14F-4D97-AF65-F5344CB8AC3E}">
        <p14:creationId xmlns:p14="http://schemas.microsoft.com/office/powerpoint/2010/main" val="12783594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172</Words>
  <Application>Microsoft Office PowerPoint</Application>
  <PresentationFormat>On-screen Show (4:3)</PresentationFormat>
  <Paragraphs>13</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Median</vt:lpstr>
      <vt:lpstr>Recreational Boating Access</vt:lpstr>
      <vt:lpstr>Recreational Boating Access</vt:lpstr>
      <vt:lpstr>PowerPoint Presentation</vt:lpstr>
      <vt:lpstr>PowerPoint Presentation</vt:lpstr>
      <vt:lpstr>Recreational Boating Access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Recreational Boating Access</dc:title>
  <dc:creator>Vigfusson, Christy</dc:creator>
  <cp:lastModifiedBy>Van Alstyne, Lisa</cp:lastModifiedBy>
  <cp:revision>1</cp:revision>
  <dcterms:created xsi:type="dcterms:W3CDTF">2014-09-29T18:52:04Z</dcterms:created>
  <dcterms:modified xsi:type="dcterms:W3CDTF">2014-09-30T10:55:53Z</dcterms:modified>
</cp:coreProperties>
</file>