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9"/>
  </p:notesMasterIdLst>
  <p:sldIdLst>
    <p:sldId id="256" r:id="rId2"/>
    <p:sldId id="271" r:id="rId3"/>
    <p:sldId id="280" r:id="rId4"/>
    <p:sldId id="281" r:id="rId5"/>
    <p:sldId id="257" r:id="rId6"/>
    <p:sldId id="258" r:id="rId7"/>
    <p:sldId id="259" r:id="rId8"/>
    <p:sldId id="260" r:id="rId9"/>
    <p:sldId id="261" r:id="rId10"/>
    <p:sldId id="262" r:id="rId11"/>
    <p:sldId id="263" r:id="rId12"/>
    <p:sldId id="264" r:id="rId13"/>
    <p:sldId id="265" r:id="rId14"/>
    <p:sldId id="293" r:id="rId15"/>
    <p:sldId id="266" r:id="rId16"/>
    <p:sldId id="300" r:id="rId17"/>
    <p:sldId id="267" r:id="rId18"/>
    <p:sldId id="268" r:id="rId19"/>
    <p:sldId id="269" r:id="rId20"/>
    <p:sldId id="273" r:id="rId21"/>
    <p:sldId id="274" r:id="rId22"/>
    <p:sldId id="275" r:id="rId23"/>
    <p:sldId id="276" r:id="rId24"/>
    <p:sldId id="277" r:id="rId25"/>
    <p:sldId id="301" r:id="rId26"/>
    <p:sldId id="279" r:id="rId27"/>
    <p:sldId id="272" r:id="rId28"/>
    <p:sldId id="294" r:id="rId29"/>
    <p:sldId id="295" r:id="rId30"/>
    <p:sldId id="296" r:id="rId31"/>
    <p:sldId id="297" r:id="rId32"/>
    <p:sldId id="298" r:id="rId33"/>
    <p:sldId id="270" r:id="rId34"/>
    <p:sldId id="278" r:id="rId35"/>
    <p:sldId id="282" r:id="rId36"/>
    <p:sldId id="283" r:id="rId37"/>
    <p:sldId id="284" r:id="rId38"/>
    <p:sldId id="285" r:id="rId39"/>
    <p:sldId id="286" r:id="rId40"/>
    <p:sldId id="299" r:id="rId41"/>
    <p:sldId id="287" r:id="rId42"/>
    <p:sldId id="288" r:id="rId43"/>
    <p:sldId id="289" r:id="rId44"/>
    <p:sldId id="290" r:id="rId45"/>
    <p:sldId id="291" r:id="rId46"/>
    <p:sldId id="292" r:id="rId47"/>
    <p:sldId id="302"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82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100745-4476-43CE-91A3-885A3111559E}" type="datetimeFigureOut">
              <a:rPr lang="en-US" smtClean="0"/>
              <a:t>7/20/2015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4F4961-AF3F-415B-9FF8-0CF33FA64C90}" type="slidenum">
              <a:rPr lang="en-US" smtClean="0"/>
              <a:t>‹#›</a:t>
            </a:fld>
            <a:endParaRPr lang="en-US"/>
          </a:p>
        </p:txBody>
      </p:sp>
    </p:spTree>
    <p:extLst>
      <p:ext uri="{BB962C8B-B14F-4D97-AF65-F5344CB8AC3E}">
        <p14:creationId xmlns:p14="http://schemas.microsoft.com/office/powerpoint/2010/main" val="596132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Consider a project that could include a breakwater (est. UL of 75 years), a dock system (est. UL of 25 years), and a </a:t>
            </a:r>
            <a:r>
              <a:rPr lang="en-US" dirty="0" err="1" smtClean="0"/>
              <a:t>pumpout</a:t>
            </a:r>
            <a:r>
              <a:rPr lang="en-US" dirty="0" smtClean="0"/>
              <a:t> (est. UL 6 years). The operator must pay to keep the </a:t>
            </a:r>
            <a:r>
              <a:rPr lang="en-US" dirty="0" err="1" smtClean="0"/>
              <a:t>pumpout</a:t>
            </a:r>
            <a:r>
              <a:rPr lang="en-US" dirty="0" smtClean="0"/>
              <a:t> going for an extra 14 years, but after 20 years can convert the docks over to commercial use even though it is still expected to be usable for eligible vessels at least another 5 years. </a:t>
            </a:r>
            <a:endParaRPr lang="en-US" dirty="0"/>
          </a:p>
        </p:txBody>
      </p:sp>
      <p:sp>
        <p:nvSpPr>
          <p:cNvPr id="4" name="Slide Number Placeholder 3"/>
          <p:cNvSpPr>
            <a:spLocks noGrp="1"/>
          </p:cNvSpPr>
          <p:nvPr>
            <p:ph type="sldNum" sz="quarter" idx="10"/>
          </p:nvPr>
        </p:nvSpPr>
        <p:spPr/>
        <p:txBody>
          <a:bodyPr/>
          <a:lstStyle/>
          <a:p>
            <a:fld id="{0F4F4961-AF3F-415B-9FF8-0CF33FA64C90}" type="slidenum">
              <a:rPr lang="en-US" smtClean="0"/>
              <a:t>38</a:t>
            </a:fld>
            <a:endParaRPr lang="en-US"/>
          </a:p>
        </p:txBody>
      </p:sp>
    </p:spTree>
    <p:extLst>
      <p:ext uri="{BB962C8B-B14F-4D97-AF65-F5344CB8AC3E}">
        <p14:creationId xmlns:p14="http://schemas.microsoft.com/office/powerpoint/2010/main" val="3800033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suggest to not overly concern yourself with doing</a:t>
            </a:r>
            <a:r>
              <a:rPr lang="en-US" baseline="0" dirty="0" smtClean="0"/>
              <a:t> a research paper on each capital improvement. Base numbers on vendor information, your own experience, other marina owners, State staff expertise, and tables and experience from marina blogs and sites, as well as marina organizations.   </a:t>
            </a:r>
            <a:endParaRPr lang="en-US" dirty="0"/>
          </a:p>
        </p:txBody>
      </p:sp>
      <p:sp>
        <p:nvSpPr>
          <p:cNvPr id="4" name="Slide Number Placeholder 3"/>
          <p:cNvSpPr>
            <a:spLocks noGrp="1"/>
          </p:cNvSpPr>
          <p:nvPr>
            <p:ph type="sldNum" sz="quarter" idx="10"/>
          </p:nvPr>
        </p:nvSpPr>
        <p:spPr/>
        <p:txBody>
          <a:bodyPr/>
          <a:lstStyle/>
          <a:p>
            <a:fld id="{0F4F4961-AF3F-415B-9FF8-0CF33FA64C90}" type="slidenum">
              <a:rPr lang="en-US" smtClean="0"/>
              <a:t>39</a:t>
            </a:fld>
            <a:endParaRPr lang="en-US"/>
          </a:p>
        </p:txBody>
      </p:sp>
    </p:spTree>
    <p:extLst>
      <p:ext uri="{BB962C8B-B14F-4D97-AF65-F5344CB8AC3E}">
        <p14:creationId xmlns:p14="http://schemas.microsoft.com/office/powerpoint/2010/main" val="3626158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605501F-9347-4308-A975-0FA3175687FA}" type="datetimeFigureOut">
              <a:rPr lang="en-US" smtClean="0"/>
              <a:t>7/20/2015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9E53FA89-65C7-409E-82AF-6618A584CBF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5501F-9347-4308-A975-0FA3175687FA}" type="datetimeFigureOut">
              <a:rPr lang="en-US" smtClean="0"/>
              <a:t>7/20/2015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3FA89-65C7-409E-82AF-6618A584CBF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5501F-9347-4308-A975-0FA3175687FA}" type="datetimeFigureOut">
              <a:rPr lang="en-US" smtClean="0"/>
              <a:t>7/20/2015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3FA89-65C7-409E-82AF-6618A584CBF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605501F-9347-4308-A975-0FA3175687FA}" type="datetimeFigureOut">
              <a:rPr lang="en-US" smtClean="0"/>
              <a:t>7/20/2015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9E53FA89-65C7-409E-82AF-6618A584CBF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605501F-9347-4308-A975-0FA3175687FA}" type="datetimeFigureOut">
              <a:rPr lang="en-US" smtClean="0"/>
              <a:t>7/20/2015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9E53FA89-65C7-409E-82AF-6618A584CBF3}"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605501F-9347-4308-A975-0FA3175687FA}" type="datetimeFigureOut">
              <a:rPr lang="en-US" smtClean="0"/>
              <a:t>7/20/2015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E53FA89-65C7-409E-82AF-6618A584CBF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605501F-9347-4308-A975-0FA3175687FA}" type="datetimeFigureOut">
              <a:rPr lang="en-US" smtClean="0"/>
              <a:t>7/20/2015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9E53FA89-65C7-409E-82AF-6618A584CBF3}"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605501F-9347-4308-A975-0FA3175687FA}" type="datetimeFigureOut">
              <a:rPr lang="en-US" smtClean="0"/>
              <a:t>7/20/2015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3FA89-65C7-409E-82AF-6618A584CBF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605501F-9347-4308-A975-0FA3175687FA}" type="datetimeFigureOut">
              <a:rPr lang="en-US" smtClean="0"/>
              <a:t>7/20/2015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53FA89-65C7-409E-82AF-6618A584CBF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605501F-9347-4308-A975-0FA3175687FA}" type="datetimeFigureOut">
              <a:rPr lang="en-US" smtClean="0"/>
              <a:t>7/20/2015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53FA89-65C7-409E-82AF-6618A584CBF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0605501F-9347-4308-A975-0FA3175687FA}" type="datetimeFigureOut">
              <a:rPr lang="en-US" smtClean="0"/>
              <a:t>7/20/2015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E53FA89-65C7-409E-82AF-6618A584CBF3}"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605501F-9347-4308-A975-0FA3175687FA}" type="datetimeFigureOut">
              <a:rPr lang="en-US" smtClean="0"/>
              <a:t>7/20/2015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E53FA89-65C7-409E-82AF-6618A584CBF3}"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mailto:Lisa_Van_Alstyne@fws.gov" TargetMode="Externa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1470025"/>
          </a:xfrm>
        </p:spPr>
        <p:txBody>
          <a:bodyPr/>
          <a:lstStyle/>
          <a:p>
            <a:r>
              <a:rPr lang="en-US" dirty="0" smtClean="0"/>
              <a:t>BIG Final Rule Review</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
            </a:r>
            <a:br>
              <a:rPr lang="en-US" dirty="0" smtClean="0"/>
            </a:br>
            <a:r>
              <a:rPr lang="en-US" dirty="0" smtClean="0"/>
              <a:t>July 19, </a:t>
            </a:r>
            <a:r>
              <a:rPr lang="en-US" dirty="0" smtClean="0"/>
              <a:t>2015</a:t>
            </a:r>
          </a:p>
          <a:p>
            <a:r>
              <a:rPr lang="en-US" dirty="0" smtClean="0"/>
              <a:t>Lisa Van Alstyne </a:t>
            </a:r>
            <a:endParaRPr lang="en-US" dirty="0"/>
          </a:p>
        </p:txBody>
      </p:sp>
    </p:spTree>
    <p:extLst>
      <p:ext uri="{BB962C8B-B14F-4D97-AF65-F5344CB8AC3E}">
        <p14:creationId xmlns:p14="http://schemas.microsoft.com/office/powerpoint/2010/main" val="3852742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Eligible Communication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dirty="0" smtClean="0"/>
              <a:t>ELIGIBLE ACTIONS</a:t>
            </a:r>
            <a:r>
              <a:rPr lang="en-US" dirty="0" smtClean="0"/>
              <a:t>:</a:t>
            </a:r>
          </a:p>
          <a:p>
            <a:r>
              <a:rPr lang="en-US" dirty="0" smtClean="0"/>
              <a:t>The {State} fish and wildlife agency is proud to announce a new project…[several paragraphs telling about the BIG-funded project and the BIG program in the State, crediting the BIG grant].</a:t>
            </a:r>
          </a:p>
          <a:p>
            <a:r>
              <a:rPr lang="en-US" dirty="0" smtClean="0"/>
              <a:t>XYZ Marina just completed a BIG project, partnering with XXX and funded by a grant from the USFWS, WSFR…[Details of project]  </a:t>
            </a:r>
            <a:endParaRPr lang="en-US" dirty="0"/>
          </a:p>
        </p:txBody>
      </p:sp>
    </p:spTree>
    <p:extLst>
      <p:ext uri="{BB962C8B-B14F-4D97-AF65-F5344CB8AC3E}">
        <p14:creationId xmlns:p14="http://schemas.microsoft.com/office/powerpoint/2010/main" val="42357994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a:t>
            </a:r>
            <a:endParaRPr lang="en-US" dirty="0"/>
          </a:p>
        </p:txBody>
      </p:sp>
      <p:sp>
        <p:nvSpPr>
          <p:cNvPr id="3" name="Content Placeholder 2"/>
          <p:cNvSpPr>
            <a:spLocks noGrp="1"/>
          </p:cNvSpPr>
          <p:nvPr>
            <p:ph idx="1"/>
          </p:nvPr>
        </p:nvSpPr>
        <p:spPr/>
        <p:txBody>
          <a:bodyPr/>
          <a:lstStyle/>
          <a:p>
            <a:r>
              <a:rPr lang="en-US" i="1" dirty="0" smtClean="0"/>
              <a:t>Transient</a:t>
            </a:r>
            <a:r>
              <a:rPr lang="en-US" dirty="0" smtClean="0"/>
              <a:t> – Increased from 10 to </a:t>
            </a:r>
            <a:r>
              <a:rPr lang="en-US" b="1" u="sng" dirty="0" smtClean="0"/>
              <a:t>15 days</a:t>
            </a:r>
            <a:r>
              <a:rPr lang="en-US" dirty="0" smtClean="0"/>
              <a:t>.</a:t>
            </a:r>
          </a:p>
          <a:p>
            <a:r>
              <a:rPr lang="en-US" i="1" dirty="0" smtClean="0"/>
              <a:t>Useful life </a:t>
            </a:r>
            <a:r>
              <a:rPr lang="en-US" dirty="0" smtClean="0"/>
              <a:t>– Moving away from the flat 20 years. Using useful life better reflects the expected life-span of capital improvements, those valued at $25,000 of higher. [We’ll get into details in future slides]</a:t>
            </a:r>
            <a:endParaRPr lang="en-US" dirty="0"/>
          </a:p>
        </p:txBody>
      </p:sp>
    </p:spTree>
    <p:extLst>
      <p:ext uri="{BB962C8B-B14F-4D97-AF65-F5344CB8AC3E}">
        <p14:creationId xmlns:p14="http://schemas.microsoft.com/office/powerpoint/2010/main" val="33822135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Eligible Actions</a:t>
            </a:r>
            <a:endParaRPr lang="en-US" dirty="0"/>
          </a:p>
        </p:txBody>
      </p:sp>
      <p:sp>
        <p:nvSpPr>
          <p:cNvPr id="3" name="Content Placeholder 2"/>
          <p:cNvSpPr>
            <a:spLocks noGrp="1"/>
          </p:cNvSpPr>
          <p:nvPr>
            <p:ph idx="1"/>
          </p:nvPr>
        </p:nvSpPr>
        <p:spPr>
          <a:xfrm>
            <a:off x="457200" y="1447800"/>
            <a:ext cx="8183880" cy="4803648"/>
          </a:xfrm>
        </p:spPr>
        <p:txBody>
          <a:bodyPr>
            <a:normAutofit fontScale="92500" lnSpcReduction="20000"/>
          </a:bodyPr>
          <a:lstStyle/>
          <a:p>
            <a:pPr marL="0" indent="0">
              <a:buNone/>
            </a:pPr>
            <a:r>
              <a:rPr lang="en-US" dirty="0" smtClean="0"/>
              <a:t>NEW:</a:t>
            </a:r>
          </a:p>
          <a:p>
            <a:pPr marL="0" indent="0">
              <a:buNone/>
            </a:pPr>
            <a:r>
              <a:rPr lang="en-US" dirty="0" smtClean="0"/>
              <a:t>* Allowed as eligible: </a:t>
            </a:r>
          </a:p>
          <a:p>
            <a:r>
              <a:rPr lang="en-US" dirty="0" smtClean="0"/>
              <a:t>Historic </a:t>
            </a:r>
            <a:r>
              <a:rPr lang="en-US" dirty="0" smtClean="0"/>
              <a:t>and cultural assessments</a:t>
            </a:r>
          </a:p>
          <a:p>
            <a:r>
              <a:rPr lang="en-US" dirty="0" smtClean="0"/>
              <a:t>Dredging – allowing for a channel, basin, or other boat passage – opens up allowable area. Does not have to be the direct route.</a:t>
            </a:r>
          </a:p>
          <a:p>
            <a:r>
              <a:rPr lang="en-US" dirty="0" smtClean="0"/>
              <a:t>Recording the Federal interest</a:t>
            </a:r>
          </a:p>
          <a:p>
            <a:pPr marL="0" indent="0">
              <a:buNone/>
            </a:pPr>
            <a:r>
              <a:rPr lang="en-US" dirty="0" smtClean="0"/>
              <a:t>* </a:t>
            </a:r>
            <a:r>
              <a:rPr lang="en-US" dirty="0" smtClean="0"/>
              <a:t>Clarifies </a:t>
            </a:r>
            <a:r>
              <a:rPr lang="en-US" dirty="0" smtClean="0"/>
              <a:t>administration – can use BIG Tier 1 – State grants to fund program administration</a:t>
            </a:r>
          </a:p>
          <a:p>
            <a:pPr marL="0" indent="0">
              <a:buNone/>
            </a:pPr>
            <a:r>
              <a:rPr lang="en-US" dirty="0" smtClean="0"/>
              <a:t>* </a:t>
            </a:r>
            <a:r>
              <a:rPr lang="en-US" dirty="0" smtClean="0"/>
              <a:t>Push </a:t>
            </a:r>
            <a:r>
              <a:rPr lang="en-US" dirty="0" smtClean="0"/>
              <a:t>for using CVA funds for </a:t>
            </a:r>
            <a:r>
              <a:rPr lang="en-US" dirty="0" err="1" smtClean="0"/>
              <a:t>pumpouts</a:t>
            </a:r>
            <a:r>
              <a:rPr lang="en-US" dirty="0" smtClean="0"/>
              <a:t>, if available</a:t>
            </a:r>
          </a:p>
          <a:p>
            <a:endParaRPr lang="en-US" dirty="0"/>
          </a:p>
        </p:txBody>
      </p:sp>
    </p:spTree>
    <p:extLst>
      <p:ext uri="{BB962C8B-B14F-4D97-AF65-F5344CB8AC3E}">
        <p14:creationId xmlns:p14="http://schemas.microsoft.com/office/powerpoint/2010/main" val="13042918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Boating Infrastructure</a:t>
            </a:r>
            <a:endParaRPr lang="en-US" dirty="0"/>
          </a:p>
        </p:txBody>
      </p:sp>
      <p:sp>
        <p:nvSpPr>
          <p:cNvPr id="3" name="Content Placeholder 2"/>
          <p:cNvSpPr>
            <a:spLocks noGrp="1"/>
          </p:cNvSpPr>
          <p:nvPr>
            <p:ph idx="1"/>
          </p:nvPr>
        </p:nvSpPr>
        <p:spPr>
          <a:xfrm>
            <a:off x="457200" y="1219200"/>
            <a:ext cx="8183880" cy="4803648"/>
          </a:xfrm>
        </p:spPr>
        <p:txBody>
          <a:bodyPr>
            <a:normAutofit fontScale="85000" lnSpcReduction="10000"/>
          </a:bodyPr>
          <a:lstStyle/>
          <a:p>
            <a:pPr marL="0" indent="0">
              <a:buNone/>
            </a:pPr>
            <a:endParaRPr lang="en-US" dirty="0" smtClean="0"/>
          </a:p>
          <a:p>
            <a:pPr marL="0" indent="0">
              <a:buNone/>
            </a:pPr>
            <a:r>
              <a:rPr lang="en-US" dirty="0" smtClean="0"/>
              <a:t>This section, although reworded, covers basically all of the same items. It is expanded to describe infrastructure as construction and services. Language opens up this section to allow for current and future technology. The major changes are:</a:t>
            </a:r>
          </a:p>
          <a:p>
            <a:r>
              <a:rPr lang="en-US" dirty="0" smtClean="0"/>
              <a:t>Defining </a:t>
            </a:r>
            <a:r>
              <a:rPr lang="en-US" i="1" dirty="0" smtClean="0"/>
              <a:t>harbor of safe refuge </a:t>
            </a:r>
            <a:r>
              <a:rPr lang="en-US" dirty="0" smtClean="0"/>
              <a:t>as an area that gives eligible vessels protection, as well as access to provisions and communication.</a:t>
            </a:r>
          </a:p>
          <a:p>
            <a:r>
              <a:rPr lang="en-US" dirty="0" smtClean="0"/>
              <a:t>Expanding rule to include any equipment that eligible vessels/users might need to collect, dispose, or recycle solid or liquid waste.</a:t>
            </a:r>
            <a:r>
              <a:rPr lang="en-US" i="1" dirty="0" smtClean="0"/>
              <a:t> </a:t>
            </a:r>
            <a:endParaRPr lang="en-US" i="1" dirty="0"/>
          </a:p>
        </p:txBody>
      </p:sp>
    </p:spTree>
    <p:extLst>
      <p:ext uri="{BB962C8B-B14F-4D97-AF65-F5344CB8AC3E}">
        <p14:creationId xmlns:p14="http://schemas.microsoft.com/office/powerpoint/2010/main" val="13916156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Boating Infrastructure – Day Docks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As an FYI – if  grantee identifies in their application the project is for day docks only, then they can stick to that – or they can expand hours and offer more time and services with no issue. However, they cannot state in the application they are open for extended services and then cut back to day dock use. If for some reason they need to reduce the scope of services, we must approve it and there may be consequences.  </a:t>
            </a:r>
            <a:endParaRPr lang="en-US" dirty="0"/>
          </a:p>
        </p:txBody>
      </p:sp>
    </p:spTree>
    <p:extLst>
      <p:ext uri="{BB962C8B-B14F-4D97-AF65-F5344CB8AC3E}">
        <p14:creationId xmlns:p14="http://schemas.microsoft.com/office/powerpoint/2010/main" val="25792898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Operational and design features</a:t>
            </a:r>
            <a:endParaRPr lang="en-US" dirty="0"/>
          </a:p>
        </p:txBody>
      </p:sp>
      <p:sp>
        <p:nvSpPr>
          <p:cNvPr id="3" name="Content Placeholder 2"/>
          <p:cNvSpPr>
            <a:spLocks noGrp="1"/>
          </p:cNvSpPr>
          <p:nvPr>
            <p:ph idx="1"/>
          </p:nvPr>
        </p:nvSpPr>
        <p:spPr/>
        <p:txBody>
          <a:bodyPr/>
          <a:lstStyle/>
          <a:p>
            <a:pPr marL="0" indent="0">
              <a:buNone/>
            </a:pPr>
            <a:r>
              <a:rPr lang="en-US" dirty="0" smtClean="0"/>
              <a:t>This section helps us to separate boating infrastructure – the physical components of the BIG-funded project, from the operational and design features (some which are also physical features, some not) that must be at a facility where a BIG-funded facility is located. The items in § 86.13 must be at the facility, but need not be part of the BIG grant. </a:t>
            </a:r>
          </a:p>
          <a:p>
            <a:pPr marL="0" indent="0">
              <a:buNone/>
            </a:pPr>
            <a:endParaRPr lang="en-US" dirty="0"/>
          </a:p>
        </p:txBody>
      </p:sp>
    </p:spTree>
    <p:extLst>
      <p:ext uri="{BB962C8B-B14F-4D97-AF65-F5344CB8AC3E}">
        <p14:creationId xmlns:p14="http://schemas.microsoft.com/office/powerpoint/2010/main" val="37773709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Depth/</a:t>
            </a:r>
            <a:r>
              <a:rPr lang="en-US" dirty="0" err="1" smtClean="0"/>
              <a:t>Pumpouts</a:t>
            </a:r>
            <a:endParaRPr lang="en-US" dirty="0"/>
          </a:p>
        </p:txBody>
      </p:sp>
      <p:sp>
        <p:nvSpPr>
          <p:cNvPr id="3" name="Content Placeholder 2"/>
          <p:cNvSpPr>
            <a:spLocks noGrp="1"/>
          </p:cNvSpPr>
          <p:nvPr>
            <p:ph idx="1"/>
          </p:nvPr>
        </p:nvSpPr>
        <p:spPr>
          <a:xfrm>
            <a:off x="457200" y="1676400"/>
            <a:ext cx="8183880" cy="4194048"/>
          </a:xfrm>
        </p:spPr>
        <p:txBody>
          <a:bodyPr>
            <a:noAutofit/>
          </a:bodyPr>
          <a:lstStyle/>
          <a:p>
            <a:r>
              <a:rPr lang="en-US" dirty="0" smtClean="0"/>
              <a:t>The required water depth for a BIG-funded facility is </a:t>
            </a:r>
            <a:r>
              <a:rPr lang="en-US" b="1" dirty="0" smtClean="0"/>
              <a:t>6 feet</a:t>
            </a:r>
            <a:r>
              <a:rPr lang="en-US" dirty="0" smtClean="0"/>
              <a:t>. This baseline is not changed from the prior rule.</a:t>
            </a:r>
          </a:p>
          <a:p>
            <a:r>
              <a:rPr lang="en-US" dirty="0" smtClean="0"/>
              <a:t>An operational </a:t>
            </a:r>
            <a:r>
              <a:rPr lang="en-US" dirty="0" err="1" smtClean="0"/>
              <a:t>pumpout</a:t>
            </a:r>
            <a:r>
              <a:rPr lang="en-US" dirty="0" smtClean="0"/>
              <a:t> is required for overnight facilities unless one is available within 2 nautical miles. The </a:t>
            </a:r>
            <a:r>
              <a:rPr lang="en-US" dirty="0" err="1" smtClean="0"/>
              <a:t>pumpout</a:t>
            </a:r>
            <a:r>
              <a:rPr lang="en-US" dirty="0" smtClean="0"/>
              <a:t> does not have to be part of the BIG grant and may already exist at the facility.</a:t>
            </a:r>
            <a:endParaRPr lang="en-US" dirty="0"/>
          </a:p>
        </p:txBody>
      </p:sp>
    </p:spTree>
    <p:extLst>
      <p:ext uri="{BB962C8B-B14F-4D97-AF65-F5344CB8AC3E}">
        <p14:creationId xmlns:p14="http://schemas.microsoft.com/office/powerpoint/2010/main" val="40363142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Water depth/</a:t>
            </a:r>
            <a:r>
              <a:rPr lang="en-US" dirty="0" err="1" smtClean="0"/>
              <a:t>pumpouts</a:t>
            </a:r>
            <a:r>
              <a:rPr lang="en-US" dirty="0" smtClean="0"/>
              <a:t> exceptions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However, this section also allows a few exceptions:</a:t>
            </a:r>
          </a:p>
          <a:p>
            <a:r>
              <a:rPr lang="en-US" dirty="0" smtClean="0"/>
              <a:t>If a marina can demonstrate that they can service the eligible vessels that will typically use the BIG-funded facility when water depth is less than 6’, then we may allow less than 6’.</a:t>
            </a:r>
          </a:p>
          <a:p>
            <a:r>
              <a:rPr lang="en-US" dirty="0" smtClean="0"/>
              <a:t>Specifics for situations where we have discretion to waive the requirement for a </a:t>
            </a:r>
            <a:r>
              <a:rPr lang="en-US" dirty="0" err="1" smtClean="0"/>
              <a:t>pumpout</a:t>
            </a:r>
            <a:r>
              <a:rPr lang="en-US" dirty="0" smtClean="0"/>
              <a:t> at the facility where a BIG-funded project is located. [NOTE: NOFO is to describe what process we will follow if we deny the request]</a:t>
            </a:r>
            <a:endParaRPr lang="en-US" dirty="0"/>
          </a:p>
        </p:txBody>
      </p:sp>
    </p:spTree>
    <p:extLst>
      <p:ext uri="{BB962C8B-B14F-4D97-AF65-F5344CB8AC3E}">
        <p14:creationId xmlns:p14="http://schemas.microsoft.com/office/powerpoint/2010/main" val="4164710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Must be completed during the period of performance</a:t>
            </a:r>
          </a:p>
          <a:p>
            <a:r>
              <a:rPr lang="en-US" dirty="0" smtClean="0"/>
              <a:t>BIG Tier 1 – State grants &gt; may use all of the BIG funds for maintenance if that is the State’s decision. May use BIG funds to </a:t>
            </a:r>
            <a:r>
              <a:rPr lang="en-US" u="sng" dirty="0" smtClean="0"/>
              <a:t>continually</a:t>
            </a:r>
            <a:r>
              <a:rPr lang="en-US" dirty="0" smtClean="0"/>
              <a:t> maintain through eligible actions at facilities in the State, if that is what they choose.</a:t>
            </a:r>
          </a:p>
          <a:p>
            <a:r>
              <a:rPr lang="en-US" dirty="0" smtClean="0"/>
              <a:t>BIG Tier 2 – National grants &gt; may conduct maintenance if it is part of the project needs and done within the period of performance.</a:t>
            </a:r>
          </a:p>
          <a:p>
            <a:r>
              <a:rPr lang="en-US" dirty="0" smtClean="0"/>
              <a:t>STATES MAY LIMIT OR DETERMINE TO NOT FUND MAINTENANCE FUNDS TO SUBGRANTEES </a:t>
            </a:r>
            <a:endParaRPr lang="en-US" dirty="0"/>
          </a:p>
        </p:txBody>
      </p:sp>
    </p:spTree>
    <p:extLst>
      <p:ext uri="{BB962C8B-B14F-4D97-AF65-F5344CB8AC3E}">
        <p14:creationId xmlns:p14="http://schemas.microsoft.com/office/powerpoint/2010/main" val="11125894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Dredging</a:t>
            </a:r>
            <a:endParaRPr lang="en-US" dirty="0"/>
          </a:p>
        </p:txBody>
      </p:sp>
      <p:sp>
        <p:nvSpPr>
          <p:cNvPr id="3" name="Content Placeholder 2"/>
          <p:cNvSpPr>
            <a:spLocks noGrp="1"/>
          </p:cNvSpPr>
          <p:nvPr>
            <p:ph idx="1"/>
          </p:nvPr>
        </p:nvSpPr>
        <p:spPr>
          <a:xfrm>
            <a:off x="457200" y="1600200"/>
            <a:ext cx="8183880" cy="5029200"/>
          </a:xfrm>
        </p:spPr>
        <p:txBody>
          <a:bodyPr>
            <a:normAutofit fontScale="77500" lnSpcReduction="20000"/>
          </a:bodyPr>
          <a:lstStyle/>
          <a:p>
            <a:r>
              <a:rPr lang="en-US" i="1" dirty="0" smtClean="0"/>
              <a:t>Dredging</a:t>
            </a:r>
            <a:r>
              <a:rPr lang="en-US" dirty="0" smtClean="0"/>
              <a:t> includes the physical action and any associated actions (engineering, removal, permits, etc.)</a:t>
            </a:r>
          </a:p>
          <a:p>
            <a:r>
              <a:rPr lang="en-US" dirty="0" smtClean="0"/>
              <a:t>Limit is $200,000 Federal share for any grant (Match is $</a:t>
            </a:r>
            <a:r>
              <a:rPr lang="en-US" dirty="0" smtClean="0"/>
              <a:t>66,666.67</a:t>
            </a:r>
            <a:r>
              <a:rPr lang="en-US" dirty="0" smtClean="0"/>
              <a:t>), per award. </a:t>
            </a:r>
            <a:r>
              <a:rPr lang="en-US" dirty="0" smtClean="0"/>
              <a:t>The $200,000 limit </a:t>
            </a:r>
            <a:r>
              <a:rPr lang="en-US" dirty="0" smtClean="0"/>
              <a:t>can be applied to either a Tier 1-State or Tier 2-National grant. </a:t>
            </a:r>
            <a:endParaRPr lang="en-US" dirty="0" smtClean="0"/>
          </a:p>
          <a:p>
            <a:r>
              <a:rPr lang="en-US" dirty="0" smtClean="0"/>
              <a:t>A </a:t>
            </a:r>
            <a:r>
              <a:rPr lang="en-US" dirty="0" smtClean="0"/>
              <a:t>State may use all of a Tier 1-State grant for dredging, assuming it has met all </a:t>
            </a:r>
            <a:r>
              <a:rPr lang="en-US" dirty="0" smtClean="0"/>
              <a:t>criteria</a:t>
            </a:r>
          </a:p>
          <a:p>
            <a:r>
              <a:rPr lang="en-US" dirty="0" smtClean="0"/>
              <a:t>Regardless </a:t>
            </a:r>
            <a:r>
              <a:rPr lang="en-US" dirty="0" smtClean="0"/>
              <a:t>of matching funds, $200,000 is the maximum Federal share </a:t>
            </a:r>
            <a:r>
              <a:rPr lang="en-US" u="sng" dirty="0" smtClean="0"/>
              <a:t>per grant</a:t>
            </a:r>
            <a:r>
              <a:rPr lang="en-US" dirty="0" smtClean="0"/>
              <a:t>.</a:t>
            </a:r>
          </a:p>
          <a:p>
            <a:r>
              <a:rPr lang="en-US" dirty="0" smtClean="0"/>
              <a:t>Applicants still have to demonstrate that </a:t>
            </a:r>
            <a:r>
              <a:rPr lang="en-US" dirty="0" smtClean="0"/>
              <a:t>the dredging </a:t>
            </a:r>
            <a:r>
              <a:rPr lang="en-US" dirty="0" smtClean="0"/>
              <a:t>is reasonable and necessary, is pro-rated </a:t>
            </a:r>
            <a:r>
              <a:rPr lang="en-US" dirty="0" smtClean="0"/>
              <a:t>appropriately between eligible and ineligible use, </a:t>
            </a:r>
            <a:r>
              <a:rPr lang="en-US" dirty="0" smtClean="0"/>
              <a:t>and </a:t>
            </a:r>
            <a:r>
              <a:rPr lang="en-US" dirty="0" smtClean="0"/>
              <a:t>that the applicant </a:t>
            </a:r>
            <a:r>
              <a:rPr lang="en-US" dirty="0" smtClean="0"/>
              <a:t>can maintain the dredged area for the useful life of the BIG-funded project.   </a:t>
            </a:r>
            <a:endParaRPr lang="en-US" dirty="0"/>
          </a:p>
        </p:txBody>
      </p:sp>
    </p:spTree>
    <p:extLst>
      <p:ext uri="{BB962C8B-B14F-4D97-AF65-F5344CB8AC3E}">
        <p14:creationId xmlns:p14="http://schemas.microsoft.com/office/powerpoint/2010/main" val="26229699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a:t>
            </a:r>
            <a:endParaRPr lang="en-US" dirty="0"/>
          </a:p>
        </p:txBody>
      </p:sp>
      <p:sp>
        <p:nvSpPr>
          <p:cNvPr id="3" name="Content Placeholder 2"/>
          <p:cNvSpPr>
            <a:spLocks noGrp="1"/>
          </p:cNvSpPr>
          <p:nvPr>
            <p:ph idx="1"/>
          </p:nvPr>
        </p:nvSpPr>
        <p:spPr>
          <a:xfrm>
            <a:off x="457200" y="1295400"/>
            <a:ext cx="8183880" cy="4803648"/>
          </a:xfrm>
        </p:spPr>
        <p:txBody>
          <a:bodyPr>
            <a:normAutofit fontScale="92500" lnSpcReduction="10000"/>
          </a:bodyPr>
          <a:lstStyle/>
          <a:p>
            <a:r>
              <a:rPr lang="en-US" dirty="0" smtClean="0"/>
              <a:t>The new BIG Final </a:t>
            </a:r>
            <a:r>
              <a:rPr lang="en-US" dirty="0" smtClean="0"/>
              <a:t>Rule:</a:t>
            </a:r>
          </a:p>
          <a:p>
            <a:pPr lvl="1"/>
            <a:r>
              <a:rPr lang="en-US" dirty="0" smtClean="0"/>
              <a:t>Effective </a:t>
            </a:r>
            <a:r>
              <a:rPr lang="en-US" dirty="0" smtClean="0"/>
              <a:t>June 5, 2015. </a:t>
            </a:r>
            <a:endParaRPr lang="en-US" dirty="0" smtClean="0"/>
          </a:p>
          <a:p>
            <a:pPr lvl="1"/>
            <a:r>
              <a:rPr lang="en-US" dirty="0" smtClean="0"/>
              <a:t>NOT </a:t>
            </a:r>
            <a:r>
              <a:rPr lang="en-US" dirty="0" smtClean="0"/>
              <a:t>retroactive. </a:t>
            </a:r>
            <a:endParaRPr lang="en-US" dirty="0" smtClean="0"/>
          </a:p>
          <a:p>
            <a:pPr lvl="1"/>
            <a:r>
              <a:rPr lang="en-US" dirty="0" smtClean="0"/>
              <a:t>Grantees </a:t>
            </a:r>
            <a:r>
              <a:rPr lang="en-US" dirty="0" smtClean="0"/>
              <a:t>that were awarded grants through FY 2015 will continue to follow the January 18, 2001 rule for grant requirements, terms and conditions, response to criteria, etc.</a:t>
            </a:r>
          </a:p>
          <a:p>
            <a:r>
              <a:rPr lang="en-US" dirty="0" smtClean="0"/>
              <a:t>However, changes </a:t>
            </a:r>
            <a:r>
              <a:rPr lang="en-US" dirty="0" smtClean="0"/>
              <a:t>in definitions that are solely operational may be applied to prior projects. Most important – </a:t>
            </a:r>
            <a:r>
              <a:rPr lang="en-US" b="1" i="1" dirty="0" smtClean="0"/>
              <a:t>Transient</a:t>
            </a:r>
            <a:r>
              <a:rPr lang="en-US" b="1" dirty="0" smtClean="0"/>
              <a:t> increased to 15 days</a:t>
            </a:r>
            <a:r>
              <a:rPr lang="en-US" dirty="0" smtClean="0"/>
              <a:t>.</a:t>
            </a:r>
          </a:p>
          <a:p>
            <a:endParaRPr lang="en-US" dirty="0" smtClean="0"/>
          </a:p>
          <a:p>
            <a:endParaRPr lang="en-US" dirty="0"/>
          </a:p>
        </p:txBody>
      </p:sp>
    </p:spTree>
    <p:extLst>
      <p:ext uri="{BB962C8B-B14F-4D97-AF65-F5344CB8AC3E}">
        <p14:creationId xmlns:p14="http://schemas.microsoft.com/office/powerpoint/2010/main" val="23526819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Ineligible actions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We removed maintenance dredging </a:t>
            </a:r>
            <a:r>
              <a:rPr lang="en-US" dirty="0" smtClean="0"/>
              <a:t>as ineligible – </a:t>
            </a:r>
            <a:r>
              <a:rPr lang="en-US" dirty="0" smtClean="0"/>
              <a:t>it is now eligible</a:t>
            </a:r>
          </a:p>
          <a:p>
            <a:r>
              <a:rPr lang="en-US" dirty="0" smtClean="0"/>
              <a:t>We clarify the following as ineligible:</a:t>
            </a:r>
          </a:p>
          <a:p>
            <a:pPr lvl="1"/>
            <a:r>
              <a:rPr lang="en-US" dirty="0" smtClean="0"/>
              <a:t>Janitorial</a:t>
            </a:r>
            <a:r>
              <a:rPr lang="en-US" dirty="0" smtClean="0"/>
              <a:t>, supplies, and expendable goods are ineligible</a:t>
            </a:r>
          </a:p>
          <a:p>
            <a:pPr lvl="1"/>
            <a:r>
              <a:rPr lang="en-US" dirty="0" smtClean="0"/>
              <a:t>Land</a:t>
            </a:r>
            <a:r>
              <a:rPr lang="en-US" dirty="0" smtClean="0"/>
              <a:t>, or any interest in </a:t>
            </a:r>
            <a:r>
              <a:rPr lang="en-US" dirty="0" smtClean="0"/>
              <a:t>land. </a:t>
            </a:r>
            <a:r>
              <a:rPr lang="en-US" dirty="0" smtClean="0"/>
              <a:t>This means renting or leasing land, acquiring easements, etc.</a:t>
            </a:r>
          </a:p>
          <a:p>
            <a:pPr lvl="1"/>
            <a:r>
              <a:rPr lang="en-US" dirty="0" smtClean="0"/>
              <a:t>Constructing, renovating, or maintaining roads or parking </a:t>
            </a:r>
            <a:r>
              <a:rPr lang="en-US" dirty="0" smtClean="0"/>
              <a:t>lots. </a:t>
            </a:r>
            <a:r>
              <a:rPr lang="en-US" dirty="0" smtClean="0"/>
              <a:t>Repairing for damage caused by actions such as putting a utility line through, may be eligible.</a:t>
            </a:r>
          </a:p>
          <a:p>
            <a:pPr lvl="1"/>
            <a:r>
              <a:rPr lang="en-US" dirty="0" smtClean="0"/>
              <a:t>Retail </a:t>
            </a:r>
            <a:r>
              <a:rPr lang="en-US" dirty="0" smtClean="0"/>
              <a:t>businesses, food services, administrative offices, dry-land services</a:t>
            </a:r>
          </a:p>
          <a:p>
            <a:pPr lvl="1"/>
            <a:r>
              <a:rPr lang="en-US" dirty="0" smtClean="0"/>
              <a:t>Boats, such as those used to transport passengers from moorings to land</a:t>
            </a:r>
            <a:endParaRPr lang="en-US" dirty="0" smtClean="0"/>
          </a:p>
          <a:p>
            <a:pPr lvl="1"/>
            <a:r>
              <a:rPr lang="en-US" dirty="0" smtClean="0"/>
              <a:t>Marketing   </a:t>
            </a:r>
            <a:endParaRPr lang="en-US" dirty="0"/>
          </a:p>
        </p:txBody>
      </p:sp>
    </p:spTree>
    <p:extLst>
      <p:ext uri="{BB962C8B-B14F-4D97-AF65-F5344CB8AC3E}">
        <p14:creationId xmlns:p14="http://schemas.microsoft.com/office/powerpoint/2010/main" val="36906013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Interest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Most BIG Tier </a:t>
            </a:r>
            <a:r>
              <a:rPr lang="en-US" dirty="0" smtClean="0"/>
              <a:t>2 - National </a:t>
            </a:r>
            <a:r>
              <a:rPr lang="en-US" dirty="0" smtClean="0"/>
              <a:t>projects will require a Notice of Federal Participation </a:t>
            </a:r>
            <a:r>
              <a:rPr lang="en-US" dirty="0" smtClean="0"/>
              <a:t>recorded. Some Tier 1 – State projects may also.</a:t>
            </a:r>
            <a:endParaRPr lang="en-US" dirty="0" smtClean="0"/>
          </a:p>
          <a:p>
            <a:r>
              <a:rPr lang="en-US" dirty="0" smtClean="0"/>
              <a:t>Assume in all instances that a NOFP will be required.</a:t>
            </a:r>
          </a:p>
          <a:p>
            <a:r>
              <a:rPr lang="en-US" dirty="0" smtClean="0"/>
              <a:t>A State may use discretion </a:t>
            </a:r>
            <a:r>
              <a:rPr lang="en-US" dirty="0" smtClean="0"/>
              <a:t>to require a </a:t>
            </a:r>
            <a:r>
              <a:rPr lang="en-US" dirty="0" err="1" smtClean="0"/>
              <a:t>subgrantee</a:t>
            </a:r>
            <a:r>
              <a:rPr lang="en-US" dirty="0" smtClean="0"/>
              <a:t> to record a </a:t>
            </a:r>
            <a:r>
              <a:rPr lang="en-US" dirty="0" smtClean="0"/>
              <a:t>NOFP, </a:t>
            </a:r>
            <a:r>
              <a:rPr lang="en-US" dirty="0" smtClean="0"/>
              <a:t>even if the Service </a:t>
            </a:r>
            <a:r>
              <a:rPr lang="en-US" dirty="0" smtClean="0"/>
              <a:t>has determined to not require it.</a:t>
            </a:r>
            <a:endParaRPr lang="en-US" dirty="0" smtClean="0"/>
          </a:p>
          <a:p>
            <a:r>
              <a:rPr lang="en-US" dirty="0" smtClean="0"/>
              <a:t>Regional </a:t>
            </a:r>
            <a:r>
              <a:rPr lang="en-US" dirty="0" smtClean="0"/>
              <a:t>WSFR Offices have discretion </a:t>
            </a:r>
            <a:r>
              <a:rPr lang="en-US" dirty="0" smtClean="0"/>
              <a:t>to NOT require a NOFP, for example if the project is minor, has a small value, or is strictly maintenance.   </a:t>
            </a:r>
            <a:endParaRPr lang="en-US" dirty="0"/>
          </a:p>
        </p:txBody>
      </p:sp>
    </p:spTree>
    <p:extLst>
      <p:ext uri="{BB962C8B-B14F-4D97-AF65-F5344CB8AC3E}">
        <p14:creationId xmlns:p14="http://schemas.microsoft.com/office/powerpoint/2010/main" val="30739351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Pro-rating (Allocating costs)</a:t>
            </a:r>
            <a:endParaRPr lang="en-US" dirty="0"/>
          </a:p>
        </p:txBody>
      </p:sp>
      <p:sp>
        <p:nvSpPr>
          <p:cNvPr id="3" name="Content Placeholder 2"/>
          <p:cNvSpPr>
            <a:spLocks noGrp="1"/>
          </p:cNvSpPr>
          <p:nvPr>
            <p:ph idx="1"/>
          </p:nvPr>
        </p:nvSpPr>
        <p:spPr>
          <a:xfrm>
            <a:off x="457200" y="1752600"/>
            <a:ext cx="8183880" cy="4651248"/>
          </a:xfrm>
        </p:spPr>
        <p:txBody>
          <a:bodyPr>
            <a:normAutofit fontScale="85000" lnSpcReduction="10000"/>
          </a:bodyPr>
          <a:lstStyle/>
          <a:p>
            <a:r>
              <a:rPr lang="en-US" dirty="0" smtClean="0"/>
              <a:t>If an applicant does not appropriately pro-rate a project or a component of a project, the Service has the discretion to contact the applicant to rectify.</a:t>
            </a:r>
          </a:p>
          <a:p>
            <a:r>
              <a:rPr lang="en-US" dirty="0" smtClean="0"/>
              <a:t>Inappropriate or inadequate pro-rating is not cause to </a:t>
            </a:r>
            <a:r>
              <a:rPr lang="en-US" dirty="0" smtClean="0"/>
              <a:t>immediately deem </a:t>
            </a:r>
            <a:r>
              <a:rPr lang="en-US" dirty="0" smtClean="0"/>
              <a:t>an application ineligible. </a:t>
            </a:r>
            <a:r>
              <a:rPr lang="en-US" b="1" dirty="0" smtClean="0"/>
              <a:t>IMPORTANT</a:t>
            </a:r>
            <a:r>
              <a:rPr lang="en-US" b="1" dirty="0" smtClean="0"/>
              <a:t>!</a:t>
            </a:r>
            <a:r>
              <a:rPr lang="en-US" dirty="0" smtClean="0"/>
              <a:t> Where there is flexibility in the rule for pro-rating, the Service approves/applies the flexibility, not the applicant. </a:t>
            </a:r>
            <a:endParaRPr lang="en-US" dirty="0" smtClean="0"/>
          </a:p>
          <a:p>
            <a:r>
              <a:rPr lang="en-US" dirty="0" smtClean="0"/>
              <a:t>It is still the responsibility of the applicant to make every effort to pro-rate appropriately.</a:t>
            </a:r>
            <a:endParaRPr lang="en-US" dirty="0"/>
          </a:p>
        </p:txBody>
      </p:sp>
    </p:spTree>
    <p:extLst>
      <p:ext uri="{BB962C8B-B14F-4D97-AF65-F5344CB8AC3E}">
        <p14:creationId xmlns:p14="http://schemas.microsoft.com/office/powerpoint/2010/main" val="20101358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Pro-rating (Allocating costs)</a:t>
            </a:r>
            <a:endParaRPr lang="en-US" dirty="0"/>
          </a:p>
        </p:txBody>
      </p:sp>
      <p:sp>
        <p:nvSpPr>
          <p:cNvPr id="3" name="Content Placeholder 2"/>
          <p:cNvSpPr>
            <a:spLocks noGrp="1"/>
          </p:cNvSpPr>
          <p:nvPr>
            <p:ph idx="1"/>
          </p:nvPr>
        </p:nvSpPr>
        <p:spPr/>
        <p:txBody>
          <a:bodyPr>
            <a:normAutofit/>
          </a:bodyPr>
          <a:lstStyle/>
          <a:p>
            <a:r>
              <a:rPr lang="en-US" dirty="0" smtClean="0"/>
              <a:t>Secondary benefits?</a:t>
            </a:r>
          </a:p>
          <a:p>
            <a:pPr lvl="1"/>
            <a:r>
              <a:rPr lang="en-US" dirty="0" smtClean="0"/>
              <a:t>Scenario: You have a project that:</a:t>
            </a:r>
          </a:p>
          <a:p>
            <a:pPr marL="804672" lvl="1" indent="-457200">
              <a:buAutoNum type="arabicParenR"/>
            </a:pPr>
            <a:r>
              <a:rPr lang="en-US" dirty="0" smtClean="0"/>
              <a:t>Contains a project component with a primary benefit of 100% for eligible vessels/users; and</a:t>
            </a:r>
          </a:p>
          <a:p>
            <a:pPr marL="804672" lvl="1" indent="-457200">
              <a:buAutoNum type="arabicParenR"/>
            </a:pPr>
            <a:r>
              <a:rPr lang="en-US" dirty="0" smtClean="0"/>
              <a:t>That project component has a secondary benefit that benefits all vessels/users that is incidental to the primary benefit.</a:t>
            </a:r>
          </a:p>
          <a:p>
            <a:pPr lvl="1">
              <a:buFont typeface="Arial" panose="020B0604020202020204" pitchFamily="34" charset="0"/>
              <a:buChar char="•"/>
            </a:pPr>
            <a:r>
              <a:rPr lang="en-US" dirty="0" smtClean="0"/>
              <a:t>We MAY consider allowing you to not prorate for the secondary benefit. </a:t>
            </a:r>
            <a:r>
              <a:rPr lang="en-US" dirty="0" smtClean="0"/>
              <a:t>It is a Service decision.</a:t>
            </a:r>
            <a:endParaRPr lang="en-US" dirty="0"/>
          </a:p>
        </p:txBody>
      </p:sp>
    </p:spTree>
    <p:extLst>
      <p:ext uri="{BB962C8B-B14F-4D97-AF65-F5344CB8AC3E}">
        <p14:creationId xmlns:p14="http://schemas.microsoft.com/office/powerpoint/2010/main" val="22808806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Pro-rating (Allocating Costs)</a:t>
            </a:r>
            <a:endParaRPr lang="en-US" dirty="0"/>
          </a:p>
        </p:txBody>
      </p:sp>
      <p:sp>
        <p:nvSpPr>
          <p:cNvPr id="3" name="Content Placeholder 2"/>
          <p:cNvSpPr>
            <a:spLocks noGrp="1"/>
          </p:cNvSpPr>
          <p:nvPr>
            <p:ph idx="1"/>
          </p:nvPr>
        </p:nvSpPr>
        <p:spPr>
          <a:xfrm>
            <a:off x="457200" y="1524000"/>
            <a:ext cx="8183880" cy="4803648"/>
          </a:xfrm>
        </p:spPr>
        <p:txBody>
          <a:bodyPr>
            <a:normAutofit fontScale="85000" lnSpcReduction="10000"/>
          </a:bodyPr>
          <a:lstStyle/>
          <a:p>
            <a:r>
              <a:rPr lang="en-US" dirty="0" smtClean="0"/>
              <a:t>Minimal value – if the component is shared, but has a value of .0025 or less than the maximum available project cost, we have discretion not to require pro-rating. For example: $2M max. Fed. Share/match X .0025 = $5,000. A $4,000 gangway is proposed that will connect the transient docks to land. Even though it is available to all users, because its value is less than $5,000, the applicant can </a:t>
            </a:r>
            <a:r>
              <a:rPr lang="en-US" dirty="0" smtClean="0"/>
              <a:t>ask us to opt </a:t>
            </a:r>
            <a:r>
              <a:rPr lang="en-US" dirty="0" smtClean="0"/>
              <a:t>to not pro-rate it. The Service must agree before it is final. </a:t>
            </a:r>
          </a:p>
          <a:p>
            <a:r>
              <a:rPr lang="en-US" dirty="0" smtClean="0"/>
              <a:t>If unsure of costs, it is better to pro-rate. If that gangway ends up costing $6,000, the applicant will have to make up the difference after the award.</a:t>
            </a:r>
            <a:endParaRPr lang="en-US" dirty="0"/>
          </a:p>
        </p:txBody>
      </p:sp>
    </p:spTree>
    <p:extLst>
      <p:ext uri="{BB962C8B-B14F-4D97-AF65-F5344CB8AC3E}">
        <p14:creationId xmlns:p14="http://schemas.microsoft.com/office/powerpoint/2010/main" val="20453772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Pro-rating (Allocating Costs)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Rule to follow:</a:t>
            </a:r>
          </a:p>
          <a:p>
            <a:pPr marL="514350" indent="-514350">
              <a:buFont typeface="+mj-lt"/>
              <a:buAutoNum type="arabicPeriod"/>
            </a:pPr>
            <a:r>
              <a:rPr lang="en-US" b="1" dirty="0" smtClean="0"/>
              <a:t>Always</a:t>
            </a:r>
            <a:r>
              <a:rPr lang="en-US" dirty="0" smtClean="0"/>
              <a:t> pro-rate costs where there is a potential benefit to non-eligible vessels/users.</a:t>
            </a:r>
          </a:p>
          <a:p>
            <a:pPr marL="514350" indent="-514350">
              <a:buFont typeface="+mj-lt"/>
              <a:buAutoNum type="arabicPeriod"/>
            </a:pPr>
            <a:r>
              <a:rPr lang="en-US" dirty="0" smtClean="0"/>
              <a:t>If you think you may qualify for one of the exceptions, contact your Regional WSFR Office well before the application due date. </a:t>
            </a:r>
          </a:p>
          <a:p>
            <a:r>
              <a:rPr lang="en-US" dirty="0" smtClean="0"/>
              <a:t>If you do not pro-rate and we determine the flexibility is not warranted, we will require you to pro-rate. This may result in unexpected costs after a grant is awarded.</a:t>
            </a:r>
            <a:endParaRPr lang="en-US" dirty="0"/>
          </a:p>
        </p:txBody>
      </p:sp>
    </p:spTree>
    <p:extLst>
      <p:ext uri="{BB962C8B-B14F-4D97-AF65-F5344CB8AC3E}">
        <p14:creationId xmlns:p14="http://schemas.microsoft.com/office/powerpoint/2010/main" val="16680506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Statement</a:t>
            </a:r>
            <a:endParaRPr lang="en-US" dirty="0"/>
          </a:p>
        </p:txBody>
      </p:sp>
      <p:sp>
        <p:nvSpPr>
          <p:cNvPr id="3" name="Content Placeholder 2"/>
          <p:cNvSpPr>
            <a:spLocks noGrp="1"/>
          </p:cNvSpPr>
          <p:nvPr>
            <p:ph idx="1"/>
          </p:nvPr>
        </p:nvSpPr>
        <p:spPr/>
        <p:txBody>
          <a:bodyPr>
            <a:normAutofit/>
          </a:bodyPr>
          <a:lstStyle/>
          <a:p>
            <a:r>
              <a:rPr lang="en-US" dirty="0" smtClean="0"/>
              <a:t>Applicants must include all of the information that is asked for in the project statement. </a:t>
            </a:r>
          </a:p>
          <a:p>
            <a:r>
              <a:rPr lang="en-US" dirty="0" smtClean="0"/>
              <a:t>There may be an opportunity to directly relate some of the project statement information to the ranking criteria – see the Notice of Funding Opportunity (NOFO) for recommendations on how we prefer the application to be organized.</a:t>
            </a:r>
            <a:endParaRPr lang="en-US" dirty="0"/>
          </a:p>
        </p:txBody>
      </p:sp>
    </p:spTree>
    <p:extLst>
      <p:ext uri="{BB962C8B-B14F-4D97-AF65-F5344CB8AC3E}">
        <p14:creationId xmlns:p14="http://schemas.microsoft.com/office/powerpoint/2010/main" val="20430311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Officer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If </a:t>
            </a:r>
            <a:r>
              <a:rPr lang="en-US" dirty="0" smtClean="0"/>
              <a:t>the Project Officer </a:t>
            </a:r>
            <a:r>
              <a:rPr lang="en-US" dirty="0" smtClean="0"/>
              <a:t>is the </a:t>
            </a:r>
            <a:r>
              <a:rPr lang="en-US" i="1" dirty="0" smtClean="0"/>
              <a:t>State Federal Aid Coordinator</a:t>
            </a:r>
            <a:r>
              <a:rPr lang="en-US" dirty="0" smtClean="0"/>
              <a:t>, this is the only information needed.</a:t>
            </a:r>
          </a:p>
          <a:p>
            <a:r>
              <a:rPr lang="en-US" dirty="0" smtClean="0"/>
              <a:t>This is an item that States must discuss with </a:t>
            </a:r>
            <a:r>
              <a:rPr lang="en-US" dirty="0" err="1" smtClean="0"/>
              <a:t>subgrantees</a:t>
            </a:r>
            <a:r>
              <a:rPr lang="en-US" dirty="0" smtClean="0"/>
              <a:t> if the </a:t>
            </a:r>
            <a:r>
              <a:rPr lang="en-US" dirty="0" err="1" smtClean="0"/>
              <a:t>subgrantee</a:t>
            </a:r>
            <a:r>
              <a:rPr lang="en-US" dirty="0" smtClean="0"/>
              <a:t> is writing the grant. The BIG Coordinator may be different from the State Federal Aid Coordinator. If so, and this is the person that should be contacted by the Service for grant information, enter the information required for that person. </a:t>
            </a:r>
          </a:p>
          <a:p>
            <a:r>
              <a:rPr lang="en-US" dirty="0" smtClean="0"/>
              <a:t>If the contact information is already on a form that is included in the application, there is no need to duplicate </a:t>
            </a:r>
            <a:r>
              <a:rPr lang="en-US" dirty="0" smtClean="0"/>
              <a:t>information as long as they are identified as the Project Officer.  </a:t>
            </a:r>
            <a:endParaRPr lang="en-US" dirty="0"/>
          </a:p>
        </p:txBody>
      </p:sp>
    </p:spTree>
    <p:extLst>
      <p:ext uri="{BB962C8B-B14F-4D97-AF65-F5344CB8AC3E}">
        <p14:creationId xmlns:p14="http://schemas.microsoft.com/office/powerpoint/2010/main" val="22087915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Match</a:t>
            </a:r>
            <a:endParaRPr lang="en-US" dirty="0"/>
          </a:p>
        </p:txBody>
      </p:sp>
      <p:sp>
        <p:nvSpPr>
          <p:cNvPr id="3" name="Content Placeholder 2"/>
          <p:cNvSpPr>
            <a:spLocks noGrp="1"/>
          </p:cNvSpPr>
          <p:nvPr>
            <p:ph idx="1"/>
          </p:nvPr>
        </p:nvSpPr>
        <p:spPr/>
        <p:txBody>
          <a:bodyPr>
            <a:normAutofit lnSpcReduction="10000"/>
          </a:bodyPr>
          <a:lstStyle/>
          <a:p>
            <a:r>
              <a:rPr lang="en-US" dirty="0" smtClean="0"/>
              <a:t>Cannot use the value of existing buildings as match, unless it is a structure that is built in anticipation of the BIG-funded project and approved as a </a:t>
            </a:r>
            <a:r>
              <a:rPr lang="en-US" dirty="0" err="1" smtClean="0"/>
              <a:t>preaward</a:t>
            </a:r>
            <a:r>
              <a:rPr lang="en-US" dirty="0" smtClean="0"/>
              <a:t> cost.</a:t>
            </a:r>
          </a:p>
          <a:p>
            <a:r>
              <a:rPr lang="en-US" dirty="0" smtClean="0"/>
              <a:t>Can only use Federal funds as match if a statute authorizes it. To our knowledge, there are none right now that do, but it could change in the future. Please advise WSFR HQ if you become aware of any possible options.</a:t>
            </a:r>
          </a:p>
          <a:p>
            <a:endParaRPr lang="en-US" dirty="0"/>
          </a:p>
        </p:txBody>
      </p:sp>
    </p:spTree>
    <p:extLst>
      <p:ext uri="{BB962C8B-B14F-4D97-AF65-F5344CB8AC3E}">
        <p14:creationId xmlns:p14="http://schemas.microsoft.com/office/powerpoint/2010/main" val="27672041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Ranking Criteria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Each criterion has a range for scoring</a:t>
            </a:r>
          </a:p>
          <a:p>
            <a:r>
              <a:rPr lang="en-US" dirty="0" smtClean="0"/>
              <a:t>Maximum number of points reduced from 105 to 36</a:t>
            </a:r>
          </a:p>
          <a:p>
            <a:r>
              <a:rPr lang="en-US" dirty="0" smtClean="0"/>
              <a:t>Approach to </a:t>
            </a:r>
            <a:r>
              <a:rPr lang="en-US" i="1" dirty="0" smtClean="0"/>
              <a:t>need</a:t>
            </a:r>
            <a:r>
              <a:rPr lang="en-US" dirty="0" smtClean="0"/>
              <a:t> and </a:t>
            </a:r>
            <a:r>
              <a:rPr lang="en-US" i="1" dirty="0" smtClean="0"/>
              <a:t>cost efficiency </a:t>
            </a:r>
            <a:r>
              <a:rPr lang="en-US" dirty="0" smtClean="0"/>
              <a:t>designed so that new facilities where none existed before can compete</a:t>
            </a:r>
          </a:p>
          <a:p>
            <a:r>
              <a:rPr lang="en-US" dirty="0" smtClean="0"/>
              <a:t>Consideration for increased costs when they are due to: 1) increased benefits 2) extended resilience/useful life 3) locality or situation – costs higher in some areas than others, increased transportation costs, etc.  </a:t>
            </a:r>
            <a:endParaRPr lang="en-US" dirty="0"/>
          </a:p>
        </p:txBody>
      </p:sp>
    </p:spTree>
    <p:extLst>
      <p:ext uri="{BB962C8B-B14F-4D97-AF65-F5344CB8AC3E}">
        <p14:creationId xmlns:p14="http://schemas.microsoft.com/office/powerpoint/2010/main" val="2276160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051560"/>
          </a:xfrm>
        </p:spPr>
        <p:txBody>
          <a:bodyPr>
            <a:normAutofit/>
          </a:bodyPr>
          <a:lstStyle/>
          <a:p>
            <a:r>
              <a:rPr lang="en-US" dirty="0" smtClean="0"/>
              <a:t>BIG Tier 1-State &amp; BIG Tier 2-National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Name changes – keep the “Tier” language, but describe the level at which competition is </a:t>
            </a:r>
            <a:r>
              <a:rPr lang="en-US" dirty="0" smtClean="0"/>
              <a:t>applied</a:t>
            </a:r>
            <a:br>
              <a:rPr lang="en-US" dirty="0" smtClean="0"/>
            </a:br>
            <a:endParaRPr lang="en-US" dirty="0" smtClean="0"/>
          </a:p>
          <a:p>
            <a:r>
              <a:rPr lang="en-US" b="1" dirty="0" smtClean="0"/>
              <a:t>BIG Tier 1-State</a:t>
            </a:r>
            <a:r>
              <a:rPr lang="en-US" dirty="0" smtClean="0"/>
              <a:t>: </a:t>
            </a:r>
            <a:endParaRPr lang="en-US" dirty="0" smtClean="0"/>
          </a:p>
          <a:p>
            <a:pPr lvl="1"/>
            <a:r>
              <a:rPr lang="en-US" dirty="0" smtClean="0"/>
              <a:t>$</a:t>
            </a:r>
            <a:r>
              <a:rPr lang="en-US" dirty="0" smtClean="0"/>
              <a:t>200,000 annually with Service discretion to increase if funding available and in the best interest of the program</a:t>
            </a:r>
            <a:r>
              <a:rPr lang="en-US" dirty="0" smtClean="0"/>
              <a:t>.</a:t>
            </a:r>
          </a:p>
          <a:p>
            <a:pPr lvl="1"/>
            <a:r>
              <a:rPr lang="en-US" dirty="0" smtClean="0"/>
              <a:t>For </a:t>
            </a:r>
            <a:r>
              <a:rPr lang="en-US" dirty="0" smtClean="0"/>
              <a:t>example: </a:t>
            </a:r>
            <a:endParaRPr lang="en-US" dirty="0" smtClean="0"/>
          </a:p>
          <a:p>
            <a:pPr marL="796925" lvl="2" indent="-163513"/>
            <a:r>
              <a:rPr lang="en-US" dirty="0" smtClean="0"/>
              <a:t> 1</a:t>
            </a:r>
            <a:r>
              <a:rPr lang="en-US" dirty="0" smtClean="0"/>
              <a:t>) In year XXXX after all awards, we have $500,000 remaining. Many States have been hit by natural disasters. We may allow a second round of funding for BIG Tier </a:t>
            </a:r>
            <a:r>
              <a:rPr lang="en-US" dirty="0" smtClean="0"/>
              <a:t>1-State, and it may exceed $200,000 per State.</a:t>
            </a:r>
          </a:p>
          <a:p>
            <a:pPr marL="796925" lvl="2" indent="-193675"/>
            <a:r>
              <a:rPr lang="en-US" dirty="0" smtClean="0"/>
              <a:t> 2) </a:t>
            </a:r>
            <a:r>
              <a:rPr lang="en-US" dirty="0" smtClean="0"/>
              <a:t>Receipts </a:t>
            </a:r>
            <a:r>
              <a:rPr lang="en-US" dirty="0" smtClean="0"/>
              <a:t>are very high and we have a large</a:t>
            </a:r>
            <a:br>
              <a:rPr lang="en-US" dirty="0" smtClean="0"/>
            </a:br>
            <a:r>
              <a:rPr lang="en-US" dirty="0" smtClean="0"/>
              <a:t>bump </a:t>
            </a:r>
            <a:r>
              <a:rPr lang="en-US" dirty="0" smtClean="0"/>
              <a:t>in funds for BIG. We may determine to set </a:t>
            </a:r>
            <a:br>
              <a:rPr lang="en-US" dirty="0" smtClean="0"/>
            </a:br>
            <a:r>
              <a:rPr lang="en-US" dirty="0" smtClean="0"/>
              <a:t>a </a:t>
            </a:r>
            <a:r>
              <a:rPr lang="en-US" dirty="0" smtClean="0"/>
              <a:t>larger maximum BIG Tier 1-State award for </a:t>
            </a:r>
            <a:br>
              <a:rPr lang="en-US" dirty="0" smtClean="0"/>
            </a:br>
            <a:r>
              <a:rPr lang="en-US" dirty="0" smtClean="0"/>
              <a:t>that </a:t>
            </a:r>
            <a:r>
              <a:rPr lang="en-US" dirty="0" smtClean="0"/>
              <a:t>FY.    </a:t>
            </a:r>
          </a:p>
          <a:p>
            <a:endParaRPr lang="en-US" dirty="0"/>
          </a:p>
        </p:txBody>
      </p:sp>
    </p:spTree>
    <p:extLst>
      <p:ext uri="{BB962C8B-B14F-4D97-AF65-F5344CB8AC3E}">
        <p14:creationId xmlns:p14="http://schemas.microsoft.com/office/powerpoint/2010/main" val="16866677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Ranking Criteria</a:t>
            </a:r>
            <a:endParaRPr lang="en-US" dirty="0"/>
          </a:p>
        </p:txBody>
      </p:sp>
      <p:sp>
        <p:nvSpPr>
          <p:cNvPr id="3" name="Content Placeholder 2"/>
          <p:cNvSpPr>
            <a:spLocks noGrp="1"/>
          </p:cNvSpPr>
          <p:nvPr>
            <p:ph idx="1"/>
          </p:nvPr>
        </p:nvSpPr>
        <p:spPr/>
        <p:txBody>
          <a:bodyPr/>
          <a:lstStyle/>
          <a:p>
            <a:r>
              <a:rPr lang="en-US" dirty="0" smtClean="0"/>
              <a:t>Encourage applicants to consider the type of services that transient boaters need/want, and not just the infrastructure. </a:t>
            </a:r>
          </a:p>
          <a:p>
            <a:r>
              <a:rPr lang="en-US" dirty="0" smtClean="0"/>
              <a:t>Expanding criterion on access to important destinations to also include access to important services</a:t>
            </a:r>
          </a:p>
          <a:p>
            <a:r>
              <a:rPr lang="en-US" dirty="0" smtClean="0"/>
              <a:t>Allowing consideration for the combined contribution of several smaller partners </a:t>
            </a:r>
            <a:endParaRPr lang="en-US" dirty="0"/>
          </a:p>
        </p:txBody>
      </p:sp>
    </p:spTree>
    <p:extLst>
      <p:ext uri="{BB962C8B-B14F-4D97-AF65-F5344CB8AC3E}">
        <p14:creationId xmlns:p14="http://schemas.microsoft.com/office/powerpoint/2010/main" val="4480227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Ranking Criteria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Table for # points based on match above 25%</a:t>
            </a:r>
          </a:p>
          <a:p>
            <a:r>
              <a:rPr lang="en-US" dirty="0" smtClean="0"/>
              <a:t>If an applicant wants points for partners, the responsibility is on them to demonstrate the need for the contribution and the ability and reliability of the partner(s)</a:t>
            </a:r>
          </a:p>
          <a:p>
            <a:r>
              <a:rPr lang="en-US" dirty="0" smtClean="0"/>
              <a:t>We will NOT give points at § 86.51(b)(2) based on </a:t>
            </a:r>
            <a:r>
              <a:rPr lang="en-US" dirty="0" smtClean="0"/>
              <a:t>NUMBER </a:t>
            </a:r>
            <a:r>
              <a:rPr lang="en-US" dirty="0" smtClean="0"/>
              <a:t>of partners. The changes in the rule consider that partners may change from the time of application to the time the project is completed. The contribution is the focus, not the number of partners.  </a:t>
            </a:r>
          </a:p>
        </p:txBody>
      </p:sp>
    </p:spTree>
    <p:extLst>
      <p:ext uri="{BB962C8B-B14F-4D97-AF65-F5344CB8AC3E}">
        <p14:creationId xmlns:p14="http://schemas.microsoft.com/office/powerpoint/2010/main" val="16398017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Ranking Criteria</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For innovation, we want applicants to think about how they can build boater infrastructure better – to last longer, give better access and services, be more convenient, etc. And, we don’t want them to be penalized for spending more money to build a better project. </a:t>
            </a:r>
          </a:p>
          <a:p>
            <a:r>
              <a:rPr lang="en-US" dirty="0" smtClean="0"/>
              <a:t>We support considering </a:t>
            </a:r>
            <a:r>
              <a:rPr lang="en-US" dirty="0"/>
              <a:t>points for proactive </a:t>
            </a:r>
            <a:r>
              <a:rPr lang="en-US" dirty="0" smtClean="0"/>
              <a:t>thinking and proposed actions.</a:t>
            </a:r>
          </a:p>
          <a:p>
            <a:r>
              <a:rPr lang="en-US" dirty="0" smtClean="0"/>
              <a:t>We also support applicants that have demonstrated they are already doing </a:t>
            </a:r>
            <a:r>
              <a:rPr lang="en-US" dirty="0" smtClean="0"/>
              <a:t>more, by receiving such </a:t>
            </a:r>
            <a:r>
              <a:rPr lang="en-US" dirty="0" smtClean="0"/>
              <a:t>designations as a Clean Marina, by giving an additional point. </a:t>
            </a:r>
            <a:endParaRPr lang="en-US" dirty="0"/>
          </a:p>
          <a:p>
            <a:endParaRPr lang="en-US" dirty="0"/>
          </a:p>
        </p:txBody>
      </p:sp>
    </p:spTree>
    <p:extLst>
      <p:ext uri="{BB962C8B-B14F-4D97-AF65-F5344CB8AC3E}">
        <p14:creationId xmlns:p14="http://schemas.microsoft.com/office/powerpoint/2010/main" val="12673695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Partners</a:t>
            </a:r>
            <a:endParaRPr lang="en-US" dirty="0"/>
          </a:p>
        </p:txBody>
      </p:sp>
      <p:sp>
        <p:nvSpPr>
          <p:cNvPr id="3" name="Content Placeholder 2"/>
          <p:cNvSpPr>
            <a:spLocks noGrp="1"/>
          </p:cNvSpPr>
          <p:nvPr>
            <p:ph idx="1"/>
          </p:nvPr>
        </p:nvSpPr>
        <p:spPr>
          <a:xfrm>
            <a:off x="457200" y="1524000"/>
            <a:ext cx="8183880" cy="5032248"/>
          </a:xfrm>
        </p:spPr>
        <p:txBody>
          <a:bodyPr>
            <a:normAutofit fontScale="70000" lnSpcReduction="20000"/>
          </a:bodyPr>
          <a:lstStyle/>
          <a:p>
            <a:r>
              <a:rPr lang="en-US" dirty="0" smtClean="0"/>
              <a:t>The State is the applicant, not a partner.</a:t>
            </a:r>
          </a:p>
          <a:p>
            <a:r>
              <a:rPr lang="en-US" dirty="0" smtClean="0"/>
              <a:t>Partners may be:</a:t>
            </a:r>
          </a:p>
          <a:p>
            <a:pPr lvl="1">
              <a:buClr>
                <a:srgbClr val="F07F09"/>
              </a:buClr>
            </a:pPr>
            <a:r>
              <a:rPr lang="en-US" dirty="0" err="1">
                <a:solidFill>
                  <a:prstClr val="black"/>
                </a:solidFill>
              </a:rPr>
              <a:t>Subgrantees</a:t>
            </a:r>
            <a:endParaRPr lang="en-US" dirty="0">
              <a:solidFill>
                <a:prstClr val="black"/>
              </a:solidFill>
            </a:endParaRPr>
          </a:p>
          <a:p>
            <a:pPr lvl="1">
              <a:buClr>
                <a:srgbClr val="F07F09"/>
              </a:buClr>
            </a:pPr>
            <a:r>
              <a:rPr lang="en-US" dirty="0">
                <a:solidFill>
                  <a:prstClr val="black"/>
                </a:solidFill>
              </a:rPr>
              <a:t>Other State agencies</a:t>
            </a:r>
          </a:p>
          <a:p>
            <a:pPr lvl="1">
              <a:buClr>
                <a:srgbClr val="F07F09"/>
              </a:buClr>
            </a:pPr>
            <a:r>
              <a:rPr lang="en-US" dirty="0">
                <a:solidFill>
                  <a:prstClr val="black"/>
                </a:solidFill>
              </a:rPr>
              <a:t>Other Federal agencies</a:t>
            </a:r>
          </a:p>
          <a:p>
            <a:pPr lvl="1">
              <a:buClr>
                <a:srgbClr val="F07F09"/>
              </a:buClr>
            </a:pPr>
            <a:r>
              <a:rPr lang="en-US" dirty="0">
                <a:solidFill>
                  <a:prstClr val="black"/>
                </a:solidFill>
              </a:rPr>
              <a:t>Other non-Federal </a:t>
            </a:r>
            <a:r>
              <a:rPr lang="en-US" dirty="0" smtClean="0">
                <a:solidFill>
                  <a:prstClr val="black"/>
                </a:solidFill>
              </a:rPr>
              <a:t>entities</a:t>
            </a:r>
          </a:p>
          <a:p>
            <a:r>
              <a:rPr lang="en-US" dirty="0" smtClean="0"/>
              <a:t>A partner must make a contribution.</a:t>
            </a:r>
          </a:p>
          <a:p>
            <a:r>
              <a:rPr lang="en-US" dirty="0" smtClean="0"/>
              <a:t>The contribution may be financial, or in-kind.</a:t>
            </a:r>
          </a:p>
          <a:p>
            <a:r>
              <a:rPr lang="en-US" dirty="0" smtClean="0"/>
              <a:t>The contribution must be voluntary – Ex: if a State or local agency is issuing a required permit, that action does NOT make them a partner. If that same agency is donating money, equipment, staff, etc. to the completion of the project, that action DOES make them a partner.</a:t>
            </a:r>
          </a:p>
          <a:p>
            <a:r>
              <a:rPr lang="en-US" dirty="0" smtClean="0"/>
              <a:t>The Service does not require letters of commitment from partners.</a:t>
            </a:r>
          </a:p>
        </p:txBody>
      </p:sp>
    </p:spTree>
    <p:extLst>
      <p:ext uri="{BB962C8B-B14F-4D97-AF65-F5344CB8AC3E}">
        <p14:creationId xmlns:p14="http://schemas.microsoft.com/office/powerpoint/2010/main" val="24297480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Partners</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The State is responsible for all actions and funding commitments. If a partner drops out or is unwilling/unable to deliver what they originally committed, the State </a:t>
            </a:r>
            <a:r>
              <a:rPr lang="en-US" dirty="0" smtClean="0"/>
              <a:t>must </a:t>
            </a:r>
            <a:r>
              <a:rPr lang="en-US" dirty="0" smtClean="0"/>
              <a:t>notify the Regional Office and either:</a:t>
            </a:r>
          </a:p>
          <a:p>
            <a:r>
              <a:rPr lang="en-US" dirty="0" smtClean="0"/>
              <a:t>Replace with another partner(s)</a:t>
            </a:r>
          </a:p>
          <a:p>
            <a:r>
              <a:rPr lang="en-US" dirty="0" smtClean="0"/>
              <a:t>Make up the contribution with other non-Federal funds/services</a:t>
            </a:r>
          </a:p>
          <a:p>
            <a:r>
              <a:rPr lang="en-US" dirty="0" smtClean="0"/>
              <a:t>Amend the grant (Note: this could mean a reduction in funding</a:t>
            </a:r>
            <a:r>
              <a:rPr lang="en-US" dirty="0" smtClean="0"/>
              <a:t>)</a:t>
            </a:r>
          </a:p>
          <a:p>
            <a:pPr marL="0" indent="0">
              <a:buNone/>
            </a:pPr>
            <a:r>
              <a:rPr lang="en-US" dirty="0" smtClean="0"/>
              <a:t>(Applicants that are </a:t>
            </a:r>
            <a:r>
              <a:rPr lang="en-US" dirty="0" err="1" smtClean="0"/>
              <a:t>subgrantees</a:t>
            </a:r>
            <a:r>
              <a:rPr lang="en-US" dirty="0"/>
              <a:t> </a:t>
            </a:r>
            <a:r>
              <a:rPr lang="en-US" dirty="0" smtClean="0"/>
              <a:t>should consider alternatives should a partner withdraw commitments) </a:t>
            </a:r>
            <a:endParaRPr lang="en-US" dirty="0" smtClean="0"/>
          </a:p>
          <a:p>
            <a:endParaRPr lang="en-US" dirty="0"/>
          </a:p>
        </p:txBody>
      </p:sp>
    </p:spTree>
    <p:extLst>
      <p:ext uri="{BB962C8B-B14F-4D97-AF65-F5344CB8AC3E}">
        <p14:creationId xmlns:p14="http://schemas.microsoft.com/office/powerpoint/2010/main" val="12366998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Items we may negotiate</a:t>
            </a:r>
            <a:endParaRPr lang="en-US" dirty="0"/>
          </a:p>
        </p:txBody>
      </p:sp>
      <p:sp>
        <p:nvSpPr>
          <p:cNvPr id="3" name="Content Placeholder 2"/>
          <p:cNvSpPr>
            <a:spLocks noGrp="1"/>
          </p:cNvSpPr>
          <p:nvPr>
            <p:ph idx="1"/>
          </p:nvPr>
        </p:nvSpPr>
        <p:spPr/>
        <p:txBody>
          <a:bodyPr>
            <a:normAutofit lnSpcReduction="10000"/>
          </a:bodyPr>
          <a:lstStyle/>
          <a:p>
            <a:r>
              <a:rPr lang="en-US" dirty="0" smtClean="0"/>
              <a:t>After the application is received, but before the actual award, we may discuss/negotiate with the applicant on:</a:t>
            </a:r>
          </a:p>
          <a:p>
            <a:pPr lvl="1"/>
            <a:r>
              <a:rPr lang="en-US" dirty="0" smtClean="0"/>
              <a:t>Pro-rating/allocating costs appropriately</a:t>
            </a:r>
          </a:p>
          <a:p>
            <a:pPr lvl="1"/>
            <a:r>
              <a:rPr lang="en-US" dirty="0" smtClean="0"/>
              <a:t>Useful life estimates</a:t>
            </a:r>
          </a:p>
          <a:p>
            <a:pPr lvl="1"/>
            <a:r>
              <a:rPr lang="en-US" dirty="0" smtClean="0"/>
              <a:t>Incorrect information</a:t>
            </a:r>
          </a:p>
          <a:p>
            <a:pPr lvl="1"/>
            <a:endParaRPr lang="en-US" dirty="0"/>
          </a:p>
          <a:p>
            <a:pPr marL="347472" lvl="1" indent="0">
              <a:buNone/>
            </a:pPr>
            <a:r>
              <a:rPr lang="en-US" dirty="0" smtClean="0"/>
              <a:t>We may not make any changes that would affect the scope of the project after the due date, with the above exceptions.</a:t>
            </a:r>
          </a:p>
        </p:txBody>
      </p:sp>
    </p:spTree>
    <p:extLst>
      <p:ext uri="{BB962C8B-B14F-4D97-AF65-F5344CB8AC3E}">
        <p14:creationId xmlns:p14="http://schemas.microsoft.com/office/powerpoint/2010/main" val="19856627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a:xfrm>
            <a:off x="533400" y="1524000"/>
            <a:ext cx="8183880" cy="4879848"/>
          </a:xfrm>
        </p:spPr>
        <p:txBody>
          <a:bodyPr>
            <a:normAutofit fontScale="85000" lnSpcReduction="20000"/>
          </a:bodyPr>
          <a:lstStyle/>
          <a:p>
            <a:r>
              <a:rPr lang="en-US" dirty="0" smtClean="0"/>
              <a:t>The Service must obligate </a:t>
            </a:r>
            <a:r>
              <a:rPr lang="en-US" dirty="0" smtClean="0"/>
              <a:t>the award </a:t>
            </a:r>
            <a:r>
              <a:rPr lang="en-US" dirty="0" smtClean="0"/>
              <a:t>within </a:t>
            </a:r>
            <a:r>
              <a:rPr lang="en-US" dirty="0" smtClean="0"/>
              <a:t>3 Federal FYs from the beginning of the award year. Ex: for FY 2016 funds (start 10/01/2015), we must obligate by September 30, 2018.</a:t>
            </a:r>
          </a:p>
          <a:p>
            <a:r>
              <a:rPr lang="en-US" dirty="0" smtClean="0"/>
              <a:t>Within that 3 year period, Regions will work with applicants to set a start </a:t>
            </a:r>
            <a:r>
              <a:rPr lang="en-US" dirty="0" smtClean="0"/>
              <a:t>date. </a:t>
            </a:r>
            <a:r>
              <a:rPr lang="en-US" dirty="0" smtClean="0"/>
              <a:t>The period of performance must be no more than 3 years.</a:t>
            </a:r>
          </a:p>
          <a:p>
            <a:r>
              <a:rPr lang="en-US" dirty="0" smtClean="0"/>
              <a:t>If requested in writing and before the end of the period of performance, we may grant a 2-year extension.</a:t>
            </a:r>
          </a:p>
          <a:p>
            <a:r>
              <a:rPr lang="en-US" dirty="0" smtClean="0"/>
              <a:t>A second extension may be considered, but will have to gain approval from the Regional Director and the WSFR AD.</a:t>
            </a:r>
            <a:endParaRPr lang="en-US" dirty="0"/>
          </a:p>
        </p:txBody>
      </p:sp>
    </p:spTree>
    <p:extLst>
      <p:ext uri="{BB962C8B-B14F-4D97-AF65-F5344CB8AC3E}">
        <p14:creationId xmlns:p14="http://schemas.microsoft.com/office/powerpoint/2010/main" val="6351447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Life</a:t>
            </a:r>
            <a:endParaRPr lang="en-US" dirty="0"/>
          </a:p>
        </p:txBody>
      </p:sp>
      <p:sp>
        <p:nvSpPr>
          <p:cNvPr id="3" name="Content Placeholder 2"/>
          <p:cNvSpPr>
            <a:spLocks noGrp="1"/>
          </p:cNvSpPr>
          <p:nvPr>
            <p:ph idx="1"/>
          </p:nvPr>
        </p:nvSpPr>
        <p:spPr/>
        <p:txBody>
          <a:bodyPr>
            <a:normAutofit/>
          </a:bodyPr>
          <a:lstStyle/>
          <a:p>
            <a:r>
              <a:rPr lang="en-US" dirty="0" smtClean="0"/>
              <a:t>We must have an estimate for useful life in a grant application. This tells us that an applicant has thought about options and talked to others about pros and cons of different approaches, technology, equipment, etc. </a:t>
            </a:r>
          </a:p>
          <a:p>
            <a:r>
              <a:rPr lang="en-US" dirty="0" smtClean="0"/>
              <a:t>This is what is says – an </a:t>
            </a:r>
            <a:r>
              <a:rPr lang="en-US" u="sng" dirty="0" smtClean="0"/>
              <a:t>estimate</a:t>
            </a:r>
            <a:r>
              <a:rPr lang="en-US" dirty="0" smtClean="0"/>
              <a:t>. Most of the time we will expect it will be based on vendor information or experience from others.  </a:t>
            </a:r>
            <a:endParaRPr lang="en-US" dirty="0"/>
          </a:p>
        </p:txBody>
      </p:sp>
    </p:spTree>
    <p:extLst>
      <p:ext uri="{BB962C8B-B14F-4D97-AF65-F5344CB8AC3E}">
        <p14:creationId xmlns:p14="http://schemas.microsoft.com/office/powerpoint/2010/main" val="20510211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Life</a:t>
            </a:r>
            <a:endParaRPr lang="en-US" dirty="0"/>
          </a:p>
        </p:txBody>
      </p:sp>
      <p:sp>
        <p:nvSpPr>
          <p:cNvPr id="3" name="Content Placeholder 2"/>
          <p:cNvSpPr>
            <a:spLocks noGrp="1"/>
          </p:cNvSpPr>
          <p:nvPr>
            <p:ph idx="1"/>
          </p:nvPr>
        </p:nvSpPr>
        <p:spPr/>
        <p:txBody>
          <a:bodyPr>
            <a:normAutofit/>
          </a:bodyPr>
          <a:lstStyle/>
          <a:p>
            <a:r>
              <a:rPr lang="en-US" dirty="0" smtClean="0"/>
              <a:t>The reasoning behind moving from a flat 20-year requirement to a useful life determination: We will take the approach for all grant programs that if there is a capital improvement (value of $25,000 or more) that it should last for it’s useful life as determined by credible sources, not a flat number that may not have any basis in reality.</a:t>
            </a:r>
          </a:p>
        </p:txBody>
      </p:sp>
    </p:spTree>
    <p:extLst>
      <p:ext uri="{BB962C8B-B14F-4D97-AF65-F5344CB8AC3E}">
        <p14:creationId xmlns:p14="http://schemas.microsoft.com/office/powerpoint/2010/main" val="12929612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Life</a:t>
            </a:r>
            <a:endParaRPr lang="en-US" dirty="0"/>
          </a:p>
        </p:txBody>
      </p:sp>
      <p:sp>
        <p:nvSpPr>
          <p:cNvPr id="3" name="Content Placeholder 2"/>
          <p:cNvSpPr>
            <a:spLocks noGrp="1"/>
          </p:cNvSpPr>
          <p:nvPr>
            <p:ph idx="1"/>
          </p:nvPr>
        </p:nvSpPr>
        <p:spPr>
          <a:xfrm>
            <a:off x="457200" y="1447800"/>
            <a:ext cx="8183880" cy="5260848"/>
          </a:xfrm>
        </p:spPr>
        <p:txBody>
          <a:bodyPr>
            <a:normAutofit fontScale="70000" lnSpcReduction="20000"/>
          </a:bodyPr>
          <a:lstStyle/>
          <a:p>
            <a:r>
              <a:rPr lang="en-US" sz="3200" dirty="0" smtClean="0"/>
              <a:t>The “learning curve” in this approach is thinking of a project in relation to a group of capital improvements. The best way to do this is to think of the systems and their functions. For </a:t>
            </a:r>
            <a:r>
              <a:rPr lang="en-US" sz="3200" dirty="0" smtClean="0"/>
              <a:t>example:</a:t>
            </a:r>
            <a:endParaRPr lang="en-US" sz="3200" dirty="0" smtClean="0"/>
          </a:p>
          <a:p>
            <a:pPr lvl="1"/>
            <a:r>
              <a:rPr lang="en-US" sz="3200" dirty="0"/>
              <a:t>Rest room/shower facility – Estimated UL 30</a:t>
            </a:r>
          </a:p>
          <a:p>
            <a:pPr lvl="1"/>
            <a:r>
              <a:rPr lang="en-US" sz="3200" dirty="0" smtClean="0"/>
              <a:t>Concrete </a:t>
            </a:r>
            <a:r>
              <a:rPr lang="en-US" sz="3200" dirty="0"/>
              <a:t>Dock system – Estimated UL 40 </a:t>
            </a:r>
          </a:p>
          <a:p>
            <a:pPr marL="0" indent="0">
              <a:buNone/>
            </a:pPr>
            <a:endParaRPr lang="en-US" sz="3200" dirty="0" smtClean="0"/>
          </a:p>
          <a:p>
            <a:r>
              <a:rPr lang="en-US" sz="3200" dirty="0" smtClean="0"/>
              <a:t>We </a:t>
            </a:r>
            <a:r>
              <a:rPr lang="en-US" sz="3200" dirty="0"/>
              <a:t>review these numbers and they seem reasonable based on the </a:t>
            </a:r>
            <a:r>
              <a:rPr lang="en-US" sz="3200" dirty="0" smtClean="0"/>
              <a:t>information in the application and our experience. </a:t>
            </a:r>
            <a:endParaRPr lang="en-US" sz="3200" dirty="0"/>
          </a:p>
          <a:p>
            <a:r>
              <a:rPr lang="en-US" sz="3200" dirty="0"/>
              <a:t>The State has the option to include 2 capital improvement useful life </a:t>
            </a:r>
            <a:r>
              <a:rPr lang="en-US" sz="3200" dirty="0" smtClean="0"/>
              <a:t>criterions </a:t>
            </a:r>
            <a:r>
              <a:rPr lang="en-US" sz="3200" dirty="0"/>
              <a:t>in the grant, or choose the higher of the two and have a useful life </a:t>
            </a:r>
            <a:r>
              <a:rPr lang="en-US" sz="3200" dirty="0" smtClean="0"/>
              <a:t>for </a:t>
            </a:r>
            <a:r>
              <a:rPr lang="en-US" sz="3200" dirty="0"/>
              <a:t>the 2 capital improvements as 40 years. </a:t>
            </a:r>
            <a:endParaRPr lang="en-US" sz="3200" dirty="0" smtClean="0"/>
          </a:p>
          <a:p>
            <a:r>
              <a:rPr lang="en-US" sz="3200" dirty="0" smtClean="0"/>
              <a:t>States may determine that they will only accept one useful life, based on the capital improvement expected to have the longest useful life.</a:t>
            </a:r>
          </a:p>
          <a:p>
            <a:pPr lvl="1"/>
            <a:endParaRPr lang="en-US" dirty="0"/>
          </a:p>
          <a:p>
            <a:pPr marL="347472" lvl="1" indent="0">
              <a:buNone/>
            </a:pPr>
            <a:r>
              <a:rPr lang="en-US" dirty="0" smtClean="0"/>
              <a:t>   </a:t>
            </a:r>
            <a:endParaRPr lang="en-US" dirty="0"/>
          </a:p>
        </p:txBody>
      </p:sp>
    </p:spTree>
    <p:extLst>
      <p:ext uri="{BB962C8B-B14F-4D97-AF65-F5344CB8AC3E}">
        <p14:creationId xmlns:p14="http://schemas.microsoft.com/office/powerpoint/2010/main" val="1826339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BIG Tier 1-State &amp; BIG Tier 2-National</a:t>
            </a:r>
          </a:p>
        </p:txBody>
      </p:sp>
      <p:sp>
        <p:nvSpPr>
          <p:cNvPr id="3" name="Content Placeholder 2"/>
          <p:cNvSpPr>
            <a:spLocks noGrp="1"/>
          </p:cNvSpPr>
          <p:nvPr>
            <p:ph idx="1"/>
          </p:nvPr>
        </p:nvSpPr>
        <p:spPr/>
        <p:txBody>
          <a:bodyPr>
            <a:normAutofit lnSpcReduction="10000"/>
          </a:bodyPr>
          <a:lstStyle/>
          <a:p>
            <a:r>
              <a:rPr lang="en-US" b="1" dirty="0" smtClean="0"/>
              <a:t>BIG Tier 2-National</a:t>
            </a:r>
            <a:r>
              <a:rPr lang="en-US" dirty="0" smtClean="0"/>
              <a:t>: </a:t>
            </a:r>
            <a:endParaRPr lang="en-US" dirty="0" smtClean="0"/>
          </a:p>
          <a:p>
            <a:endParaRPr lang="en-US" dirty="0"/>
          </a:p>
          <a:p>
            <a:r>
              <a:rPr lang="en-US" dirty="0" smtClean="0"/>
              <a:t>We </a:t>
            </a:r>
            <a:r>
              <a:rPr lang="en-US" dirty="0" smtClean="0"/>
              <a:t>suggest the limit of $</a:t>
            </a:r>
            <a:r>
              <a:rPr lang="en-US" dirty="0" smtClean="0"/>
              <a:t>1.5 M </a:t>
            </a:r>
            <a:r>
              <a:rPr lang="en-US" dirty="0" smtClean="0"/>
              <a:t>in Federal award, but it is up to our discretion based on available </a:t>
            </a:r>
            <a:r>
              <a:rPr lang="en-US" dirty="0" smtClean="0"/>
              <a:t>funds, and other important factors, </a:t>
            </a:r>
            <a:r>
              <a:rPr lang="en-US" dirty="0" smtClean="0"/>
              <a:t>what amount we will set during any FY</a:t>
            </a:r>
            <a:r>
              <a:rPr lang="en-US" dirty="0" smtClean="0"/>
              <a:t>.</a:t>
            </a:r>
          </a:p>
          <a:p>
            <a:r>
              <a:rPr lang="en-US" dirty="0" smtClean="0"/>
              <a:t>We may set that amount above or below </a:t>
            </a:r>
            <a:br>
              <a:rPr lang="en-US" dirty="0" smtClean="0"/>
            </a:br>
            <a:r>
              <a:rPr lang="en-US" dirty="0" smtClean="0"/>
              <a:t>$1.5 M.</a:t>
            </a:r>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val="14123279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Life Question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Q: How will useful life be evaluated and where does it play into the score? </a:t>
            </a:r>
          </a:p>
          <a:p>
            <a:pPr marL="0" indent="0">
              <a:buNone/>
            </a:pPr>
            <a:r>
              <a:rPr lang="en-US" dirty="0" smtClean="0"/>
              <a:t>A: Useful life may specifically be considered if it applies to § 86.51(c)(2). Useful life may also be considered when scoring for cost effectiveness of a project. A $2M project that has a useful life of 75 years may be considered as having more benefits than a similar $2M project that has a useful life of 20 years. </a:t>
            </a:r>
            <a:endParaRPr lang="en-US" dirty="0"/>
          </a:p>
        </p:txBody>
      </p:sp>
    </p:spTree>
    <p:extLst>
      <p:ext uri="{BB962C8B-B14F-4D97-AF65-F5344CB8AC3E}">
        <p14:creationId xmlns:p14="http://schemas.microsoft.com/office/powerpoint/2010/main" val="35369926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Life - § 86.51(c)(2)</a:t>
            </a:r>
            <a:endParaRPr lang="en-US" dirty="0"/>
          </a:p>
        </p:txBody>
      </p:sp>
      <p:sp>
        <p:nvSpPr>
          <p:cNvPr id="3" name="Content Placeholder 2"/>
          <p:cNvSpPr>
            <a:spLocks noGrp="1"/>
          </p:cNvSpPr>
          <p:nvPr>
            <p:ph idx="1"/>
          </p:nvPr>
        </p:nvSpPr>
        <p:spPr/>
        <p:txBody>
          <a:bodyPr/>
          <a:lstStyle/>
          <a:p>
            <a:r>
              <a:rPr lang="en-US" dirty="0" smtClean="0"/>
              <a:t>If an applicant wants to be considered for additional points per the criterion </a:t>
            </a:r>
            <a:r>
              <a:rPr lang="en-US" dirty="0" smtClean="0"/>
              <a:t>for </a:t>
            </a:r>
            <a:r>
              <a:rPr lang="en-US" dirty="0" smtClean="0"/>
              <a:t>a project that uses equipment, techniques, or technology that extends the useful life of the project, then we need more detail. In this case, </a:t>
            </a:r>
            <a:r>
              <a:rPr lang="en-US" dirty="0" smtClean="0"/>
              <a:t>you </a:t>
            </a:r>
            <a:r>
              <a:rPr lang="en-US" dirty="0" smtClean="0"/>
              <a:t>must show in the application the normal standard, what </a:t>
            </a:r>
            <a:r>
              <a:rPr lang="en-US" dirty="0" smtClean="0"/>
              <a:t>you </a:t>
            </a:r>
            <a:r>
              <a:rPr lang="en-US" dirty="0" smtClean="0"/>
              <a:t>plan to </a:t>
            </a:r>
            <a:r>
              <a:rPr lang="en-US" dirty="0" smtClean="0"/>
              <a:t>do differently, </a:t>
            </a:r>
            <a:r>
              <a:rPr lang="en-US" dirty="0" smtClean="0"/>
              <a:t>and how </a:t>
            </a:r>
            <a:r>
              <a:rPr lang="en-US" dirty="0" smtClean="0"/>
              <a:t>your </a:t>
            </a:r>
            <a:r>
              <a:rPr lang="en-US" dirty="0" smtClean="0"/>
              <a:t>approach extends useful life.</a:t>
            </a:r>
            <a:endParaRPr lang="en-US" dirty="0"/>
          </a:p>
        </p:txBody>
      </p:sp>
    </p:spTree>
    <p:extLst>
      <p:ext uri="{BB962C8B-B14F-4D97-AF65-F5344CB8AC3E}">
        <p14:creationId xmlns:p14="http://schemas.microsoft.com/office/powerpoint/2010/main" val="18901255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SFR Symbol</a:t>
            </a:r>
            <a:endParaRPr lang="en-US" dirty="0"/>
          </a:p>
        </p:txBody>
      </p:sp>
      <p:sp>
        <p:nvSpPr>
          <p:cNvPr id="3" name="Content Placeholder 2"/>
          <p:cNvSpPr>
            <a:spLocks noGrp="1"/>
          </p:cNvSpPr>
          <p:nvPr>
            <p:ph idx="1"/>
          </p:nvPr>
        </p:nvSpPr>
        <p:spPr/>
        <p:txBody>
          <a:bodyPr/>
          <a:lstStyle/>
          <a:p>
            <a:r>
              <a:rPr lang="en-US" dirty="0" smtClean="0"/>
              <a:t>Yes, completed projects must include the SFR symbol or language to show the public the source of funding. We expect this may be accomplished in many new ways as communication technology improves and changes. </a:t>
            </a:r>
            <a:endParaRPr lang="en-US" dirty="0"/>
          </a:p>
        </p:txBody>
      </p:sp>
    </p:spTree>
    <p:extLst>
      <p:ext uri="{BB962C8B-B14F-4D97-AF65-F5344CB8AC3E}">
        <p14:creationId xmlns:p14="http://schemas.microsoft.com/office/powerpoint/2010/main" val="25411722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Income</a:t>
            </a:r>
            <a:endParaRPr lang="en-US" dirty="0"/>
          </a:p>
        </p:txBody>
      </p:sp>
      <p:sp>
        <p:nvSpPr>
          <p:cNvPr id="3" name="Content Placeholder 2"/>
          <p:cNvSpPr>
            <a:spLocks noGrp="1"/>
          </p:cNvSpPr>
          <p:nvPr>
            <p:ph idx="1"/>
          </p:nvPr>
        </p:nvSpPr>
        <p:spPr/>
        <p:txBody>
          <a:bodyPr/>
          <a:lstStyle/>
          <a:p>
            <a:r>
              <a:rPr lang="en-US" dirty="0" smtClean="0"/>
              <a:t>The major problem we try to resolve here is when a BIG Tier </a:t>
            </a:r>
            <a:r>
              <a:rPr lang="en-US" dirty="0" smtClean="0"/>
              <a:t>1 - State </a:t>
            </a:r>
            <a:r>
              <a:rPr lang="en-US" dirty="0" smtClean="0"/>
              <a:t>application contains multiple projects – where at least one completes prior to others. Once this one project is completed, it must account for program income until the grant is closed. Regions should work with States to reduce this as much as possible. </a:t>
            </a:r>
            <a:endParaRPr lang="en-US" dirty="0"/>
          </a:p>
        </p:txBody>
      </p:sp>
    </p:spTree>
    <p:extLst>
      <p:ext uri="{BB962C8B-B14F-4D97-AF65-F5344CB8AC3E}">
        <p14:creationId xmlns:p14="http://schemas.microsoft.com/office/powerpoint/2010/main" val="18631850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Fees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Reasonable fees based on prevailing rates</a:t>
            </a:r>
          </a:p>
          <a:p>
            <a:r>
              <a:rPr lang="en-US" dirty="0" smtClean="0"/>
              <a:t>Free is OK if that is in the range of prevailing rates</a:t>
            </a:r>
          </a:p>
          <a:p>
            <a:r>
              <a:rPr lang="en-US" dirty="0" smtClean="0"/>
              <a:t>Reasonable fees that are State or locally mandated are OK, as long as they do not impose an undue burden on eligible users. The Service, for example, will not approve high user fees that a local government wants to apply </a:t>
            </a:r>
            <a:r>
              <a:rPr lang="en-US" dirty="0" smtClean="0"/>
              <a:t>simply to </a:t>
            </a:r>
            <a:r>
              <a:rPr lang="en-US" dirty="0" smtClean="0"/>
              <a:t>make more money for the community coffers. It must be reasonable.</a:t>
            </a:r>
          </a:p>
          <a:p>
            <a:r>
              <a:rPr lang="en-US" dirty="0" smtClean="0"/>
              <a:t>BIG-funded facilities may adjust user fees with the prevailing rates. We will only address when advised of unacceptable fees. </a:t>
            </a:r>
            <a:endParaRPr lang="en-US" dirty="0"/>
          </a:p>
        </p:txBody>
      </p:sp>
    </p:spTree>
    <p:extLst>
      <p:ext uri="{BB962C8B-B14F-4D97-AF65-F5344CB8AC3E}">
        <p14:creationId xmlns:p14="http://schemas.microsoft.com/office/powerpoint/2010/main" val="6804342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Access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Public </a:t>
            </a:r>
            <a:r>
              <a:rPr lang="en-US" dirty="0" smtClean="0"/>
              <a:t>access </a:t>
            </a:r>
            <a:r>
              <a:rPr lang="en-US" u="sng" dirty="0" smtClean="0"/>
              <a:t>does not </a:t>
            </a:r>
            <a:r>
              <a:rPr lang="en-US" dirty="0" smtClean="0"/>
              <a:t>mean that a grantee can ignore the purposes of the grant and allow ineligible vessels or users access to BIG-funded facilities.</a:t>
            </a:r>
          </a:p>
          <a:p>
            <a:r>
              <a:rPr lang="en-US" dirty="0" smtClean="0"/>
              <a:t>It </a:t>
            </a:r>
            <a:r>
              <a:rPr lang="en-US" u="sng" dirty="0" smtClean="0"/>
              <a:t>does</a:t>
            </a:r>
            <a:r>
              <a:rPr lang="en-US" dirty="0" smtClean="0"/>
              <a:t> mean that an operator cannot discriminate against any eligible user.</a:t>
            </a:r>
          </a:p>
          <a:p>
            <a:r>
              <a:rPr lang="en-US" dirty="0" smtClean="0"/>
              <a:t>Access must be during reasonable hours that transient users will want/need to access them. </a:t>
            </a:r>
          </a:p>
          <a:p>
            <a:r>
              <a:rPr lang="en-US" dirty="0" smtClean="0"/>
              <a:t>Operators may restrict access to private parts of the facility, but may NOT restrict eligible access to the BIG-funded facility.</a:t>
            </a:r>
          </a:p>
          <a:p>
            <a:r>
              <a:rPr lang="en-US" dirty="0" smtClean="0"/>
              <a:t>Operators may </a:t>
            </a:r>
            <a:r>
              <a:rPr lang="en-US" b="1" dirty="0" smtClean="0"/>
              <a:t>temporarily</a:t>
            </a:r>
            <a:r>
              <a:rPr lang="en-US" dirty="0" smtClean="0"/>
              <a:t> limit access during emergencies, for repairs, or as a safety precaution. This is for short periods only. </a:t>
            </a:r>
            <a:endParaRPr lang="en-US" dirty="0"/>
          </a:p>
        </p:txBody>
      </p:sp>
    </p:spTree>
    <p:extLst>
      <p:ext uri="{BB962C8B-B14F-4D97-AF65-F5344CB8AC3E}">
        <p14:creationId xmlns:p14="http://schemas.microsoft.com/office/powerpoint/2010/main" val="24354697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information</a:t>
            </a:r>
            <a:endParaRPr lang="en-US" dirty="0"/>
          </a:p>
        </p:txBody>
      </p:sp>
      <p:sp>
        <p:nvSpPr>
          <p:cNvPr id="3" name="Content Placeholder 2"/>
          <p:cNvSpPr>
            <a:spLocks noGrp="1"/>
          </p:cNvSpPr>
          <p:nvPr>
            <p:ph idx="1"/>
          </p:nvPr>
        </p:nvSpPr>
        <p:spPr/>
        <p:txBody>
          <a:bodyPr/>
          <a:lstStyle/>
          <a:p>
            <a:r>
              <a:rPr lang="en-US" dirty="0" smtClean="0"/>
              <a:t>We want to leave this open. Although signs are still a reasonable suggestion for sharing information on the BIG-funded facility, other modern forms of communication may be used, such as: cell phones, web sites, electronic boards, etc.</a:t>
            </a:r>
            <a:endParaRPr lang="en-US" dirty="0"/>
          </a:p>
        </p:txBody>
      </p:sp>
    </p:spTree>
    <p:extLst>
      <p:ext uri="{BB962C8B-B14F-4D97-AF65-F5344CB8AC3E}">
        <p14:creationId xmlns:p14="http://schemas.microsoft.com/office/powerpoint/2010/main" val="28190893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Lisa E. Van Alstyne</a:t>
            </a:r>
            <a:endParaRPr lang="en-US" dirty="0"/>
          </a:p>
        </p:txBody>
      </p:sp>
      <p:sp>
        <p:nvSpPr>
          <p:cNvPr id="3" name="Content Placeholder 2"/>
          <p:cNvSpPr>
            <a:spLocks noGrp="1"/>
          </p:cNvSpPr>
          <p:nvPr>
            <p:ph idx="1"/>
          </p:nvPr>
        </p:nvSpPr>
        <p:spPr/>
        <p:txBody>
          <a:bodyPr/>
          <a:lstStyle/>
          <a:p>
            <a:pPr marL="0" indent="0">
              <a:buNone/>
            </a:pPr>
            <a:r>
              <a:rPr lang="en-US" dirty="0" smtClean="0"/>
              <a:t>Fish &amp; Wildlife Administrator</a:t>
            </a:r>
          </a:p>
          <a:p>
            <a:pPr marL="0" indent="0">
              <a:buNone/>
            </a:pPr>
            <a:r>
              <a:rPr lang="en-US" dirty="0" smtClean="0"/>
              <a:t>Wildlife and Sport Fish Restoration Program</a:t>
            </a:r>
          </a:p>
          <a:p>
            <a:pPr marL="0" indent="0">
              <a:buNone/>
            </a:pPr>
            <a:r>
              <a:rPr lang="en-US" dirty="0" smtClean="0"/>
              <a:t>703.358.1942</a:t>
            </a:r>
          </a:p>
          <a:p>
            <a:pPr marL="0" indent="0">
              <a:buNone/>
            </a:pPr>
            <a:r>
              <a:rPr lang="en-US" dirty="0" smtClean="0">
                <a:hlinkClick r:id="rId2"/>
              </a:rPr>
              <a:t>Lisa_Van_Alstyne@fws.gov</a:t>
            </a:r>
            <a:endParaRPr lang="en-US" dirty="0" smtClean="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4965" y="4806070"/>
            <a:ext cx="1784125" cy="180961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6731" y="609600"/>
            <a:ext cx="1140594" cy="1371600"/>
          </a:xfrm>
          <a:prstGeom prst="rect">
            <a:avLst/>
          </a:prstGeom>
        </p:spPr>
      </p:pic>
    </p:spTree>
    <p:extLst>
      <p:ext uri="{BB962C8B-B14F-4D97-AF65-F5344CB8AC3E}">
        <p14:creationId xmlns:p14="http://schemas.microsoft.com/office/powerpoint/2010/main" val="906684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Items Removed</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The following subparts of the 2001 Final rule are removed:</a:t>
            </a:r>
          </a:p>
          <a:p>
            <a:r>
              <a:rPr lang="en-US" dirty="0"/>
              <a:t>Subpart J—Service Completion of the National Framework</a:t>
            </a:r>
          </a:p>
          <a:p>
            <a:r>
              <a:rPr lang="en-US" dirty="0"/>
              <a:t>Subpart K—How States Will Complete Access Needs Surveys</a:t>
            </a:r>
          </a:p>
          <a:p>
            <a:r>
              <a:rPr lang="en-US" dirty="0"/>
              <a:t>Subpart L—Completing the Comprehensive National Assessment</a:t>
            </a:r>
          </a:p>
          <a:p>
            <a:r>
              <a:rPr lang="en-US" dirty="0"/>
              <a:t>Subpart M—How States Will Complete the State Program Plans</a:t>
            </a:r>
          </a:p>
          <a:p>
            <a:endParaRPr lang="en-US" dirty="0"/>
          </a:p>
        </p:txBody>
      </p:sp>
    </p:spTree>
    <p:extLst>
      <p:ext uri="{BB962C8B-B14F-4D97-AF65-F5344CB8AC3E}">
        <p14:creationId xmlns:p14="http://schemas.microsoft.com/office/powerpoint/2010/main" val="5962552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a:t>
            </a:r>
            <a:endParaRPr lang="en-US" dirty="0"/>
          </a:p>
        </p:txBody>
      </p:sp>
      <p:sp>
        <p:nvSpPr>
          <p:cNvPr id="3" name="Content Placeholder 2"/>
          <p:cNvSpPr>
            <a:spLocks noGrp="1"/>
          </p:cNvSpPr>
          <p:nvPr>
            <p:ph idx="1"/>
          </p:nvPr>
        </p:nvSpPr>
        <p:spPr/>
        <p:txBody>
          <a:bodyPr/>
          <a:lstStyle/>
          <a:p>
            <a:r>
              <a:rPr lang="en-US" i="1" dirty="0" smtClean="0"/>
              <a:t>BIG-funded facility </a:t>
            </a:r>
            <a:r>
              <a:rPr lang="en-US" dirty="0" smtClean="0"/>
              <a:t>vs. </a:t>
            </a:r>
            <a:r>
              <a:rPr lang="en-US" i="1" dirty="0" smtClean="0"/>
              <a:t>facility</a:t>
            </a:r>
            <a:r>
              <a:rPr lang="en-US" dirty="0" smtClean="0"/>
              <a:t> – The </a:t>
            </a:r>
            <a:r>
              <a:rPr lang="en-US" i="1" dirty="0" smtClean="0"/>
              <a:t>facility</a:t>
            </a:r>
            <a:r>
              <a:rPr lang="en-US" dirty="0" smtClean="0"/>
              <a:t> is the entire operation as defined at 86.3. The </a:t>
            </a:r>
            <a:r>
              <a:rPr lang="en-US" i="1" dirty="0" smtClean="0"/>
              <a:t>BIG-funded facility </a:t>
            </a:r>
            <a:r>
              <a:rPr lang="en-US" dirty="0" smtClean="0"/>
              <a:t>is a subset of the </a:t>
            </a:r>
            <a:r>
              <a:rPr lang="en-US" i="1" dirty="0" smtClean="0"/>
              <a:t>facility</a:t>
            </a:r>
            <a:r>
              <a:rPr lang="en-US" dirty="0" smtClean="0"/>
              <a:t>.</a:t>
            </a:r>
          </a:p>
          <a:p>
            <a:r>
              <a:rPr lang="en-US" i="1" dirty="0" smtClean="0"/>
              <a:t>Capital improvement </a:t>
            </a:r>
            <a:r>
              <a:rPr lang="en-US" dirty="0" smtClean="0"/>
              <a:t>– WSFR will use the $25,000 threshold for capital improvement at all future rules.</a:t>
            </a:r>
            <a:endParaRPr lang="en-US" dirty="0"/>
          </a:p>
        </p:txBody>
      </p:sp>
    </p:spTree>
    <p:extLst>
      <p:ext uri="{BB962C8B-B14F-4D97-AF65-F5344CB8AC3E}">
        <p14:creationId xmlns:p14="http://schemas.microsoft.com/office/powerpoint/2010/main" val="12580214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a:t>
            </a:r>
            <a:endParaRPr lang="en-US" dirty="0"/>
          </a:p>
        </p:txBody>
      </p:sp>
      <p:sp>
        <p:nvSpPr>
          <p:cNvPr id="3" name="Content Placeholder 2"/>
          <p:cNvSpPr>
            <a:spLocks noGrp="1"/>
          </p:cNvSpPr>
          <p:nvPr>
            <p:ph idx="1"/>
          </p:nvPr>
        </p:nvSpPr>
        <p:spPr>
          <a:xfrm>
            <a:off x="533400" y="1447800"/>
            <a:ext cx="8183880" cy="4803648"/>
          </a:xfrm>
        </p:spPr>
        <p:txBody>
          <a:bodyPr>
            <a:normAutofit fontScale="92500" lnSpcReduction="10000"/>
          </a:bodyPr>
          <a:lstStyle/>
          <a:p>
            <a:r>
              <a:rPr lang="en-US" i="1" dirty="0" smtClean="0"/>
              <a:t>Maintenance</a:t>
            </a:r>
            <a:r>
              <a:rPr lang="en-US" dirty="0" smtClean="0"/>
              <a:t> vs. </a:t>
            </a:r>
            <a:r>
              <a:rPr lang="en-US" i="1" dirty="0" smtClean="0"/>
              <a:t>Operation</a:t>
            </a:r>
            <a:r>
              <a:rPr lang="en-US" dirty="0" smtClean="0"/>
              <a:t> – </a:t>
            </a:r>
            <a:r>
              <a:rPr lang="en-US" i="1" dirty="0" smtClean="0"/>
              <a:t>Maintenance</a:t>
            </a:r>
            <a:r>
              <a:rPr lang="en-US" dirty="0" smtClean="0"/>
              <a:t> is an eligible action, </a:t>
            </a:r>
            <a:r>
              <a:rPr lang="en-US" i="1" dirty="0" smtClean="0"/>
              <a:t>operation</a:t>
            </a:r>
            <a:r>
              <a:rPr lang="en-US" dirty="0" smtClean="0"/>
              <a:t> is not</a:t>
            </a:r>
            <a:r>
              <a:rPr lang="en-US" dirty="0"/>
              <a:t>. Maintenance is specifically addressed as eligible in the Act. </a:t>
            </a:r>
            <a:r>
              <a:rPr lang="en-US" dirty="0" smtClean="0"/>
              <a:t>The focus of </a:t>
            </a:r>
            <a:r>
              <a:rPr lang="en-US" i="1" dirty="0" smtClean="0"/>
              <a:t>maintenance</a:t>
            </a:r>
            <a:r>
              <a:rPr lang="en-US" dirty="0" smtClean="0"/>
              <a:t> is long-term, keeping equipment functioning well into the future, but can be completed in a defined period of time. The focus of </a:t>
            </a:r>
            <a:r>
              <a:rPr lang="en-US" i="1" dirty="0" smtClean="0"/>
              <a:t>operations</a:t>
            </a:r>
            <a:r>
              <a:rPr lang="en-US" dirty="0" smtClean="0"/>
              <a:t> is more short-term, the day-to-day actions that keep a facility moving along. Operations are needed all the time, often daily, and past the period of performance.</a:t>
            </a:r>
            <a:endParaRPr lang="en-US" dirty="0"/>
          </a:p>
        </p:txBody>
      </p:sp>
    </p:spTree>
    <p:extLst>
      <p:ext uri="{BB962C8B-B14F-4D97-AF65-F5344CB8AC3E}">
        <p14:creationId xmlns:p14="http://schemas.microsoft.com/office/powerpoint/2010/main" val="1891444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Marketing/Public </a:t>
            </a:r>
            <a:r>
              <a:rPr lang="en-US" dirty="0" smtClean="0"/>
              <a:t>Communication/Advertising</a:t>
            </a:r>
          </a:p>
          <a:p>
            <a:endParaRPr lang="en-US" dirty="0"/>
          </a:p>
          <a:p>
            <a:r>
              <a:rPr lang="en-US" dirty="0" smtClean="0"/>
              <a:t>To </a:t>
            </a:r>
            <a:r>
              <a:rPr lang="en-US" dirty="0" smtClean="0"/>
              <a:t>be an </a:t>
            </a:r>
            <a:r>
              <a:rPr lang="en-US" b="1" dirty="0" smtClean="0"/>
              <a:t>eligible</a:t>
            </a:r>
            <a:r>
              <a:rPr lang="en-US" dirty="0" smtClean="0"/>
              <a:t> action, any outward communication </a:t>
            </a:r>
            <a:r>
              <a:rPr lang="en-US" u="sng" dirty="0" smtClean="0"/>
              <a:t>must focus on BIG </a:t>
            </a:r>
            <a:r>
              <a:rPr lang="en-US" dirty="0" smtClean="0"/>
              <a:t>(on a program level) </a:t>
            </a:r>
            <a:r>
              <a:rPr lang="en-US" u="sng" dirty="0" smtClean="0"/>
              <a:t>or BIG project(s)</a:t>
            </a:r>
            <a:r>
              <a:rPr lang="en-US" dirty="0" smtClean="0"/>
              <a:t>. </a:t>
            </a:r>
            <a:endParaRPr lang="en-US" dirty="0" smtClean="0"/>
          </a:p>
          <a:p>
            <a:r>
              <a:rPr lang="en-US" dirty="0" smtClean="0"/>
              <a:t>Marketing: </a:t>
            </a:r>
            <a:r>
              <a:rPr lang="en-US" dirty="0" smtClean="0"/>
              <a:t>is </a:t>
            </a:r>
            <a:r>
              <a:rPr lang="en-US" dirty="0" smtClean="0"/>
              <a:t>NOT </a:t>
            </a:r>
            <a:r>
              <a:rPr lang="en-US" dirty="0" smtClean="0"/>
              <a:t>eligible. The purpose is </a:t>
            </a:r>
            <a:r>
              <a:rPr lang="en-US" dirty="0" smtClean="0"/>
              <a:t>to </a:t>
            </a:r>
            <a:r>
              <a:rPr lang="en-US" dirty="0" smtClean="0"/>
              <a:t>promote a business to potential customers – a definite business/profit perspective. </a:t>
            </a:r>
            <a:endParaRPr lang="en-US" dirty="0" smtClean="0"/>
          </a:p>
          <a:p>
            <a:r>
              <a:rPr lang="en-US" dirty="0" smtClean="0"/>
              <a:t>Public communication/advertising: </a:t>
            </a:r>
            <a:r>
              <a:rPr lang="en-US" dirty="0" smtClean="0"/>
              <a:t>may be eligible or ineligible, and it is possible to work with an applicant to make some changes that would allow it to be eligible.</a:t>
            </a:r>
          </a:p>
          <a:p>
            <a:r>
              <a:rPr lang="en-US" dirty="0" smtClean="0"/>
              <a:t>For </a:t>
            </a:r>
            <a:r>
              <a:rPr lang="en-US" dirty="0" smtClean="0"/>
              <a:t>example………</a:t>
            </a:r>
            <a:endParaRPr lang="en-US" dirty="0"/>
          </a:p>
        </p:txBody>
      </p:sp>
    </p:spTree>
    <p:extLst>
      <p:ext uri="{BB962C8B-B14F-4D97-AF65-F5344CB8AC3E}">
        <p14:creationId xmlns:p14="http://schemas.microsoft.com/office/powerpoint/2010/main" val="2379599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Marketing - Ineligible</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smtClean="0"/>
              <a:t>INELIGIBLE ACTIONS</a:t>
            </a:r>
            <a:r>
              <a:rPr lang="en-US" dirty="0" smtClean="0"/>
              <a:t>:</a:t>
            </a:r>
          </a:p>
          <a:p>
            <a:r>
              <a:rPr lang="en-US" dirty="0" smtClean="0"/>
              <a:t>The {State} fish and wildlife agency [several paragraphs about what the State agency does]. The programs that the agency administers are: XXX, XXX, BIG, XXX, XXX….  </a:t>
            </a:r>
          </a:p>
          <a:p>
            <a:r>
              <a:rPr lang="en-US" dirty="0" smtClean="0"/>
              <a:t>Find your destination at XYZ Marina! We have all these amenities to offer: [several paragraphs on amenities]. In addition, we not have new transient boating docks, completed in Spring 2015. So, visit us! </a:t>
            </a:r>
            <a:endParaRPr lang="en-US" dirty="0"/>
          </a:p>
        </p:txBody>
      </p:sp>
    </p:spTree>
    <p:extLst>
      <p:ext uri="{BB962C8B-B14F-4D97-AF65-F5344CB8AC3E}">
        <p14:creationId xmlns:p14="http://schemas.microsoft.com/office/powerpoint/2010/main" val="25784192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2184</TotalTime>
  <Words>3740</Words>
  <Application>Microsoft Office PowerPoint</Application>
  <PresentationFormat>On-screen Show (4:3)</PresentationFormat>
  <Paragraphs>220</Paragraphs>
  <Slides>47</Slides>
  <Notes>2</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Trek</vt:lpstr>
      <vt:lpstr>BIG Final Rule Review</vt:lpstr>
      <vt:lpstr>General</vt:lpstr>
      <vt:lpstr>BIG Tier 1-State &amp; BIG Tier 2-National</vt:lpstr>
      <vt:lpstr>BIG Tier 1-State &amp; BIG Tier 2-National</vt:lpstr>
      <vt:lpstr>Items Removed</vt:lpstr>
      <vt:lpstr>Terms</vt:lpstr>
      <vt:lpstr>Terms</vt:lpstr>
      <vt:lpstr>Terms</vt:lpstr>
      <vt:lpstr>Marketing - Ineligible</vt:lpstr>
      <vt:lpstr>Eligible Communication</vt:lpstr>
      <vt:lpstr>Terms</vt:lpstr>
      <vt:lpstr>Eligible Actions</vt:lpstr>
      <vt:lpstr>Boating Infrastructure</vt:lpstr>
      <vt:lpstr>Boating Infrastructure – Day Docks</vt:lpstr>
      <vt:lpstr>Operational and design features</vt:lpstr>
      <vt:lpstr>Water Depth/Pumpouts</vt:lpstr>
      <vt:lpstr>Water depth/pumpouts exceptions</vt:lpstr>
      <vt:lpstr>Maintenance</vt:lpstr>
      <vt:lpstr>Dredging</vt:lpstr>
      <vt:lpstr>Ineligible actions</vt:lpstr>
      <vt:lpstr>Federal Interest</vt:lpstr>
      <vt:lpstr>Pro-rating (Allocating costs)</vt:lpstr>
      <vt:lpstr>Pro-rating (Allocating costs)</vt:lpstr>
      <vt:lpstr>Pro-rating (Allocating Costs)</vt:lpstr>
      <vt:lpstr>Pro-rating (Allocating Costs)</vt:lpstr>
      <vt:lpstr>Project Statement</vt:lpstr>
      <vt:lpstr>Project Officer</vt:lpstr>
      <vt:lpstr>Match</vt:lpstr>
      <vt:lpstr>Ranking Criteria</vt:lpstr>
      <vt:lpstr>Ranking Criteria</vt:lpstr>
      <vt:lpstr>Ranking Criteria</vt:lpstr>
      <vt:lpstr>Ranking Criteria</vt:lpstr>
      <vt:lpstr>Partners</vt:lpstr>
      <vt:lpstr>Partners</vt:lpstr>
      <vt:lpstr>Items we may negotiate</vt:lpstr>
      <vt:lpstr>Timeline</vt:lpstr>
      <vt:lpstr>Useful Life</vt:lpstr>
      <vt:lpstr>Useful Life</vt:lpstr>
      <vt:lpstr>Useful Life</vt:lpstr>
      <vt:lpstr>Useful Life Question</vt:lpstr>
      <vt:lpstr>Useful Life - § 86.51(c)(2)</vt:lpstr>
      <vt:lpstr>SFR Symbol</vt:lpstr>
      <vt:lpstr>Program Income</vt:lpstr>
      <vt:lpstr>User Fees</vt:lpstr>
      <vt:lpstr>Public Access</vt:lpstr>
      <vt:lpstr>Sharing information</vt:lpstr>
      <vt:lpstr>Lisa E. Van Alstyne</vt:lpstr>
    </vt:vector>
  </TitlesOfParts>
  <Company>U.S. Fish &amp; Wildlife Service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Final Rule Review</dc:title>
  <dc:creator>Van Alstyne, Lisa</dc:creator>
  <cp:lastModifiedBy>Van Alstyne, Lisa</cp:lastModifiedBy>
  <cp:revision>53</cp:revision>
  <dcterms:created xsi:type="dcterms:W3CDTF">2015-05-26T11:26:18Z</dcterms:created>
  <dcterms:modified xsi:type="dcterms:W3CDTF">2015-07-21T12:21:31Z</dcterms:modified>
</cp:coreProperties>
</file>