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1"/>
  </p:notesMasterIdLst>
  <p:sldIdLst>
    <p:sldId id="256" r:id="rId2"/>
    <p:sldId id="258" r:id="rId3"/>
    <p:sldId id="262" r:id="rId4"/>
    <p:sldId id="257" r:id="rId5"/>
    <p:sldId id="259" r:id="rId6"/>
    <p:sldId id="260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usiahn, Tom" initials="BT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124" autoAdjust="0"/>
  </p:normalViewPr>
  <p:slideViewPr>
    <p:cSldViewPr>
      <p:cViewPr>
        <p:scale>
          <a:sx n="70" d="100"/>
          <a:sy n="70" d="100"/>
        </p:scale>
        <p:origin x="-2814" y="-8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06B349-C3E9-465A-B14F-9D19C8A536C0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192B15-ECD1-4A41-B760-68B22B75B5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77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our proposed</a:t>
            </a:r>
            <a:r>
              <a:rPr lang="en-US" baseline="0" dirty="0" smtClean="0"/>
              <a:t> revision and new language for section 80.35(b).  We propose revising the $7.00 value as needed, or on a regular interval of every 5 years (during the regulatory revision process.)  Now, we’ll explain how we arrived at $7.00.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92B15-ECD1-4A41-B760-68B22B75B55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0283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48EDF5BA-9549-49C6-975E-4EE4072B49C9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4A2B177-2405-4A93-8314-C352084936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DF5BA-9549-49C6-975E-4EE4072B49C9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2B177-2405-4A93-8314-C352084936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DF5BA-9549-49C6-975E-4EE4072B49C9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2B177-2405-4A93-8314-C352084936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DF5BA-9549-49C6-975E-4EE4072B49C9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2B177-2405-4A93-8314-C352084936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DF5BA-9549-49C6-975E-4EE4072B49C9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2B177-2405-4A93-8314-C352084936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DF5BA-9549-49C6-975E-4EE4072B49C9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2B177-2405-4A93-8314-C352084936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8EDF5BA-9549-49C6-975E-4EE4072B49C9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4A2B177-2405-4A93-8314-C3520849368A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48EDF5BA-9549-49C6-975E-4EE4072B49C9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4A2B177-2405-4A93-8314-C352084936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DF5BA-9549-49C6-975E-4EE4072B49C9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2B177-2405-4A93-8314-C352084936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DF5BA-9549-49C6-975E-4EE4072B49C9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2B177-2405-4A93-8314-C352084936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DF5BA-9549-49C6-975E-4EE4072B49C9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2B177-2405-4A93-8314-C352084936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48EDF5BA-9549-49C6-975E-4EE4072B49C9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4A2B177-2405-4A93-8314-C3520849368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401887"/>
            <a:ext cx="8839200" cy="1470025"/>
          </a:xfrm>
        </p:spPr>
        <p:txBody>
          <a:bodyPr>
            <a:normAutofit/>
          </a:bodyPr>
          <a:lstStyle/>
          <a:p>
            <a:r>
              <a:rPr lang="en-US" sz="4800" dirty="0" smtClean="0"/>
              <a:t>Multiyear License Certification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/>
              <a:t>Taking Action to Find a Better Way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4267200"/>
            <a:ext cx="6096000" cy="1295400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endParaRPr lang="en-US" sz="1800" dirty="0" smtClean="0"/>
          </a:p>
          <a:p>
            <a:r>
              <a:rPr lang="en-US" sz="1800" dirty="0" smtClean="0"/>
              <a:t>WSFR Branch of Policy</a:t>
            </a:r>
          </a:p>
          <a:p>
            <a:r>
              <a:rPr lang="en-US" sz="1800" dirty="0" smtClean="0"/>
              <a:t>November 16, 2015 </a:t>
            </a:r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738" y="4648200"/>
            <a:ext cx="1639266" cy="166268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4876800"/>
            <a:ext cx="1220497" cy="1434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916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066800"/>
          </a:xfrm>
        </p:spPr>
        <p:txBody>
          <a:bodyPr/>
          <a:lstStyle/>
          <a:p>
            <a:r>
              <a:rPr lang="en-US" dirty="0" smtClean="0"/>
              <a:t>Multiyear License Certification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48912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Multiyear licenses are a convenient way to sell hunting or fishing privileges for more than one season.  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For licenses to count toward annual apportionments to States, they must generate a minimum net </a:t>
            </a:r>
            <a:r>
              <a:rPr lang="en-US" sz="2400" dirty="0"/>
              <a:t>revenue </a:t>
            </a:r>
            <a:r>
              <a:rPr lang="en-US" sz="2400" dirty="0" smtClean="0"/>
              <a:t>for </a:t>
            </a:r>
            <a:r>
              <a:rPr lang="en-US" sz="2400" dirty="0"/>
              <a:t>the State fish and game agency.  </a:t>
            </a:r>
            <a:endParaRPr lang="en-US" sz="2400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The question is </a:t>
            </a:r>
            <a:r>
              <a:rPr lang="en-US" sz="2400" b="1" dirty="0" smtClean="0">
                <a:solidFill>
                  <a:srgbClr val="FF0000"/>
                </a:solidFill>
              </a:rPr>
              <a:t>how much revenue that should be. </a:t>
            </a:r>
          </a:p>
        </p:txBody>
      </p:sp>
    </p:spTree>
    <p:extLst>
      <p:ext uri="{BB962C8B-B14F-4D97-AF65-F5344CB8AC3E}">
        <p14:creationId xmlns:p14="http://schemas.microsoft.com/office/powerpoint/2010/main" val="3190614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Regulatory Language has Changed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7696200" cy="4325112"/>
          </a:xfrm>
        </p:spPr>
        <p:txBody>
          <a:bodyPr>
            <a:noAutofit/>
          </a:bodyPr>
          <a:lstStyle/>
          <a:p>
            <a:pPr lvl="0">
              <a:buClr>
                <a:srgbClr val="A04DA3"/>
              </a:buClr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</a:rPr>
              <a:t>1961 - First </a:t>
            </a:r>
            <a:r>
              <a:rPr lang="en-US" sz="2000" dirty="0">
                <a:solidFill>
                  <a:prstClr val="black"/>
                </a:solidFill>
              </a:rPr>
              <a:t>regulations at 50 CFR 80 </a:t>
            </a:r>
            <a:r>
              <a:rPr lang="en-US" sz="2000" dirty="0" smtClean="0">
                <a:solidFill>
                  <a:prstClr val="black"/>
                </a:solidFill>
              </a:rPr>
              <a:t>published </a:t>
            </a:r>
            <a:r>
              <a:rPr lang="en-US" sz="2000" dirty="0">
                <a:solidFill>
                  <a:prstClr val="black"/>
                </a:solidFill>
              </a:rPr>
              <a:t>with </a:t>
            </a:r>
            <a:r>
              <a:rPr lang="en-US" sz="2000" dirty="0" smtClean="0">
                <a:solidFill>
                  <a:prstClr val="black"/>
                </a:solidFill>
              </a:rPr>
              <a:t>little </a:t>
            </a:r>
            <a:r>
              <a:rPr lang="en-US" sz="2000" dirty="0">
                <a:solidFill>
                  <a:prstClr val="black"/>
                </a:solidFill>
              </a:rPr>
              <a:t>detail on license certification requirements.</a:t>
            </a:r>
          </a:p>
          <a:p>
            <a:pPr lvl="0">
              <a:buClr>
                <a:srgbClr val="A04DA3"/>
              </a:buClr>
              <a:buFont typeface="Arial" panose="020B0604020202020204" pitchFamily="34" charset="0"/>
              <a:buChar char="•"/>
            </a:pPr>
            <a:endParaRPr lang="en-US" sz="2000" dirty="0">
              <a:solidFill>
                <a:prstClr val="black"/>
              </a:solidFill>
            </a:endParaRPr>
          </a:p>
          <a:p>
            <a:pPr lvl="0">
              <a:buClr>
                <a:srgbClr val="A04DA3"/>
              </a:buClr>
            </a:pPr>
            <a:r>
              <a:rPr lang="en-US" sz="2000" dirty="0" smtClean="0">
                <a:solidFill>
                  <a:prstClr val="black"/>
                </a:solidFill>
              </a:rPr>
              <a:t>1974 - Lots </a:t>
            </a:r>
            <a:r>
              <a:rPr lang="en-US" sz="2000" dirty="0">
                <a:solidFill>
                  <a:prstClr val="black"/>
                </a:solidFill>
              </a:rPr>
              <a:t>of new detail on license certification, first time </a:t>
            </a:r>
            <a:r>
              <a:rPr lang="en-US" sz="2000" dirty="0" smtClean="0">
                <a:solidFill>
                  <a:prstClr val="black"/>
                </a:solidFill>
              </a:rPr>
              <a:t>regulation </a:t>
            </a:r>
            <a:r>
              <a:rPr lang="en-US" sz="2000" dirty="0">
                <a:solidFill>
                  <a:prstClr val="black"/>
                </a:solidFill>
              </a:rPr>
              <a:t>uses the word “</a:t>
            </a:r>
            <a:r>
              <a:rPr lang="en-US" sz="2000" dirty="0" smtClean="0">
                <a:solidFill>
                  <a:prstClr val="black"/>
                </a:solidFill>
              </a:rPr>
              <a:t>commensurate” with regard to multiyear license revenue. </a:t>
            </a:r>
            <a:endParaRPr lang="en-US" sz="2000" dirty="0">
              <a:solidFill>
                <a:prstClr val="black"/>
              </a:solidFill>
            </a:endParaRPr>
          </a:p>
          <a:p>
            <a:pPr lvl="0">
              <a:buClr>
                <a:srgbClr val="A04DA3"/>
              </a:buClr>
            </a:pPr>
            <a:endParaRPr lang="en-US" sz="2000" dirty="0">
              <a:solidFill>
                <a:prstClr val="black"/>
              </a:solidFill>
            </a:endParaRPr>
          </a:p>
          <a:p>
            <a:pPr lvl="0">
              <a:buClr>
                <a:srgbClr val="A04DA3"/>
              </a:buClr>
            </a:pPr>
            <a:r>
              <a:rPr lang="en-US" sz="2000" dirty="0" smtClean="0">
                <a:solidFill>
                  <a:prstClr val="black"/>
                </a:solidFill>
              </a:rPr>
              <a:t>2008 - Net </a:t>
            </a:r>
            <a:r>
              <a:rPr lang="en-US" sz="2000" dirty="0">
                <a:solidFill>
                  <a:prstClr val="black"/>
                </a:solidFill>
              </a:rPr>
              <a:t>annual revenue from a multiyear license changed from “commensurate” to “in close approximation” to revenue for a single year license that grants similar privileges.</a:t>
            </a:r>
          </a:p>
          <a:p>
            <a:pPr marL="109728" lvl="0" indent="0">
              <a:buClr>
                <a:srgbClr val="A04DA3"/>
              </a:buClr>
              <a:buNone/>
            </a:pPr>
            <a:endParaRPr lang="en-US" sz="2000" dirty="0">
              <a:solidFill>
                <a:prstClr val="black"/>
              </a:solidFill>
            </a:endParaRPr>
          </a:p>
          <a:p>
            <a:pPr lvl="0">
              <a:buClr>
                <a:srgbClr val="A04DA3"/>
              </a:buClr>
            </a:pPr>
            <a:r>
              <a:rPr lang="en-US" sz="2000" dirty="0" smtClean="0">
                <a:solidFill>
                  <a:prstClr val="black"/>
                </a:solidFill>
              </a:rPr>
              <a:t>Since 2008 - Discussions on </a:t>
            </a:r>
            <a:r>
              <a:rPr lang="en-US" sz="2000" dirty="0">
                <a:solidFill>
                  <a:prstClr val="black"/>
                </a:solidFill>
              </a:rPr>
              <a:t>how to further clarify “in close approximation” and make the pricing requirements for multiyear licenses clearer for States to comply </a:t>
            </a:r>
            <a:r>
              <a:rPr lang="en-US" sz="2000" dirty="0" smtClean="0">
                <a:solidFill>
                  <a:prstClr val="black"/>
                </a:solidFill>
              </a:rPr>
              <a:t>in </a:t>
            </a:r>
            <a:r>
              <a:rPr lang="en-US" sz="2000" dirty="0">
                <a:solidFill>
                  <a:prstClr val="black"/>
                </a:solidFill>
              </a:rPr>
              <a:t>a standardized way. </a:t>
            </a:r>
          </a:p>
        </p:txBody>
      </p:sp>
    </p:spTree>
    <p:extLst>
      <p:ext uri="{BB962C8B-B14F-4D97-AF65-F5344CB8AC3E}">
        <p14:creationId xmlns:p14="http://schemas.microsoft.com/office/powerpoint/2010/main" val="3925730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/>
          <a:lstStyle/>
          <a:p>
            <a:r>
              <a:rPr lang="en-US" dirty="0" smtClean="0"/>
              <a:t>Proposed Regulatory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Require a dollar value for minimum annual net revenue on multiyear licenses.  Benefits of this approach include:</a:t>
            </a:r>
          </a:p>
          <a:p>
            <a:endParaRPr lang="en-US" sz="2000" dirty="0" smtClean="0"/>
          </a:p>
          <a:p>
            <a:pPr lvl="1"/>
            <a:r>
              <a:rPr lang="en-US" sz="2400" dirty="0" smtClean="0"/>
              <a:t>Clearer, standard regulatory requirement.</a:t>
            </a:r>
          </a:p>
          <a:p>
            <a:pPr lvl="1"/>
            <a:r>
              <a:rPr lang="en-US" sz="2400" dirty="0" smtClean="0"/>
              <a:t>Based upon current national pricing structures. </a:t>
            </a:r>
          </a:p>
          <a:p>
            <a:pPr lvl="1"/>
            <a:r>
              <a:rPr lang="en-US" sz="2400" dirty="0" smtClean="0"/>
              <a:t>Measureable and “auditable” approach.</a:t>
            </a:r>
          </a:p>
          <a:p>
            <a:pPr lvl="1"/>
            <a:r>
              <a:rPr lang="en-US" sz="2400" dirty="0" smtClean="0"/>
              <a:t>Avoids </a:t>
            </a:r>
            <a:r>
              <a:rPr lang="en-US" sz="2400" dirty="0"/>
              <a:t>need to compare license types to identify "similar privileges".</a:t>
            </a:r>
            <a:endParaRPr lang="en-US" sz="2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22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257800"/>
          </a:xfrm>
        </p:spPr>
        <p:txBody>
          <a:bodyPr/>
          <a:lstStyle/>
          <a:p>
            <a:pPr marL="109728" indent="0">
              <a:buNone/>
            </a:pPr>
            <a:r>
              <a:rPr lang="en-US" b="1" dirty="0"/>
              <a:t>§ 80.35 How does an agency calculate minimum annual net revenue from a multiyear license</a:t>
            </a:r>
            <a:r>
              <a:rPr lang="en-US" b="1" dirty="0" smtClean="0"/>
              <a:t>?</a:t>
            </a:r>
          </a:p>
          <a:p>
            <a:pPr marL="109728" indent="0">
              <a:buNone/>
            </a:pPr>
            <a:r>
              <a:rPr lang="en-US" dirty="0" smtClean="0"/>
              <a:t>(b) The </a:t>
            </a:r>
            <a:r>
              <a:rPr lang="en-US" dirty="0"/>
              <a:t>agency must receive a minimum of $7.00 per year for each year during which a multiyear license is counted toward the total number of paid license holders for the annual apportionment. </a:t>
            </a:r>
          </a:p>
        </p:txBody>
      </p:sp>
    </p:spTree>
    <p:extLst>
      <p:ext uri="{BB962C8B-B14F-4D97-AF65-F5344CB8AC3E}">
        <p14:creationId xmlns:p14="http://schemas.microsoft.com/office/powerpoint/2010/main" val="3826239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507736"/>
          </a:xfrm>
        </p:spPr>
        <p:txBody>
          <a:bodyPr/>
          <a:lstStyle/>
          <a:p>
            <a:r>
              <a:rPr lang="en-US" sz="2000" dirty="0" smtClean="0"/>
              <a:t>Average age when hunting/fishing license required:  16 years</a:t>
            </a:r>
          </a:p>
          <a:p>
            <a:r>
              <a:rPr lang="en-US" sz="2000" dirty="0" smtClean="0"/>
              <a:t>Average American lifespan: 76 years</a:t>
            </a:r>
          </a:p>
          <a:p>
            <a:r>
              <a:rPr lang="en-US" sz="2000" dirty="0" smtClean="0"/>
              <a:t>Average lifetime license price: $372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So, average period lifetime license is effective: 60 years.</a:t>
            </a:r>
          </a:p>
          <a:p>
            <a:endParaRPr lang="en-US" dirty="0"/>
          </a:p>
          <a:p>
            <a:pPr marL="109728" indent="0">
              <a:buNone/>
            </a:pPr>
            <a:endParaRPr lang="en-US" b="1" dirty="0">
              <a:solidFill>
                <a:srgbClr val="FF0000"/>
              </a:solidFill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67" t="8511" r="17665" b="4254"/>
          <a:stretch/>
        </p:blipFill>
        <p:spPr bwMode="auto">
          <a:xfrm>
            <a:off x="-548640" y="-182880"/>
            <a:ext cx="10058400" cy="7498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 rot="16200000">
            <a:off x="-2993428" y="3353857"/>
            <a:ext cx="6334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Number of Years License Generates Revenue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0" y="6457890"/>
            <a:ext cx="502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The Cost of a Lifetime License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80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/>
          <a:lstStyle/>
          <a:p>
            <a:r>
              <a:rPr lang="en-US" dirty="0" smtClean="0"/>
              <a:t>Proposed 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 identified the dollar amount that provides the optimal revenue to States for the optimal period of time.  </a:t>
            </a:r>
          </a:p>
          <a:p>
            <a:endParaRPr lang="en-US" dirty="0"/>
          </a:p>
          <a:p>
            <a:r>
              <a:rPr lang="en-US" dirty="0" smtClean="0"/>
              <a:t>For current license prices nationwide, $7.00 is the most appropriate minimum annual net revenue.</a:t>
            </a:r>
          </a:p>
          <a:p>
            <a:endParaRPr lang="en-US" dirty="0"/>
          </a:p>
          <a:p>
            <a:r>
              <a:rPr lang="en-US" dirty="0" smtClean="0"/>
              <a:t>We propose to reevaluate this revenue level and adjust during each 5-year regulatory revision.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2783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Moving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a </a:t>
            </a:r>
            <a:r>
              <a:rPr lang="en-US" i="1" dirty="0" smtClean="0"/>
              <a:t>proposed</a:t>
            </a:r>
            <a:r>
              <a:rPr lang="en-US" dirty="0" smtClean="0"/>
              <a:t> revision to the multiyear license certification requirements.</a:t>
            </a:r>
          </a:p>
          <a:p>
            <a:endParaRPr lang="en-US" dirty="0" smtClean="0"/>
          </a:p>
          <a:p>
            <a:r>
              <a:rPr lang="en-US" dirty="0" smtClean="0"/>
              <a:t>We initiated this proposed revision at the request of States who want clarity in regulations.</a:t>
            </a:r>
          </a:p>
          <a:p>
            <a:endParaRPr lang="en-US" dirty="0" smtClean="0"/>
          </a:p>
          <a:p>
            <a:r>
              <a:rPr lang="en-US" dirty="0" smtClean="0"/>
              <a:t>Please provide feedback or any other ideas you have.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90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4648200"/>
            <a:ext cx="1639887" cy="1658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260163" y="1325634"/>
            <a:ext cx="3029096" cy="2271822"/>
          </a:xfrm>
          <a:prstGeom prst="rect">
            <a:avLst/>
          </a:prstGeom>
        </p:spPr>
      </p:pic>
      <p:pic>
        <p:nvPicPr>
          <p:cNvPr id="1027" name="Picture 3" descr="C:\Users\pbarlow\Desktop\WSFR field day at VDGIF Phelps WMA - Oct 26 201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590800"/>
            <a:ext cx="3905250" cy="2770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pbarlow\Desktop\Pictures\sunflower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572000"/>
            <a:ext cx="1736724" cy="2169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1219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1450</TotalTime>
  <Words>476</Words>
  <Application>Microsoft Office PowerPoint</Application>
  <PresentationFormat>On-screen Show (4:3)</PresentationFormat>
  <Paragraphs>54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Urban</vt:lpstr>
      <vt:lpstr>Multiyear License Certification Taking Action to Find a Better Way</vt:lpstr>
      <vt:lpstr>Multiyear License Certification</vt:lpstr>
      <vt:lpstr>Regulatory Language has Changed</vt:lpstr>
      <vt:lpstr>Proposed Regulatory Approach</vt:lpstr>
      <vt:lpstr>PowerPoint Presentation</vt:lpstr>
      <vt:lpstr>PowerPoint Presentation</vt:lpstr>
      <vt:lpstr>Proposed Actions</vt:lpstr>
      <vt:lpstr>Moving Forward</vt:lpstr>
      <vt:lpstr>Questions?</vt:lpstr>
    </vt:vector>
  </TitlesOfParts>
  <Company>U.S. Fish &amp; Wildlife Service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License Certification WSFR is Taking Action to Find a Better Way</dc:title>
  <dc:creator>Barlow, Peter H</dc:creator>
  <cp:lastModifiedBy>Barlow, Peter H</cp:lastModifiedBy>
  <cp:revision>29</cp:revision>
  <dcterms:created xsi:type="dcterms:W3CDTF">2015-10-27T12:08:34Z</dcterms:created>
  <dcterms:modified xsi:type="dcterms:W3CDTF">2015-11-16T14:03:53Z</dcterms:modified>
</cp:coreProperties>
</file>