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57" r:id="rId3"/>
    <p:sldId id="258" r:id="rId4"/>
    <p:sldId id="277" r:id="rId5"/>
    <p:sldId id="264" r:id="rId6"/>
    <p:sldId id="265" r:id="rId7"/>
    <p:sldId id="279" r:id="rId8"/>
    <p:sldId id="276" r:id="rId9"/>
    <p:sldId id="280" r:id="rId10"/>
    <p:sldId id="266" r:id="rId11"/>
    <p:sldId id="267" r:id="rId12"/>
    <p:sldId id="282" r:id="rId13"/>
    <p:sldId id="259" r:id="rId14"/>
    <p:sldId id="262" r:id="rId15"/>
    <p:sldId id="268" r:id="rId16"/>
    <p:sldId id="269" r:id="rId17"/>
    <p:sldId id="274" r:id="rId18"/>
    <p:sldId id="260" r:id="rId19"/>
    <p:sldId id="261" r:id="rId20"/>
    <p:sldId id="281" r:id="rId21"/>
    <p:sldId id="278" r:id="rId22"/>
    <p:sldId id="270" r:id="rId23"/>
    <p:sldId id="284" r:id="rId24"/>
    <p:sldId id="283" r:id="rId25"/>
    <p:sldId id="272" r:id="rId26"/>
    <p:sldId id="273" r:id="rId27"/>
    <p:sldId id="275" r:id="rId28"/>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37" autoAdjust="0"/>
    <p:restoredTop sz="94660"/>
  </p:normalViewPr>
  <p:slideViewPr>
    <p:cSldViewPr>
      <p:cViewPr>
        <p:scale>
          <a:sx n="94" d="100"/>
          <a:sy n="94" d="100"/>
        </p:scale>
        <p:origin x="-720" y="366"/>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50" y="-9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270664D3-F510-4C2A-BE05-90A3B803AE34}" type="datetimeFigureOut">
              <a:rPr lang="en-US" smtClean="0"/>
              <a:t>8/24/2015</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BEAC543B-1FC3-4C5B-B138-C5B99303191C}" type="slidenum">
              <a:rPr lang="en-US" smtClean="0"/>
              <a:t>‹#›</a:t>
            </a:fld>
            <a:endParaRPr lang="en-US"/>
          </a:p>
        </p:txBody>
      </p:sp>
    </p:spTree>
    <p:extLst>
      <p:ext uri="{BB962C8B-B14F-4D97-AF65-F5344CB8AC3E}">
        <p14:creationId xmlns:p14="http://schemas.microsoft.com/office/powerpoint/2010/main" val="65384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48EFA735-25DD-4FAF-9508-E7A0A8409A15}" type="datetimeFigureOut">
              <a:rPr lang="en-US" smtClean="0"/>
              <a:t>8/24/2015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4C2F4748-514E-4574-BF88-963526E34CD1}" type="slidenum">
              <a:rPr lang="en-US" smtClean="0"/>
              <a:t>‹#›</a:t>
            </a:fld>
            <a:endParaRPr lang="en-US"/>
          </a:p>
        </p:txBody>
      </p:sp>
    </p:spTree>
    <p:extLst>
      <p:ext uri="{BB962C8B-B14F-4D97-AF65-F5344CB8AC3E}">
        <p14:creationId xmlns:p14="http://schemas.microsoft.com/office/powerpoint/2010/main" val="620862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a:t>
            </a:fld>
            <a:endParaRPr lang="en-US"/>
          </a:p>
        </p:txBody>
      </p:sp>
    </p:spTree>
    <p:extLst>
      <p:ext uri="{BB962C8B-B14F-4D97-AF65-F5344CB8AC3E}">
        <p14:creationId xmlns:p14="http://schemas.microsoft.com/office/powerpoint/2010/main" val="28894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13</a:t>
            </a:fld>
            <a:endParaRPr lang="en-US"/>
          </a:p>
        </p:txBody>
      </p:sp>
    </p:spTree>
    <p:extLst>
      <p:ext uri="{BB962C8B-B14F-4D97-AF65-F5344CB8AC3E}">
        <p14:creationId xmlns:p14="http://schemas.microsoft.com/office/powerpoint/2010/main" val="151351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14</a:t>
            </a:fld>
            <a:endParaRPr lang="en-US"/>
          </a:p>
        </p:txBody>
      </p:sp>
    </p:spTree>
    <p:extLst>
      <p:ext uri="{BB962C8B-B14F-4D97-AF65-F5344CB8AC3E}">
        <p14:creationId xmlns:p14="http://schemas.microsoft.com/office/powerpoint/2010/main" val="3686668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15</a:t>
            </a:fld>
            <a:endParaRPr lang="en-US"/>
          </a:p>
        </p:txBody>
      </p:sp>
    </p:spTree>
    <p:extLst>
      <p:ext uri="{BB962C8B-B14F-4D97-AF65-F5344CB8AC3E}">
        <p14:creationId xmlns:p14="http://schemas.microsoft.com/office/powerpoint/2010/main" val="465012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Q&amp;A</a:t>
            </a:r>
            <a:r>
              <a:rPr lang="en-US" baseline="0" dirty="0" smtClean="0"/>
              <a:t> on states submitting incomplete plans. </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16</a:t>
            </a:fld>
            <a:endParaRPr lang="en-US"/>
          </a:p>
        </p:txBody>
      </p:sp>
    </p:spTree>
    <p:extLst>
      <p:ext uri="{BB962C8B-B14F-4D97-AF65-F5344CB8AC3E}">
        <p14:creationId xmlns:p14="http://schemas.microsoft.com/office/powerpoint/2010/main" val="2270515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17</a:t>
            </a:fld>
            <a:endParaRPr lang="en-US"/>
          </a:p>
        </p:txBody>
      </p:sp>
    </p:spTree>
    <p:extLst>
      <p:ext uri="{BB962C8B-B14F-4D97-AF65-F5344CB8AC3E}">
        <p14:creationId xmlns:p14="http://schemas.microsoft.com/office/powerpoint/2010/main" val="1625399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considers issues relating to FY 2016 SWG funding</a:t>
            </a:r>
            <a:r>
              <a:rPr lang="en-US" baseline="0" dirty="0" smtClean="0"/>
              <a:t> only. </a:t>
            </a:r>
            <a:r>
              <a:rPr lang="en-US" dirty="0" smtClean="0"/>
              <a:t>The </a:t>
            </a:r>
            <a:r>
              <a:rPr lang="en-US" dirty="0"/>
              <a:t>main date to note is the SWG competitive deadline, Feb. 19. If a state hasn't submitted by then, they can't apply for Comp SWG funds. </a:t>
            </a:r>
            <a:r>
              <a:rPr lang="en-US" dirty="0" smtClean="0"/>
              <a:t>The other date to note is July 1, 2017.  We are proposing that Sates </a:t>
            </a:r>
            <a:r>
              <a:rPr lang="en-US" dirty="0"/>
              <a:t>can submit their plan up through July 1, 2017 and still utilize FY16 SWG apportioned money. </a:t>
            </a:r>
            <a:r>
              <a:rPr lang="en-US" dirty="0" smtClean="0"/>
              <a:t>Thereafter, a State’s FY</a:t>
            </a:r>
            <a:r>
              <a:rPr lang="en-US" baseline="0" dirty="0" smtClean="0"/>
              <a:t> 2016 apportionment would be carried over to the FY 2017 appropriation and distributed accordingly. </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18</a:t>
            </a:fld>
            <a:endParaRPr lang="en-US"/>
          </a:p>
        </p:txBody>
      </p:sp>
    </p:spTree>
    <p:extLst>
      <p:ext uri="{BB962C8B-B14F-4D97-AF65-F5344CB8AC3E}">
        <p14:creationId xmlns:p14="http://schemas.microsoft.com/office/powerpoint/2010/main" val="2966546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19</a:t>
            </a:fld>
            <a:endParaRPr lang="en-US"/>
          </a:p>
        </p:txBody>
      </p:sp>
    </p:spTree>
    <p:extLst>
      <p:ext uri="{BB962C8B-B14F-4D97-AF65-F5344CB8AC3E}">
        <p14:creationId xmlns:p14="http://schemas.microsoft.com/office/powerpoint/2010/main" val="1770153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slide:</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20</a:t>
            </a:fld>
            <a:endParaRPr lang="en-US"/>
          </a:p>
        </p:txBody>
      </p:sp>
    </p:spTree>
    <p:extLst>
      <p:ext uri="{BB962C8B-B14F-4D97-AF65-F5344CB8AC3E}">
        <p14:creationId xmlns:p14="http://schemas.microsoft.com/office/powerpoint/2010/main" val="3104545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Confirm with Tom here that states CAN use FY 2016 SWG funds</a:t>
            </a:r>
            <a:r>
              <a:rPr lang="en-US" baseline="0" dirty="0" smtClean="0"/>
              <a:t> for newly-added SGCN, even though the RRT recommended changes have NOT yet been made and the plan resubmitted. Or, is it better to require submission of final Plan before</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21</a:t>
            </a:fld>
            <a:endParaRPr lang="en-US"/>
          </a:p>
        </p:txBody>
      </p:sp>
    </p:spTree>
    <p:extLst>
      <p:ext uri="{BB962C8B-B14F-4D97-AF65-F5344CB8AC3E}">
        <p14:creationId xmlns:p14="http://schemas.microsoft.com/office/powerpoint/2010/main" val="3186160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this  necessarily include cases where Plan is submitted but</a:t>
            </a:r>
            <a:r>
              <a:rPr lang="en-US" baseline="0" dirty="0" smtClean="0"/>
              <a:t> ARD has sent letter and memo recommending conditional approval? Proposed answer: Yes.</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22</a:t>
            </a:fld>
            <a:endParaRPr lang="en-US"/>
          </a:p>
        </p:txBody>
      </p:sp>
    </p:spTree>
    <p:extLst>
      <p:ext uri="{BB962C8B-B14F-4D97-AF65-F5344CB8AC3E}">
        <p14:creationId xmlns:p14="http://schemas.microsoft.com/office/powerpoint/2010/main" val="3436269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2</a:t>
            </a:fld>
            <a:endParaRPr lang="en-US"/>
          </a:p>
        </p:txBody>
      </p:sp>
    </p:spTree>
    <p:extLst>
      <p:ext uri="{BB962C8B-B14F-4D97-AF65-F5344CB8AC3E}">
        <p14:creationId xmlns:p14="http://schemas.microsoft.com/office/powerpoint/2010/main" val="4083417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25</a:t>
            </a:fld>
            <a:endParaRPr lang="en-US"/>
          </a:p>
        </p:txBody>
      </p:sp>
    </p:spTree>
    <p:extLst>
      <p:ext uri="{BB962C8B-B14F-4D97-AF65-F5344CB8AC3E}">
        <p14:creationId xmlns:p14="http://schemas.microsoft.com/office/powerpoint/2010/main" val="4065173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26</a:t>
            </a:fld>
            <a:endParaRPr lang="en-US"/>
          </a:p>
        </p:txBody>
      </p:sp>
    </p:spTree>
    <p:extLst>
      <p:ext uri="{BB962C8B-B14F-4D97-AF65-F5344CB8AC3E}">
        <p14:creationId xmlns:p14="http://schemas.microsoft.com/office/powerpoint/2010/main" val="1201132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Scheduled for 1.5 hours (until 2 PM Eastern)</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3</a:t>
            </a:fld>
            <a:endParaRPr lang="en-US"/>
          </a:p>
        </p:txBody>
      </p:sp>
    </p:spTree>
    <p:extLst>
      <p:ext uri="{BB962C8B-B14F-4D97-AF65-F5344CB8AC3E}">
        <p14:creationId xmlns:p14="http://schemas.microsoft.com/office/powerpoint/2010/main" val="1628700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CARA bill was sponsored</a:t>
            </a:r>
            <a:r>
              <a:rPr lang="en-US" baseline="0" dirty="0" smtClean="0"/>
              <a:t> by Don Young of Alaska called for a new program to fund wildlife restoration, including non-game species, at $350 M annually. </a:t>
            </a:r>
            <a:r>
              <a:rPr lang="en-US" dirty="0" smtClean="0"/>
              <a:t>WCRP was funded in 2001 only, in the DOT and related agencies Appropriations Act. It remains an authorized program. </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4</a:t>
            </a:fld>
            <a:endParaRPr lang="en-US"/>
          </a:p>
        </p:txBody>
      </p:sp>
    </p:spTree>
    <p:extLst>
      <p:ext uri="{BB962C8B-B14F-4D97-AF65-F5344CB8AC3E}">
        <p14:creationId xmlns:p14="http://schemas.microsoft.com/office/powerpoint/2010/main" val="3822384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5</a:t>
            </a:fld>
            <a:endParaRPr lang="en-US"/>
          </a:p>
        </p:txBody>
      </p:sp>
    </p:spTree>
    <p:extLst>
      <p:ext uri="{BB962C8B-B14F-4D97-AF65-F5344CB8AC3E}">
        <p14:creationId xmlns:p14="http://schemas.microsoft.com/office/powerpoint/2010/main" val="1435379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eight elements were described in the original authorizing</a:t>
            </a:r>
            <a:r>
              <a:rPr lang="en-US" baseline="0" dirty="0" smtClean="0"/>
              <a:t> legislation for WCRP, and later were incorporated into the SWG Program in the annual appropriations act. </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6</a:t>
            </a:fld>
            <a:endParaRPr lang="en-US"/>
          </a:p>
        </p:txBody>
      </p:sp>
    </p:spTree>
    <p:extLst>
      <p:ext uri="{BB962C8B-B14F-4D97-AF65-F5344CB8AC3E}">
        <p14:creationId xmlns:p14="http://schemas.microsoft.com/office/powerpoint/2010/main" val="1185012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2002</a:t>
            </a:r>
            <a:r>
              <a:rPr lang="en-US" baseline="0" dirty="0" smtClean="0"/>
              <a:t> </a:t>
            </a:r>
            <a:r>
              <a:rPr lang="en-US" baseline="0" dirty="0" err="1" smtClean="0"/>
              <a:t>guideance</a:t>
            </a:r>
            <a:r>
              <a:rPr lang="en-US" baseline="0" dirty="0" smtClean="0"/>
              <a:t> also clarified that plan requirements of WCRP and SWG can be satisfied with the same document. </a:t>
            </a:r>
            <a:endParaRPr lang="en-US" dirty="0"/>
          </a:p>
        </p:txBody>
      </p:sp>
      <p:sp>
        <p:nvSpPr>
          <p:cNvPr id="4" name="Slide Number Placeholder 3"/>
          <p:cNvSpPr>
            <a:spLocks noGrp="1"/>
          </p:cNvSpPr>
          <p:nvPr>
            <p:ph type="sldNum" sz="quarter" idx="10"/>
          </p:nvPr>
        </p:nvSpPr>
        <p:spPr/>
        <p:txBody>
          <a:bodyPr/>
          <a:lstStyle/>
          <a:p>
            <a:fld id="{4C2F4748-514E-4574-BF88-963526E34CD1}" type="slidenum">
              <a:rPr lang="en-US" smtClean="0"/>
              <a:t>8</a:t>
            </a:fld>
            <a:endParaRPr lang="en-US"/>
          </a:p>
        </p:txBody>
      </p:sp>
    </p:spTree>
    <p:extLst>
      <p:ext uri="{BB962C8B-B14F-4D97-AF65-F5344CB8AC3E}">
        <p14:creationId xmlns:p14="http://schemas.microsoft.com/office/powerpoint/2010/main" val="1314108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10</a:t>
            </a:fld>
            <a:endParaRPr lang="en-US"/>
          </a:p>
        </p:txBody>
      </p:sp>
    </p:spTree>
    <p:extLst>
      <p:ext uri="{BB962C8B-B14F-4D97-AF65-F5344CB8AC3E}">
        <p14:creationId xmlns:p14="http://schemas.microsoft.com/office/powerpoint/2010/main" val="4265740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2F4748-514E-4574-BF88-963526E34CD1}" type="slidenum">
              <a:rPr lang="en-US" smtClean="0"/>
              <a:t>11</a:t>
            </a:fld>
            <a:endParaRPr lang="en-US"/>
          </a:p>
        </p:txBody>
      </p:sp>
    </p:spTree>
    <p:extLst>
      <p:ext uri="{BB962C8B-B14F-4D97-AF65-F5344CB8AC3E}">
        <p14:creationId xmlns:p14="http://schemas.microsoft.com/office/powerpoint/2010/main" val="1605318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7906DD-71CA-4588-ACDA-C0C2090DA768}" type="datetimeFigureOut">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2101972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906DD-71CA-4588-ACDA-C0C2090DA768}" type="datetimeFigureOut">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1249819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906DD-71CA-4588-ACDA-C0C2090DA768}" type="datetimeFigureOut">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1959048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906DD-71CA-4588-ACDA-C0C2090DA768}" type="datetimeFigureOut">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2772925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906DD-71CA-4588-ACDA-C0C2090DA768}" type="datetimeFigureOut">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330875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7906DD-71CA-4588-ACDA-C0C2090DA768}" type="datetimeFigureOut">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332034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906DD-71CA-4588-ACDA-C0C2090DA768}" type="datetimeFigureOut">
              <a:rPr lang="en-US" smtClean="0"/>
              <a:t>8/24/2015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507852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906DD-71CA-4588-ACDA-C0C2090DA768}" type="datetimeFigureOut">
              <a:rPr lang="en-US" smtClean="0"/>
              <a:t>8/24/2015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3985947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906DD-71CA-4588-ACDA-C0C2090DA768}" type="datetimeFigureOut">
              <a:rPr lang="en-US" smtClean="0"/>
              <a:t>8/24/2015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56463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906DD-71CA-4588-ACDA-C0C2090DA768}" type="datetimeFigureOut">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2335653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906DD-71CA-4588-ACDA-C0C2090DA768}" type="datetimeFigureOut">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6C39E5-39C3-41B8-A728-598A4453612F}" type="slidenum">
              <a:rPr lang="en-US" smtClean="0"/>
              <a:t>‹#›</a:t>
            </a:fld>
            <a:endParaRPr lang="en-US"/>
          </a:p>
        </p:txBody>
      </p:sp>
    </p:spTree>
    <p:extLst>
      <p:ext uri="{BB962C8B-B14F-4D97-AF65-F5344CB8AC3E}">
        <p14:creationId xmlns:p14="http://schemas.microsoft.com/office/powerpoint/2010/main" val="4194436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7906DD-71CA-4588-ACDA-C0C2090DA768}" type="datetimeFigureOut">
              <a:rPr lang="en-US" smtClean="0"/>
              <a:t>8/24/2015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6C39E5-39C3-41B8-A728-598A4453612F}" type="slidenum">
              <a:rPr lang="en-US" smtClean="0"/>
              <a:t>‹#›</a:t>
            </a:fld>
            <a:endParaRPr lang="en-US"/>
          </a:p>
        </p:txBody>
      </p:sp>
    </p:spTree>
    <p:extLst>
      <p:ext uri="{BB962C8B-B14F-4D97-AF65-F5344CB8AC3E}">
        <p14:creationId xmlns:p14="http://schemas.microsoft.com/office/powerpoint/2010/main" val="967378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fawiki.fws.gov/pages/viewpageattachments.action?pageId=5931152&amp;highlight=NAATgde.pdf#General+Guidance-attachment-NAATgde.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fishwildlife.org/files/SWAPBestPractic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fawiki.fws.gov/display/DFT/State+Wildlife+Action+Plan+Revision+FAQs+-+WSF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christy_vigfusson@fws.gov" TargetMode="External"/><Relationship Id="rId2" Type="http://schemas.openxmlformats.org/officeDocument/2006/relationships/hyperlink" Target="mailto:paul_vanryzin@fws.gov" TargetMode="External"/><Relationship Id="rId1" Type="http://schemas.openxmlformats.org/officeDocument/2006/relationships/slideLayout" Target="../slideLayouts/slideLayout2.xml"/><Relationship Id="rId4" Type="http://schemas.openxmlformats.org/officeDocument/2006/relationships/hyperlink" Target="mailto:tom_busiahn@fws.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fawiki.fws.gov/dosearchsite.action?queryString=2007+guidelin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470025"/>
          </a:xfrm>
        </p:spPr>
        <p:txBody>
          <a:bodyPr/>
          <a:lstStyle/>
          <a:p>
            <a:r>
              <a:rPr lang="en-US" dirty="0" smtClean="0"/>
              <a:t>Review and Revision of </a:t>
            </a:r>
            <a:br>
              <a:rPr lang="en-US" dirty="0" smtClean="0"/>
            </a:br>
            <a:r>
              <a:rPr lang="en-US" dirty="0" smtClean="0"/>
              <a:t>Wildlife Action Plans</a:t>
            </a:r>
            <a:endParaRPr lang="en-US" dirty="0"/>
          </a:p>
        </p:txBody>
      </p:sp>
      <p:sp>
        <p:nvSpPr>
          <p:cNvPr id="3" name="Subtitle 2"/>
          <p:cNvSpPr>
            <a:spLocks noGrp="1"/>
          </p:cNvSpPr>
          <p:nvPr>
            <p:ph type="subTitle" idx="1"/>
          </p:nvPr>
        </p:nvSpPr>
        <p:spPr/>
        <p:txBody>
          <a:bodyPr/>
          <a:lstStyle/>
          <a:p>
            <a:r>
              <a:rPr lang="en-US" dirty="0" smtClean="0"/>
              <a:t>An Interactive Webinar for </a:t>
            </a:r>
          </a:p>
          <a:p>
            <a:r>
              <a:rPr lang="en-US" dirty="0" smtClean="0"/>
              <a:t>Regional Review Teams</a:t>
            </a:r>
          </a:p>
          <a:p>
            <a:r>
              <a:rPr lang="en-US" sz="2400" dirty="0" smtClean="0"/>
              <a:t>August 24, 2015</a:t>
            </a:r>
            <a:endParaRPr lang="en-US" sz="2400" dirty="0"/>
          </a:p>
        </p:txBody>
      </p:sp>
    </p:spTree>
    <p:extLst>
      <p:ext uri="{BB962C8B-B14F-4D97-AF65-F5344CB8AC3E}">
        <p14:creationId xmlns:p14="http://schemas.microsoft.com/office/powerpoint/2010/main" val="18205002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Guidance</a:t>
            </a:r>
            <a:endParaRPr lang="en-US" dirty="0"/>
          </a:p>
        </p:txBody>
      </p:sp>
      <p:sp>
        <p:nvSpPr>
          <p:cNvPr id="3" name="Content Placeholder 2"/>
          <p:cNvSpPr>
            <a:spLocks noGrp="1"/>
          </p:cNvSpPr>
          <p:nvPr>
            <p:ph idx="1"/>
          </p:nvPr>
        </p:nvSpPr>
        <p:spPr/>
        <p:txBody>
          <a:bodyPr>
            <a:normAutofit lnSpcReduction="10000"/>
          </a:bodyPr>
          <a:lstStyle/>
          <a:p>
            <a:r>
              <a:rPr lang="en-US" dirty="0" smtClean="0"/>
              <a:t>Signed by FWS Director and AFWA President, July 2007</a:t>
            </a:r>
          </a:p>
          <a:p>
            <a:r>
              <a:rPr lang="en-US" dirty="0" smtClean="0"/>
              <a:t>“Provides a flexible framework for States to incorporate new information and changing circumstances into their Wildlife Action Plans as easily as possible while providing national consistency.”</a:t>
            </a:r>
          </a:p>
          <a:p>
            <a:r>
              <a:rPr lang="en-US" dirty="0" smtClean="0"/>
              <a:t>The “Eight Required Elements” were attached to and incorporated in the 2007 Guidance</a:t>
            </a:r>
          </a:p>
          <a:p>
            <a:endParaRPr lang="en-US" dirty="0"/>
          </a:p>
        </p:txBody>
      </p:sp>
    </p:spTree>
    <p:extLst>
      <p:ext uri="{BB962C8B-B14F-4D97-AF65-F5344CB8AC3E}">
        <p14:creationId xmlns:p14="http://schemas.microsoft.com/office/powerpoint/2010/main" val="3691239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2007 Guidance</a:t>
            </a:r>
          </a:p>
        </p:txBody>
      </p:sp>
      <p:sp>
        <p:nvSpPr>
          <p:cNvPr id="3" name="Content Placeholder 2"/>
          <p:cNvSpPr>
            <a:spLocks noGrp="1"/>
          </p:cNvSpPr>
          <p:nvPr>
            <p:ph idx="1"/>
          </p:nvPr>
        </p:nvSpPr>
        <p:spPr>
          <a:xfrm>
            <a:off x="533400" y="1600200"/>
            <a:ext cx="8229600" cy="4525963"/>
          </a:xfrm>
        </p:spPr>
        <p:txBody>
          <a:bodyPr/>
          <a:lstStyle/>
          <a:p>
            <a:r>
              <a:rPr lang="en-US" dirty="0" smtClean="0"/>
              <a:t>“….Future evaluations of Action Plan review/revisions will be carried out more effectively using [a] </a:t>
            </a:r>
            <a:r>
              <a:rPr lang="en-US" b="1" dirty="0" smtClean="0"/>
              <a:t>regional</a:t>
            </a:r>
            <a:r>
              <a:rPr lang="en-US" dirty="0" smtClean="0"/>
              <a:t> approach.”</a:t>
            </a:r>
          </a:p>
          <a:p>
            <a:r>
              <a:rPr lang="en-US" dirty="0" smtClean="0"/>
              <a:t>Defines makeup of the 8 Regional Review Teams (RRTs)</a:t>
            </a:r>
          </a:p>
          <a:p>
            <a:pPr lvl="1"/>
            <a:r>
              <a:rPr lang="en-US" dirty="0" smtClean="0"/>
              <a:t>One ARD or equivalent</a:t>
            </a:r>
          </a:p>
          <a:p>
            <a:pPr lvl="1"/>
            <a:r>
              <a:rPr lang="en-US" b="1" dirty="0" smtClean="0"/>
              <a:t>One State Director appointed by the regional association</a:t>
            </a:r>
          </a:p>
        </p:txBody>
      </p:sp>
    </p:spTree>
    <p:extLst>
      <p:ext uri="{BB962C8B-B14F-4D97-AF65-F5344CB8AC3E}">
        <p14:creationId xmlns:p14="http://schemas.microsoft.com/office/powerpoint/2010/main" val="917513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2007 Guidance</a:t>
            </a:r>
          </a:p>
        </p:txBody>
      </p:sp>
      <p:sp>
        <p:nvSpPr>
          <p:cNvPr id="3" name="Content Placeholder 2"/>
          <p:cNvSpPr>
            <a:spLocks noGrp="1"/>
          </p:cNvSpPr>
          <p:nvPr>
            <p:ph idx="1"/>
          </p:nvPr>
        </p:nvSpPr>
        <p:spPr/>
        <p:txBody>
          <a:bodyPr>
            <a:normAutofit/>
          </a:bodyPr>
          <a:lstStyle/>
          <a:p>
            <a:r>
              <a:rPr lang="en-US" dirty="0" smtClean="0"/>
              <a:t>RRT </a:t>
            </a:r>
            <a:r>
              <a:rPr lang="en-US" dirty="0"/>
              <a:t>reviews Action Plan with input from </a:t>
            </a:r>
            <a:r>
              <a:rPr lang="en-US" dirty="0" smtClean="0"/>
              <a:t>WSFR and State staff </a:t>
            </a:r>
            <a:r>
              <a:rPr lang="en-US" dirty="0"/>
              <a:t>and determines whether it is approvable or not approvable. The ARD </a:t>
            </a:r>
            <a:r>
              <a:rPr lang="en-US" dirty="0" smtClean="0"/>
              <a:t>(or equivalent) will </a:t>
            </a:r>
            <a:r>
              <a:rPr lang="en-US" dirty="0"/>
              <a:t>send a letter to the State Director with documentation of the decision and description of any required action if the Action Plan is not approvable. State </a:t>
            </a:r>
            <a:r>
              <a:rPr lang="en-US" dirty="0" smtClean="0"/>
              <a:t>Directors </a:t>
            </a:r>
            <a:r>
              <a:rPr lang="en-US" dirty="0"/>
              <a:t>can appeal to the Regional Director</a:t>
            </a:r>
            <a:r>
              <a:rPr lang="en-US" dirty="0" smtClean="0"/>
              <a:t>.</a:t>
            </a:r>
          </a:p>
          <a:p>
            <a:pPr lvl="8"/>
            <a:r>
              <a:rPr lang="en-US" dirty="0" smtClean="0"/>
              <a:t>2007 Guidance, Page 3</a:t>
            </a:r>
            <a:endParaRPr lang="en-US" dirty="0"/>
          </a:p>
        </p:txBody>
      </p:sp>
    </p:spTree>
    <p:extLst>
      <p:ext uri="{BB962C8B-B14F-4D97-AF65-F5344CB8AC3E}">
        <p14:creationId xmlns:p14="http://schemas.microsoft.com/office/powerpoint/2010/main" val="56190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Guidance</a:t>
            </a:r>
            <a:endParaRPr lang="en-US" dirty="0"/>
          </a:p>
        </p:txBody>
      </p:sp>
      <p:sp>
        <p:nvSpPr>
          <p:cNvPr id="3" name="Content Placeholder 2"/>
          <p:cNvSpPr>
            <a:spLocks noGrp="1"/>
          </p:cNvSpPr>
          <p:nvPr>
            <p:ph idx="1"/>
          </p:nvPr>
        </p:nvSpPr>
        <p:spPr/>
        <p:txBody>
          <a:bodyPr/>
          <a:lstStyle/>
          <a:p>
            <a:r>
              <a:rPr lang="en-US" dirty="0" smtClean="0"/>
              <a:t>Where is the 2007 Guidance?</a:t>
            </a:r>
          </a:p>
          <a:p>
            <a:r>
              <a:rPr lang="en-US" dirty="0" smtClean="0">
                <a:hlinkClick r:id="rId3"/>
              </a:rPr>
              <a:t>http://fawiki.fws.gov/pages/viewpageattachments.action?pageId=5931152&amp;highlight=NAATgde.pdf#General+Guidance-attachment-NAATgde.pdf</a:t>
            </a:r>
            <a:r>
              <a:rPr lang="en-US" dirty="0" smtClean="0"/>
              <a:t>    </a:t>
            </a:r>
          </a:p>
          <a:p>
            <a:r>
              <a:rPr lang="en-US" dirty="0" smtClean="0"/>
              <a:t>From FAwiki.fws.gov, search “NAATgde.pdf”</a:t>
            </a:r>
          </a:p>
          <a:p>
            <a:endParaRPr lang="en-US" dirty="0"/>
          </a:p>
        </p:txBody>
      </p:sp>
    </p:spTree>
    <p:extLst>
      <p:ext uri="{BB962C8B-B14F-4D97-AF65-F5344CB8AC3E}">
        <p14:creationId xmlns:p14="http://schemas.microsoft.com/office/powerpoint/2010/main" val="1520769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a:t>
            </a:r>
            <a:endParaRPr lang="en-US" dirty="0"/>
          </a:p>
        </p:txBody>
      </p:sp>
      <p:sp>
        <p:nvSpPr>
          <p:cNvPr id="3" name="Content Placeholder 2"/>
          <p:cNvSpPr>
            <a:spLocks noGrp="1"/>
          </p:cNvSpPr>
          <p:nvPr>
            <p:ph idx="1"/>
          </p:nvPr>
        </p:nvSpPr>
        <p:spPr/>
        <p:txBody>
          <a:bodyPr/>
          <a:lstStyle/>
          <a:p>
            <a:r>
              <a:rPr lang="en-US" dirty="0" smtClean="0"/>
              <a:t>In 2012, AFWA published “Best Practices for State Wildlife Action Plans: Voluntary Guidance to States for Revision and Implementation”</a:t>
            </a:r>
          </a:p>
          <a:p>
            <a:r>
              <a:rPr lang="en-US" dirty="0" smtClean="0"/>
              <a:t>Led by AFWA, driven by States; FWS personnel contributed</a:t>
            </a:r>
          </a:p>
          <a:p>
            <a:pPr marL="0" indent="0" algn="ctr">
              <a:buNone/>
            </a:pPr>
            <a:r>
              <a:rPr lang="en-US" sz="2400" dirty="0">
                <a:hlinkClick r:id="rId3"/>
              </a:rPr>
              <a:t>http://</a:t>
            </a:r>
            <a:r>
              <a:rPr lang="en-US" sz="2400" dirty="0" smtClean="0">
                <a:hlinkClick r:id="rId3"/>
              </a:rPr>
              <a:t>www.fishwildlife.org/files/SWAPBestPractices.pdf</a:t>
            </a:r>
            <a:r>
              <a:rPr lang="en-US" sz="2400" dirty="0" smtClean="0"/>
              <a:t> </a:t>
            </a:r>
            <a:endParaRPr lang="en-US" sz="2400" dirty="0"/>
          </a:p>
        </p:txBody>
      </p:sp>
    </p:spTree>
    <p:extLst>
      <p:ext uri="{BB962C8B-B14F-4D97-AF65-F5344CB8AC3E}">
        <p14:creationId xmlns:p14="http://schemas.microsoft.com/office/powerpoint/2010/main" val="816461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States are using recommendations from the Best Practices document to make </a:t>
            </a:r>
            <a:r>
              <a:rPr lang="en-US" dirty="0"/>
              <a:t>the SWAPs more </a:t>
            </a:r>
            <a:r>
              <a:rPr lang="en-US" b="1" dirty="0"/>
              <a:t>strategic, focused, accountable, and accessible</a:t>
            </a:r>
            <a:r>
              <a:rPr lang="en-US" dirty="0"/>
              <a:t>.</a:t>
            </a:r>
          </a:p>
          <a:p>
            <a:pPr marL="0" indent="0">
              <a:buNone/>
            </a:pPr>
            <a:r>
              <a:rPr lang="en-US" b="1" dirty="0" smtClean="0">
                <a:solidFill>
                  <a:schemeClr val="bg1"/>
                </a:solidFill>
              </a:rPr>
              <a:t>strategic</a:t>
            </a:r>
            <a:r>
              <a:rPr lang="en-US" b="1" dirty="0">
                <a:solidFill>
                  <a:schemeClr val="bg1"/>
                </a:solidFill>
              </a:rPr>
              <a:t>, focused, </a:t>
            </a:r>
            <a:r>
              <a:rPr lang="en-US" b="1" dirty="0" smtClean="0">
                <a:solidFill>
                  <a:schemeClr val="bg1"/>
                </a:solidFill>
              </a:rPr>
              <a:t>a</a:t>
            </a:r>
          </a:p>
          <a:p>
            <a:pPr marL="0" indent="0">
              <a:buNone/>
            </a:pPr>
            <a:r>
              <a:rPr lang="en-US" u="sng" dirty="0" smtClean="0"/>
              <a:t>From R6 RRT </a:t>
            </a:r>
            <a:r>
              <a:rPr lang="en-US" u="sng" dirty="0"/>
              <a:t>Summary: </a:t>
            </a:r>
            <a:endParaRPr lang="en-US" u="sng" dirty="0" smtClean="0"/>
          </a:p>
          <a:p>
            <a:pPr marL="0" indent="0">
              <a:buNone/>
            </a:pPr>
            <a:endParaRPr lang="en-US" u="sng" dirty="0"/>
          </a:p>
          <a:p>
            <a:pPr marL="0" indent="0">
              <a:buNone/>
            </a:pPr>
            <a:r>
              <a:rPr lang="en-US" dirty="0"/>
              <a:t>“..We applaud [MT Fish Wildlife &amp; Parks] for having a process that uses </a:t>
            </a:r>
            <a:r>
              <a:rPr lang="en-US" b="1" dirty="0"/>
              <a:t>prioritization</a:t>
            </a:r>
            <a:r>
              <a:rPr lang="en-US" dirty="0"/>
              <a:t>…from the </a:t>
            </a:r>
            <a:r>
              <a:rPr lang="en-US" b="1" dirty="0"/>
              <a:t>SWAP Best Practices Document</a:t>
            </a:r>
            <a:r>
              <a:rPr lang="en-US" dirty="0"/>
              <a:t>, and for including individual management plans which facilitate implementation and </a:t>
            </a:r>
            <a:r>
              <a:rPr lang="en-US" b="1" dirty="0"/>
              <a:t>help track successes</a:t>
            </a:r>
            <a:r>
              <a:rPr lang="en-US" dirty="0"/>
              <a:t>.”</a:t>
            </a:r>
          </a:p>
          <a:p>
            <a:pPr lvl="8"/>
            <a:r>
              <a:rPr lang="en-US" sz="1800" dirty="0"/>
              <a:t>Regional Review Team summary, January, 2015</a:t>
            </a:r>
          </a:p>
          <a:p>
            <a:endParaRPr lang="en-US" dirty="0"/>
          </a:p>
        </p:txBody>
      </p:sp>
    </p:spTree>
    <p:extLst>
      <p:ext uri="{BB962C8B-B14F-4D97-AF65-F5344CB8AC3E}">
        <p14:creationId xmlns:p14="http://schemas.microsoft.com/office/powerpoint/2010/main" val="2386377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idx="1"/>
          </p:nvPr>
        </p:nvSpPr>
        <p:spPr/>
        <p:txBody>
          <a:bodyPr/>
          <a:lstStyle/>
          <a:p>
            <a:r>
              <a:rPr lang="en-US" dirty="0" smtClean="0"/>
              <a:t>In October, 2014, WSFR published “State Wildlife Action Plan Revision FAQs”</a:t>
            </a:r>
          </a:p>
          <a:p>
            <a:r>
              <a:rPr lang="en-US" dirty="0">
                <a:hlinkClick r:id="rId3"/>
              </a:rPr>
              <a:t>http://fawiki.fws.gov/display/DFT/State+Wildlife+Action+Plan+Revision+FAQs+-+</a:t>
            </a:r>
            <a:r>
              <a:rPr lang="en-US" dirty="0" smtClean="0">
                <a:hlinkClick r:id="rId3"/>
              </a:rPr>
              <a:t>WSFR</a:t>
            </a:r>
            <a:endParaRPr lang="en-US" dirty="0" smtClean="0"/>
          </a:p>
          <a:p>
            <a:r>
              <a:rPr lang="en-US" dirty="0" smtClean="0"/>
              <a:t>Or go to FAwiki.fws.gov and search for “FAQs”</a:t>
            </a:r>
            <a:endParaRPr lang="en-US" dirty="0"/>
          </a:p>
        </p:txBody>
      </p:sp>
    </p:spTree>
    <p:extLst>
      <p:ext uri="{BB962C8B-B14F-4D97-AF65-F5344CB8AC3E}">
        <p14:creationId xmlns:p14="http://schemas.microsoft.com/office/powerpoint/2010/main" val="2647142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 SWAPs approved to date</a:t>
            </a:r>
            <a:endParaRPr lang="en-US" dirty="0"/>
          </a:p>
        </p:txBody>
      </p:sp>
      <p:sp>
        <p:nvSpPr>
          <p:cNvPr id="3" name="Content Placeholder 2"/>
          <p:cNvSpPr>
            <a:spLocks noGrp="1"/>
          </p:cNvSpPr>
          <p:nvPr>
            <p:ph sz="half" idx="1"/>
          </p:nvPr>
        </p:nvSpPr>
        <p:spPr>
          <a:xfrm>
            <a:off x="457200" y="1676400"/>
            <a:ext cx="3733800" cy="4449763"/>
          </a:xfrm>
        </p:spPr>
        <p:txBody>
          <a:bodyPr>
            <a:normAutofit/>
          </a:bodyPr>
          <a:lstStyle/>
          <a:p>
            <a:r>
              <a:rPr lang="en-US" dirty="0" smtClean="0"/>
              <a:t>Arizona (Aug 2012)</a:t>
            </a:r>
          </a:p>
          <a:p>
            <a:r>
              <a:rPr lang="en-US" dirty="0" smtClean="0"/>
              <a:t>Florida (Aug 2013)</a:t>
            </a:r>
          </a:p>
          <a:p>
            <a:r>
              <a:rPr lang="en-US" dirty="0" smtClean="0"/>
              <a:t>Kentucky (May 2013)</a:t>
            </a:r>
          </a:p>
          <a:p>
            <a:r>
              <a:rPr lang="en-US" dirty="0" smtClean="0"/>
              <a:t>Montana (July 2015)</a:t>
            </a:r>
          </a:p>
          <a:p>
            <a:r>
              <a:rPr lang="en-US" dirty="0" smtClean="0"/>
              <a:t>Nebraska (Dec 2011)</a:t>
            </a:r>
          </a:p>
          <a:p>
            <a:r>
              <a:rPr lang="en-US" dirty="0"/>
              <a:t>Nevada (March 2013)</a:t>
            </a:r>
          </a:p>
          <a:p>
            <a:endParaRPr lang="en-US" dirty="0" smtClean="0"/>
          </a:p>
        </p:txBody>
      </p:sp>
      <p:sp>
        <p:nvSpPr>
          <p:cNvPr id="5" name="Content Placeholder 4"/>
          <p:cNvSpPr>
            <a:spLocks noGrp="1"/>
          </p:cNvSpPr>
          <p:nvPr>
            <p:ph sz="half" idx="2"/>
          </p:nvPr>
        </p:nvSpPr>
        <p:spPr>
          <a:xfrm>
            <a:off x="4114800" y="1676400"/>
            <a:ext cx="4876800" cy="4449763"/>
          </a:xfrm>
        </p:spPr>
        <p:txBody>
          <a:bodyPr>
            <a:normAutofit/>
          </a:bodyPr>
          <a:lstStyle/>
          <a:p>
            <a:r>
              <a:rPr lang="en-US" dirty="0" smtClean="0"/>
              <a:t>South </a:t>
            </a:r>
            <a:r>
              <a:rPr lang="en-US" dirty="0"/>
              <a:t>Carolina – pending FWS Director signature (Aug 2015)</a:t>
            </a:r>
          </a:p>
          <a:p>
            <a:r>
              <a:rPr lang="en-US" dirty="0" smtClean="0"/>
              <a:t>South </a:t>
            </a:r>
            <a:r>
              <a:rPr lang="en-US" dirty="0"/>
              <a:t>Dakota (Feb 2015)</a:t>
            </a:r>
          </a:p>
          <a:p>
            <a:r>
              <a:rPr lang="en-US" dirty="0"/>
              <a:t>Texas (Nov 2013)</a:t>
            </a:r>
          </a:p>
          <a:p>
            <a:r>
              <a:rPr lang="en-US" dirty="0" smtClean="0"/>
              <a:t>Wyoming (Jul 2011)</a:t>
            </a:r>
          </a:p>
        </p:txBody>
      </p:sp>
      <p:sp>
        <p:nvSpPr>
          <p:cNvPr id="6" name="TextBox 5"/>
          <p:cNvSpPr txBox="1"/>
          <p:nvPr/>
        </p:nvSpPr>
        <p:spPr>
          <a:xfrm>
            <a:off x="1143000" y="5410200"/>
            <a:ext cx="6858000" cy="1077218"/>
          </a:xfrm>
          <a:prstGeom prst="rect">
            <a:avLst/>
          </a:prstGeom>
          <a:noFill/>
          <a:ln w="25400">
            <a:solidFill>
              <a:schemeClr val="accent1">
                <a:alpha val="77000"/>
              </a:schemeClr>
            </a:solidFill>
          </a:ln>
        </p:spPr>
        <p:txBody>
          <a:bodyPr wrap="square" rtlCol="0">
            <a:spAutoFit/>
          </a:bodyPr>
          <a:lstStyle/>
          <a:p>
            <a:r>
              <a:rPr lang="en-US" sz="3200" dirty="0" smtClean="0"/>
              <a:t>As many as 10 States may miss the submission deadline of October 1, 2015.</a:t>
            </a:r>
            <a:endParaRPr lang="en-US" sz="3200" dirty="0"/>
          </a:p>
        </p:txBody>
      </p:sp>
    </p:spTree>
    <p:extLst>
      <p:ext uri="{BB962C8B-B14F-4D97-AF65-F5344CB8AC3E}">
        <p14:creationId xmlns:p14="http://schemas.microsoft.com/office/powerpoint/2010/main" val="333908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02"/>
            <a:ext cx="8229600" cy="1143000"/>
          </a:xfrm>
        </p:spPr>
        <p:txBody>
          <a:bodyPr/>
          <a:lstStyle/>
          <a:p>
            <a:r>
              <a:rPr lang="en-US" dirty="0" smtClean="0"/>
              <a:t>Proposed Policy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0618620"/>
              </p:ext>
            </p:extLst>
          </p:nvPr>
        </p:nvGraphicFramePr>
        <p:xfrm>
          <a:off x="304800" y="914401"/>
          <a:ext cx="8534400" cy="5922947"/>
        </p:xfrm>
        <a:graphic>
          <a:graphicData uri="http://schemas.openxmlformats.org/drawingml/2006/table">
            <a:tbl>
              <a:tblPr firstRow="1" firstCol="1" bandRow="1">
                <a:tableStyleId>{5C22544A-7EE6-4342-B048-85BDC9FD1C3A}</a:tableStyleId>
              </a:tblPr>
              <a:tblGrid>
                <a:gridCol w="2844800"/>
                <a:gridCol w="2844800"/>
                <a:gridCol w="2844800"/>
              </a:tblGrid>
              <a:tr h="902488">
                <a:tc>
                  <a:txBody>
                    <a:bodyPr/>
                    <a:lstStyle/>
                    <a:p>
                      <a:pPr marL="0" marR="0">
                        <a:lnSpc>
                          <a:spcPct val="115000"/>
                        </a:lnSpc>
                        <a:spcBef>
                          <a:spcPts val="0"/>
                        </a:spcBef>
                        <a:spcAft>
                          <a:spcPts val="0"/>
                        </a:spcAft>
                      </a:pPr>
                      <a:r>
                        <a:rPr lang="en-US" sz="1800" dirty="0">
                          <a:effectLst/>
                        </a:rPr>
                        <a:t>If you…</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Eligible to apply for FY2016 Competitive SWG </a:t>
                      </a:r>
                      <a:r>
                        <a:rPr lang="en-US" sz="1800" dirty="0" smtClean="0">
                          <a:effectLst/>
                        </a:rPr>
                        <a:t>Grants?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Eligible to receive FY2016 Apportioned SWG Grant </a:t>
                      </a:r>
                      <a:r>
                        <a:rPr lang="en-US" sz="1800" dirty="0" smtClean="0">
                          <a:effectLst/>
                        </a:rPr>
                        <a:t>Funds?</a:t>
                      </a:r>
                      <a:endParaRPr lang="en-US" sz="1800" dirty="0">
                        <a:effectLst/>
                        <a:latin typeface="Calibri"/>
                        <a:ea typeface="Calibri"/>
                        <a:cs typeface="Times New Roman"/>
                      </a:endParaRPr>
                    </a:p>
                  </a:txBody>
                  <a:tcPr marL="68580" marR="68580" marT="0" marB="0"/>
                </a:tc>
              </a:tr>
              <a:tr h="678445">
                <a:tc>
                  <a:txBody>
                    <a:bodyPr/>
                    <a:lstStyle/>
                    <a:p>
                      <a:pPr marL="0" marR="0">
                        <a:lnSpc>
                          <a:spcPct val="115000"/>
                        </a:lnSpc>
                        <a:spcBef>
                          <a:spcPts val="0"/>
                        </a:spcBef>
                        <a:spcAft>
                          <a:spcPts val="0"/>
                        </a:spcAft>
                      </a:pPr>
                      <a:r>
                        <a:rPr lang="en-US" sz="1800">
                          <a:effectLst/>
                        </a:rPr>
                        <a:t>Submit revised Plan by Oct. 1, 2015</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Yes</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Yes</a:t>
                      </a:r>
                      <a:endParaRPr lang="en-US" sz="1800" dirty="0">
                        <a:effectLst/>
                        <a:latin typeface="Calibri"/>
                        <a:ea typeface="Calibri"/>
                        <a:cs typeface="Times New Roman"/>
                      </a:endParaRPr>
                    </a:p>
                  </a:txBody>
                  <a:tcPr marL="68580" marR="68580" marT="0" marB="0"/>
                </a:tc>
              </a:tr>
              <a:tr h="595647">
                <a:tc gridSpan="3">
                  <a:txBody>
                    <a:bodyPr/>
                    <a:lstStyle/>
                    <a:p>
                      <a:pPr marL="0" marR="0" algn="ctr">
                        <a:lnSpc>
                          <a:spcPct val="115000"/>
                        </a:lnSpc>
                        <a:spcBef>
                          <a:spcPts val="0"/>
                        </a:spcBef>
                        <a:spcAft>
                          <a:spcPts val="0"/>
                        </a:spcAft>
                      </a:pPr>
                      <a:r>
                        <a:rPr lang="en-US" sz="1800" dirty="0" smtClean="0">
                          <a:effectLst/>
                          <a:latin typeface="Calibri"/>
                          <a:ea typeface="Calibri"/>
                          <a:cs typeface="Times New Roman"/>
                        </a:rPr>
                        <a:t>If the revised Plan is not submitted by October 1, 2015, you must submit a letter notifying the RRT and providing a new timeline for submission.</a:t>
                      </a:r>
                      <a:endParaRPr lang="en-US" sz="1800" dirty="0">
                        <a:effectLst/>
                        <a:latin typeface="Calibri"/>
                        <a:ea typeface="Calibri"/>
                        <a:cs typeface="Times New Roman"/>
                      </a:endParaRPr>
                    </a:p>
                  </a:txBody>
                  <a:tcPr marL="68580" marR="68580" marT="0" marB="0"/>
                </a:tc>
                <a:tc hMerge="1">
                  <a:txBody>
                    <a:bodyPr/>
                    <a:lstStyle/>
                    <a:p>
                      <a:pPr marL="0" marR="0">
                        <a:lnSpc>
                          <a:spcPct val="115000"/>
                        </a:lnSpc>
                        <a:spcBef>
                          <a:spcPts val="0"/>
                        </a:spcBef>
                        <a:spcAft>
                          <a:spcPts val="0"/>
                        </a:spcAft>
                      </a:pPr>
                      <a:endParaRPr lang="en-US" sz="1800" dirty="0">
                        <a:effectLst/>
                        <a:latin typeface="Calibri"/>
                        <a:ea typeface="Calibri"/>
                        <a:cs typeface="Times New Roman"/>
                      </a:endParaRPr>
                    </a:p>
                  </a:txBody>
                  <a:tcPr marL="68580" marR="68580" marT="0" marB="0"/>
                </a:tc>
                <a:tc hMerge="1">
                  <a:txBody>
                    <a:bodyPr/>
                    <a:lstStyle/>
                    <a:p>
                      <a:pPr marL="0" marR="0">
                        <a:lnSpc>
                          <a:spcPct val="115000"/>
                        </a:lnSpc>
                        <a:spcBef>
                          <a:spcPts val="0"/>
                        </a:spcBef>
                        <a:spcAft>
                          <a:spcPts val="0"/>
                        </a:spcAft>
                      </a:pPr>
                      <a:endParaRPr lang="en-US" sz="1800" dirty="0">
                        <a:effectLst/>
                        <a:latin typeface="Calibri"/>
                        <a:ea typeface="Calibri"/>
                        <a:cs typeface="Times New Roman"/>
                      </a:endParaRPr>
                    </a:p>
                  </a:txBody>
                  <a:tcPr marL="68580" marR="68580" marT="0" marB="0"/>
                </a:tc>
              </a:tr>
              <a:tr h="1377379">
                <a:tc>
                  <a:txBody>
                    <a:bodyPr/>
                    <a:lstStyle/>
                    <a:p>
                      <a:pPr marL="0" marR="0">
                        <a:lnSpc>
                          <a:spcPct val="115000"/>
                        </a:lnSpc>
                        <a:spcBef>
                          <a:spcPts val="0"/>
                        </a:spcBef>
                        <a:spcAft>
                          <a:spcPts val="0"/>
                        </a:spcAft>
                      </a:pPr>
                      <a:r>
                        <a:rPr lang="en-US" sz="1800" dirty="0">
                          <a:effectLst/>
                        </a:rPr>
                        <a:t>Submit </a:t>
                      </a:r>
                      <a:r>
                        <a:rPr lang="en-US" sz="1800" dirty="0" smtClean="0">
                          <a:effectLst/>
                        </a:rPr>
                        <a:t>letter </a:t>
                      </a:r>
                      <a:r>
                        <a:rPr lang="en-US" sz="1800" dirty="0">
                          <a:effectLst/>
                        </a:rPr>
                        <a:t>by Oct. 1, 2015 and submit revised Plan by Feb. 19, 2016 (Competitive SWG deadline)</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Yes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Yes, but 2016 apportioned funds will be withheld (no grants awarded) until Plan is submitted</a:t>
                      </a:r>
                      <a:endParaRPr lang="en-US" sz="1800">
                        <a:effectLst/>
                        <a:latin typeface="Calibri"/>
                        <a:ea typeface="Calibri"/>
                        <a:cs typeface="Times New Roman"/>
                      </a:endParaRPr>
                    </a:p>
                  </a:txBody>
                  <a:tcPr marL="68580" marR="68580" marT="0" marB="0"/>
                </a:tc>
              </a:tr>
              <a:tr h="1209329">
                <a:tc>
                  <a:txBody>
                    <a:bodyPr/>
                    <a:lstStyle/>
                    <a:p>
                      <a:pPr marL="0" marR="0">
                        <a:lnSpc>
                          <a:spcPct val="115000"/>
                        </a:lnSpc>
                        <a:spcBef>
                          <a:spcPts val="0"/>
                        </a:spcBef>
                        <a:spcAft>
                          <a:spcPts val="0"/>
                        </a:spcAft>
                      </a:pPr>
                      <a:r>
                        <a:rPr lang="en-US" sz="1800" dirty="0">
                          <a:effectLst/>
                        </a:rPr>
                        <a:t>Submit </a:t>
                      </a:r>
                      <a:r>
                        <a:rPr lang="en-US" sz="1800" dirty="0" smtClean="0">
                          <a:effectLst/>
                        </a:rPr>
                        <a:t>letter by </a:t>
                      </a:r>
                      <a:r>
                        <a:rPr lang="en-US" sz="1800" dirty="0">
                          <a:effectLst/>
                        </a:rPr>
                        <a:t>Oct. 1, 2015 and submit revised Plan after Feb. 19, 2016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No</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Yes, but 2016 apportioned funds will be withheld (no grants awarded) until Plan is submitted </a:t>
                      </a:r>
                      <a:endParaRPr lang="en-US" sz="1800">
                        <a:effectLst/>
                        <a:latin typeface="Calibri"/>
                        <a:ea typeface="Calibri"/>
                        <a:cs typeface="Times New Roman"/>
                      </a:endParaRPr>
                    </a:p>
                  </a:txBody>
                  <a:tcPr marL="68580" marR="68580" marT="0" marB="0"/>
                </a:tc>
              </a:tr>
              <a:tr h="1027911">
                <a:tc>
                  <a:txBody>
                    <a:bodyPr/>
                    <a:lstStyle/>
                    <a:p>
                      <a:pPr marL="0" marR="0">
                        <a:lnSpc>
                          <a:spcPct val="115000"/>
                        </a:lnSpc>
                        <a:spcBef>
                          <a:spcPts val="0"/>
                        </a:spcBef>
                        <a:spcAft>
                          <a:spcPts val="0"/>
                        </a:spcAft>
                      </a:pPr>
                      <a:r>
                        <a:rPr lang="en-US" sz="1800">
                          <a:effectLst/>
                        </a:rPr>
                        <a:t>Submit a revised Plan after July 1, 2017</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No</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No.  FY2016 apportioned funds will be reverted and re-apportioned in FY2018</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8263467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Policy	</a:t>
            </a:r>
            <a:endParaRPr lang="en-US" dirty="0"/>
          </a:p>
        </p:txBody>
      </p:sp>
      <p:sp>
        <p:nvSpPr>
          <p:cNvPr id="3" name="Content Placeholder 2"/>
          <p:cNvSpPr>
            <a:spLocks noGrp="1"/>
          </p:cNvSpPr>
          <p:nvPr>
            <p:ph idx="1"/>
          </p:nvPr>
        </p:nvSpPr>
        <p:spPr/>
        <p:txBody>
          <a:bodyPr/>
          <a:lstStyle/>
          <a:p>
            <a:pPr marL="0" indent="0">
              <a:buNone/>
            </a:pPr>
            <a:r>
              <a:rPr lang="en-US" dirty="0" smtClean="0"/>
              <a:t>State’s Letter to RRT: Recommended Elements</a:t>
            </a:r>
          </a:p>
          <a:p>
            <a:r>
              <a:rPr lang="en-US" dirty="0" smtClean="0"/>
              <a:t>Note that you expect to submit your revised Plan after the Oct 1, 2015 deadline</a:t>
            </a:r>
          </a:p>
          <a:p>
            <a:r>
              <a:rPr lang="en-US" dirty="0" smtClean="0"/>
              <a:t>Tell us why you cannot meet the deadline</a:t>
            </a:r>
          </a:p>
          <a:p>
            <a:pPr lvl="1"/>
            <a:r>
              <a:rPr lang="en-US" dirty="0" smtClean="0"/>
              <a:t>Staffing? Budget? Other hold-ups?</a:t>
            </a:r>
          </a:p>
          <a:p>
            <a:r>
              <a:rPr lang="en-US" dirty="0" smtClean="0"/>
              <a:t>Provide a submission date with a timeline for completion including key milestones</a:t>
            </a:r>
          </a:p>
          <a:p>
            <a:endParaRPr lang="en-US" dirty="0"/>
          </a:p>
          <a:p>
            <a:endParaRPr lang="en-US" dirty="0" smtClean="0"/>
          </a:p>
          <a:p>
            <a:pPr marL="457200" lvl="1" indent="0">
              <a:buNone/>
            </a:pPr>
            <a:endParaRPr lang="en-US" dirty="0" smtClean="0"/>
          </a:p>
        </p:txBody>
      </p:sp>
    </p:spTree>
    <p:extLst>
      <p:ext uri="{BB962C8B-B14F-4D97-AF65-F5344CB8AC3E}">
        <p14:creationId xmlns:p14="http://schemas.microsoft.com/office/powerpoint/2010/main" val="3326547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This presentation along with written notes </a:t>
            </a:r>
            <a:r>
              <a:rPr lang="en-US" dirty="0" smtClean="0"/>
              <a:t>will be available at </a:t>
            </a:r>
            <a:r>
              <a:rPr lang="en-US" u="sng" dirty="0" smtClean="0">
                <a:solidFill>
                  <a:srgbClr val="0070C0"/>
                </a:solidFill>
              </a:rPr>
              <a:t>FAwiki.fws.gov</a:t>
            </a:r>
            <a:r>
              <a:rPr lang="en-US" dirty="0" smtClean="0">
                <a:solidFill>
                  <a:srgbClr val="0070C0"/>
                </a:solidFill>
              </a:rPr>
              <a:t> </a:t>
            </a:r>
            <a:r>
              <a:rPr lang="en-US" dirty="0" smtClean="0"/>
              <a:t>(link to be shared later)</a:t>
            </a:r>
          </a:p>
          <a:p>
            <a:r>
              <a:rPr lang="en-US" u="sng" dirty="0" smtClean="0"/>
              <a:t>Please mute your phone unless speaking, and disable your computer microphone</a:t>
            </a:r>
          </a:p>
          <a:p>
            <a:endParaRPr lang="en-US" dirty="0" smtClean="0"/>
          </a:p>
          <a:p>
            <a:endParaRPr lang="en-US" dirty="0" smtClean="0"/>
          </a:p>
        </p:txBody>
      </p:sp>
    </p:spTree>
    <p:extLst>
      <p:ext uri="{BB962C8B-B14F-4D97-AF65-F5344CB8AC3E}">
        <p14:creationId xmlns:p14="http://schemas.microsoft.com/office/powerpoint/2010/main" val="4644677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Policy	</a:t>
            </a:r>
          </a:p>
        </p:txBody>
      </p:sp>
      <p:sp>
        <p:nvSpPr>
          <p:cNvPr id="3" name="Content Placeholder 2"/>
          <p:cNvSpPr>
            <a:spLocks noGrp="1"/>
          </p:cNvSpPr>
          <p:nvPr>
            <p:ph idx="1"/>
          </p:nvPr>
        </p:nvSpPr>
        <p:spPr/>
        <p:txBody>
          <a:bodyPr>
            <a:normAutofit/>
          </a:bodyPr>
          <a:lstStyle/>
          <a:p>
            <a:r>
              <a:rPr lang="en-US" dirty="0" smtClean="0"/>
              <a:t>ARD or equivalent should respond to letter from State with a written acknowledgement</a:t>
            </a:r>
          </a:p>
          <a:p>
            <a:r>
              <a:rPr lang="en-US" dirty="0" smtClean="0"/>
              <a:t>Copy WSFR HQ </a:t>
            </a:r>
          </a:p>
          <a:p>
            <a:r>
              <a:rPr lang="en-US" dirty="0" smtClean="0"/>
              <a:t>The ARD/equivalent may wish to refer to the final published table in this presentation to reaffirm applicable deadlines and potential consequences.</a:t>
            </a:r>
            <a:endParaRPr lang="en-US" dirty="0"/>
          </a:p>
        </p:txBody>
      </p:sp>
    </p:spTree>
    <p:extLst>
      <p:ext uri="{BB962C8B-B14F-4D97-AF65-F5344CB8AC3E}">
        <p14:creationId xmlns:p14="http://schemas.microsoft.com/office/powerpoint/2010/main" val="2606590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Policy</a:t>
            </a:r>
          </a:p>
        </p:txBody>
      </p:sp>
      <p:sp>
        <p:nvSpPr>
          <p:cNvPr id="3" name="Content Placeholder 2"/>
          <p:cNvSpPr>
            <a:spLocks noGrp="1"/>
          </p:cNvSpPr>
          <p:nvPr>
            <p:ph idx="1"/>
          </p:nvPr>
        </p:nvSpPr>
        <p:spPr/>
        <p:txBody>
          <a:bodyPr>
            <a:normAutofit fontScale="92500" lnSpcReduction="10000"/>
          </a:bodyPr>
          <a:lstStyle/>
          <a:p>
            <a:r>
              <a:rPr lang="en-US" b="1" dirty="0" smtClean="0"/>
              <a:t>Q1</a:t>
            </a:r>
            <a:r>
              <a:rPr lang="en-US" dirty="0" smtClean="0"/>
              <a:t>: Can RRTs recommend “conditional approval” of the Plans?</a:t>
            </a:r>
          </a:p>
          <a:p>
            <a:r>
              <a:rPr lang="en-US" b="1" dirty="0" smtClean="0"/>
              <a:t>Proposed Answer</a:t>
            </a:r>
            <a:r>
              <a:rPr lang="en-US" dirty="0" smtClean="0"/>
              <a:t>: Yes. If a Plan is conditionally approved, a State will have six months to make the revisions recommended by the RRT and resubmit. The ARD/equivalent should notify the State and copy WSFR HQ. Conditional approval does not affect eligibility for FY 2016 funds, but could affect FY 2017 funding if the Plan is not approved by the Service Director. </a:t>
            </a:r>
            <a:endParaRPr lang="en-US" dirty="0"/>
          </a:p>
        </p:txBody>
      </p:sp>
    </p:spTree>
    <p:extLst>
      <p:ext uri="{BB962C8B-B14F-4D97-AF65-F5344CB8AC3E}">
        <p14:creationId xmlns:p14="http://schemas.microsoft.com/office/powerpoint/2010/main" val="1032618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new FAQs</a:t>
            </a:r>
            <a:endParaRPr lang="en-US" dirty="0"/>
          </a:p>
        </p:txBody>
      </p:sp>
      <p:sp>
        <p:nvSpPr>
          <p:cNvPr id="3" name="Content Placeholder 2"/>
          <p:cNvSpPr>
            <a:spLocks noGrp="1"/>
          </p:cNvSpPr>
          <p:nvPr>
            <p:ph idx="1"/>
          </p:nvPr>
        </p:nvSpPr>
        <p:spPr/>
        <p:txBody>
          <a:bodyPr>
            <a:normAutofit/>
          </a:bodyPr>
          <a:lstStyle/>
          <a:p>
            <a:r>
              <a:rPr lang="en-US" b="1" dirty="0" smtClean="0"/>
              <a:t>Q2:</a:t>
            </a:r>
            <a:r>
              <a:rPr lang="en-US" dirty="0" smtClean="0"/>
              <a:t> </a:t>
            </a:r>
            <a:r>
              <a:rPr lang="en-US" dirty="0"/>
              <a:t>If I submit a revised Plan that includes new SGCN that were not in the previous plan, can I use </a:t>
            </a:r>
            <a:r>
              <a:rPr lang="en-US" dirty="0" smtClean="0"/>
              <a:t>FY 2016 </a:t>
            </a:r>
            <a:r>
              <a:rPr lang="en-US" dirty="0"/>
              <a:t>SWG funds </a:t>
            </a:r>
            <a:r>
              <a:rPr lang="en-US" dirty="0" smtClean="0"/>
              <a:t>to </a:t>
            </a:r>
            <a:r>
              <a:rPr lang="en-US" dirty="0"/>
              <a:t>address </a:t>
            </a:r>
            <a:r>
              <a:rPr lang="en-US" dirty="0" smtClean="0"/>
              <a:t>those species</a:t>
            </a:r>
            <a:r>
              <a:rPr lang="en-US" dirty="0"/>
              <a:t>?</a:t>
            </a:r>
          </a:p>
          <a:p>
            <a:r>
              <a:rPr lang="en-US" b="1" dirty="0"/>
              <a:t>Proposed Answer:</a:t>
            </a:r>
            <a:r>
              <a:rPr lang="en-US" dirty="0"/>
              <a:t> Yes. </a:t>
            </a:r>
          </a:p>
        </p:txBody>
      </p:sp>
    </p:spTree>
    <p:extLst>
      <p:ext uri="{BB962C8B-B14F-4D97-AF65-F5344CB8AC3E}">
        <p14:creationId xmlns:p14="http://schemas.microsoft.com/office/powerpoint/2010/main" val="8789649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new FAQs</a:t>
            </a:r>
          </a:p>
        </p:txBody>
      </p:sp>
      <p:sp>
        <p:nvSpPr>
          <p:cNvPr id="3" name="Content Placeholder 2"/>
          <p:cNvSpPr>
            <a:spLocks noGrp="1"/>
          </p:cNvSpPr>
          <p:nvPr>
            <p:ph idx="1"/>
          </p:nvPr>
        </p:nvSpPr>
        <p:spPr/>
        <p:txBody>
          <a:bodyPr>
            <a:normAutofit/>
          </a:bodyPr>
          <a:lstStyle/>
          <a:p>
            <a:r>
              <a:rPr lang="en-US" b="1" dirty="0" smtClean="0"/>
              <a:t>Q3:</a:t>
            </a:r>
            <a:r>
              <a:rPr lang="en-US" dirty="0" smtClean="0"/>
              <a:t> </a:t>
            </a:r>
            <a:r>
              <a:rPr lang="en-US" dirty="0"/>
              <a:t>If </a:t>
            </a:r>
            <a:r>
              <a:rPr lang="en-US" dirty="0" smtClean="0"/>
              <a:t>I submit my revised Plan after September </a:t>
            </a:r>
            <a:r>
              <a:rPr lang="en-US" dirty="0"/>
              <a:t>30, 2016, can I still use FY2016 SWG funds in Fiscal Year 2017? </a:t>
            </a:r>
          </a:p>
          <a:p>
            <a:r>
              <a:rPr lang="en-US" b="1" dirty="0"/>
              <a:t>Proposed Answer:</a:t>
            </a:r>
            <a:r>
              <a:rPr lang="en-US" dirty="0"/>
              <a:t> Yes. FY2016 SWG funds will be apportioned to all States and will still be available to all States in FY2017, upon </a:t>
            </a:r>
            <a:r>
              <a:rPr lang="en-US" b="1" dirty="0"/>
              <a:t>submission</a:t>
            </a:r>
            <a:r>
              <a:rPr lang="en-US" dirty="0"/>
              <a:t> of a revised </a:t>
            </a:r>
            <a:r>
              <a:rPr lang="en-US" dirty="0" smtClean="0"/>
              <a:t>Plan </a:t>
            </a:r>
            <a:r>
              <a:rPr lang="en-US" dirty="0"/>
              <a:t>until July 1, 2017. </a:t>
            </a:r>
          </a:p>
          <a:p>
            <a:endParaRPr lang="en-US" dirty="0"/>
          </a:p>
          <a:p>
            <a:pPr marL="0" indent="0">
              <a:buNone/>
            </a:pPr>
            <a:endParaRPr lang="en-US" dirty="0"/>
          </a:p>
        </p:txBody>
      </p:sp>
    </p:spTree>
    <p:extLst>
      <p:ext uri="{BB962C8B-B14F-4D97-AF65-F5344CB8AC3E}">
        <p14:creationId xmlns:p14="http://schemas.microsoft.com/office/powerpoint/2010/main" val="7391004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new FAQs</a:t>
            </a:r>
          </a:p>
        </p:txBody>
      </p:sp>
      <p:sp>
        <p:nvSpPr>
          <p:cNvPr id="3" name="Content Placeholder 2"/>
          <p:cNvSpPr>
            <a:spLocks noGrp="1"/>
          </p:cNvSpPr>
          <p:nvPr>
            <p:ph idx="1"/>
          </p:nvPr>
        </p:nvSpPr>
        <p:spPr/>
        <p:txBody>
          <a:bodyPr>
            <a:normAutofit/>
          </a:bodyPr>
          <a:lstStyle/>
          <a:p>
            <a:r>
              <a:rPr lang="en-US" b="1" dirty="0" smtClean="0"/>
              <a:t>Q4</a:t>
            </a:r>
            <a:r>
              <a:rPr lang="en-US" dirty="0" smtClean="0"/>
              <a:t>: </a:t>
            </a:r>
            <a:r>
              <a:rPr lang="en-US" dirty="0"/>
              <a:t>If I </a:t>
            </a:r>
            <a:r>
              <a:rPr lang="en-US" dirty="0" smtClean="0"/>
              <a:t>submit my revised Plan during FY 2017, </a:t>
            </a:r>
            <a:r>
              <a:rPr lang="en-US" dirty="0"/>
              <a:t>am I eligible to receive FY2017 Competitive and Apportioned SWG funds?</a:t>
            </a:r>
          </a:p>
          <a:p>
            <a:r>
              <a:rPr lang="en-US" b="1" dirty="0"/>
              <a:t>Proposed Answer</a:t>
            </a:r>
            <a:r>
              <a:rPr lang="en-US" dirty="0"/>
              <a:t>: </a:t>
            </a:r>
            <a:r>
              <a:rPr lang="en-US" dirty="0" smtClean="0"/>
              <a:t>Yes. States </a:t>
            </a:r>
            <a:r>
              <a:rPr lang="en-US" dirty="0"/>
              <a:t>that </a:t>
            </a:r>
            <a:r>
              <a:rPr lang="en-US" dirty="0" smtClean="0"/>
              <a:t>submit a Plan by July 1, 2017 are </a:t>
            </a:r>
            <a:r>
              <a:rPr lang="en-US" dirty="0"/>
              <a:t>eligible to receive FY2017 SWG </a:t>
            </a:r>
            <a:r>
              <a:rPr lang="en-US" dirty="0" smtClean="0"/>
              <a:t>funds upon</a:t>
            </a:r>
            <a:r>
              <a:rPr lang="en-US" b="1" dirty="0" smtClean="0"/>
              <a:t> approval of the Plan by </a:t>
            </a:r>
            <a:r>
              <a:rPr lang="en-US" b="1" dirty="0"/>
              <a:t>the </a:t>
            </a:r>
            <a:r>
              <a:rPr lang="en-US" b="1" u="sng" dirty="0"/>
              <a:t>Service Director</a:t>
            </a:r>
            <a:r>
              <a:rPr lang="en-US" dirty="0"/>
              <a:t>. </a:t>
            </a:r>
          </a:p>
        </p:txBody>
      </p:sp>
    </p:spTree>
    <p:extLst>
      <p:ext uri="{BB962C8B-B14F-4D97-AF65-F5344CB8AC3E}">
        <p14:creationId xmlns:p14="http://schemas.microsoft.com/office/powerpoint/2010/main" val="3305458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new FAQs</a:t>
            </a:r>
          </a:p>
        </p:txBody>
      </p:sp>
      <p:sp>
        <p:nvSpPr>
          <p:cNvPr id="3" name="Content Placeholder 2"/>
          <p:cNvSpPr>
            <a:spLocks noGrp="1"/>
          </p:cNvSpPr>
          <p:nvPr>
            <p:ph idx="1"/>
          </p:nvPr>
        </p:nvSpPr>
        <p:spPr/>
        <p:txBody>
          <a:bodyPr>
            <a:normAutofit fontScale="92500"/>
          </a:bodyPr>
          <a:lstStyle/>
          <a:p>
            <a:r>
              <a:rPr lang="en-US" b="1" dirty="0" smtClean="0"/>
              <a:t>Q5</a:t>
            </a:r>
            <a:r>
              <a:rPr lang="en-US" dirty="0" smtClean="0"/>
              <a:t>: </a:t>
            </a:r>
            <a:r>
              <a:rPr lang="en-US" dirty="0"/>
              <a:t>If I fail to submit a revised Plan by </a:t>
            </a:r>
            <a:r>
              <a:rPr lang="en-US" dirty="0" smtClean="0"/>
              <a:t>October 1, </a:t>
            </a:r>
            <a:r>
              <a:rPr lang="en-US" dirty="0"/>
              <a:t>2016, am I eligible to receive </a:t>
            </a:r>
            <a:r>
              <a:rPr lang="en-US" dirty="0" smtClean="0"/>
              <a:t>FY 2017 </a:t>
            </a:r>
            <a:r>
              <a:rPr lang="en-US" dirty="0"/>
              <a:t>Competitive and Apportioned SWG funds?</a:t>
            </a:r>
          </a:p>
          <a:p>
            <a:r>
              <a:rPr lang="en-US" b="1" dirty="0"/>
              <a:t>Proposed Answer</a:t>
            </a:r>
            <a:r>
              <a:rPr lang="en-US" dirty="0"/>
              <a:t>: States that do not submit a revised Plan by </a:t>
            </a:r>
            <a:r>
              <a:rPr lang="en-US" dirty="0" smtClean="0"/>
              <a:t>October 1, </a:t>
            </a:r>
            <a:r>
              <a:rPr lang="en-US" dirty="0"/>
              <a:t>2016 will not be eligible to apply for </a:t>
            </a:r>
            <a:r>
              <a:rPr lang="en-US" dirty="0" smtClean="0"/>
              <a:t>FY 2017 </a:t>
            </a:r>
            <a:r>
              <a:rPr lang="en-US" dirty="0"/>
              <a:t>Competitive SWG funds and are not eligible to receive </a:t>
            </a:r>
            <a:r>
              <a:rPr lang="en-US" dirty="0" smtClean="0"/>
              <a:t>FY 2017 </a:t>
            </a:r>
            <a:r>
              <a:rPr lang="en-US" dirty="0"/>
              <a:t>SWG apportioned funds until a Plan is submitted </a:t>
            </a:r>
            <a:r>
              <a:rPr lang="en-US" i="1" dirty="0"/>
              <a:t>and approved by the </a:t>
            </a:r>
            <a:r>
              <a:rPr lang="en-US" i="1" u="sng" dirty="0"/>
              <a:t>Service Director</a:t>
            </a:r>
            <a:r>
              <a:rPr lang="en-US" dirty="0"/>
              <a:t>. </a:t>
            </a:r>
          </a:p>
          <a:p>
            <a:pPr marL="0" indent="0">
              <a:buNone/>
            </a:pPr>
            <a:endParaRPr lang="en-US" dirty="0"/>
          </a:p>
        </p:txBody>
      </p:sp>
    </p:spTree>
    <p:extLst>
      <p:ext uri="{BB962C8B-B14F-4D97-AF65-F5344CB8AC3E}">
        <p14:creationId xmlns:p14="http://schemas.microsoft.com/office/powerpoint/2010/main" val="2629094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new FAQs</a:t>
            </a:r>
          </a:p>
        </p:txBody>
      </p:sp>
      <p:sp>
        <p:nvSpPr>
          <p:cNvPr id="3" name="Content Placeholder 2"/>
          <p:cNvSpPr>
            <a:spLocks noGrp="1"/>
          </p:cNvSpPr>
          <p:nvPr>
            <p:ph idx="1"/>
          </p:nvPr>
        </p:nvSpPr>
        <p:spPr/>
        <p:txBody>
          <a:bodyPr>
            <a:normAutofit/>
          </a:bodyPr>
          <a:lstStyle/>
          <a:p>
            <a:r>
              <a:rPr lang="en-US" sz="3000" b="1" dirty="0" smtClean="0"/>
              <a:t>Q6</a:t>
            </a:r>
            <a:r>
              <a:rPr lang="en-US" sz="3000" dirty="0" smtClean="0"/>
              <a:t>:  </a:t>
            </a:r>
            <a:r>
              <a:rPr lang="en-US" sz="3000" dirty="0"/>
              <a:t>When will the Fish and Wildlife Service apportion </a:t>
            </a:r>
            <a:r>
              <a:rPr lang="en-US" sz="3000" dirty="0" smtClean="0"/>
              <a:t>FY 2016 </a:t>
            </a:r>
            <a:r>
              <a:rPr lang="en-US" sz="3000" dirty="0"/>
              <a:t>funds?</a:t>
            </a:r>
          </a:p>
          <a:p>
            <a:r>
              <a:rPr lang="en-US" sz="3000" b="1" dirty="0"/>
              <a:t>Proposed Answer</a:t>
            </a:r>
            <a:r>
              <a:rPr lang="en-US" sz="3000" dirty="0"/>
              <a:t>:  The Service tries to notify the States of the amounts available to them for Program awards for a specific fiscal year within 60 days after enactment of the annual Appropriations legislation.  The date of enactment of </a:t>
            </a:r>
            <a:r>
              <a:rPr lang="en-US" sz="3000" dirty="0" smtClean="0"/>
              <a:t>FY 2016 </a:t>
            </a:r>
            <a:r>
              <a:rPr lang="en-US" sz="3000" dirty="0"/>
              <a:t>appropriation is unknown at this time.</a:t>
            </a:r>
          </a:p>
          <a:p>
            <a:endParaRPr lang="en-US" dirty="0"/>
          </a:p>
        </p:txBody>
      </p:sp>
    </p:spTree>
    <p:extLst>
      <p:ext uri="{BB962C8B-B14F-4D97-AF65-F5344CB8AC3E}">
        <p14:creationId xmlns:p14="http://schemas.microsoft.com/office/powerpoint/2010/main" val="19149624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FWS HQ Contacts</a:t>
            </a:r>
            <a:endParaRPr lang="en-US" dirty="0"/>
          </a:p>
        </p:txBody>
      </p:sp>
      <p:sp>
        <p:nvSpPr>
          <p:cNvPr id="3" name="Content Placeholder 2"/>
          <p:cNvSpPr>
            <a:spLocks noGrp="1"/>
          </p:cNvSpPr>
          <p:nvPr>
            <p:ph idx="1"/>
          </p:nvPr>
        </p:nvSpPr>
        <p:spPr/>
        <p:txBody>
          <a:bodyPr/>
          <a:lstStyle/>
          <a:p>
            <a:r>
              <a:rPr lang="en-US" dirty="0" smtClean="0"/>
              <a:t>Paul VanRyzin, SWG Program Coordinator, </a:t>
            </a:r>
            <a:r>
              <a:rPr lang="en-US" dirty="0" smtClean="0">
                <a:hlinkClick r:id="rId2"/>
              </a:rPr>
              <a:t>paul_vanryzin@fws.gov</a:t>
            </a:r>
            <a:r>
              <a:rPr lang="en-US" dirty="0" smtClean="0"/>
              <a:t>, 703-358-1849</a:t>
            </a:r>
          </a:p>
          <a:p>
            <a:r>
              <a:rPr lang="en-US" dirty="0" smtClean="0"/>
              <a:t>Christy </a:t>
            </a:r>
            <a:r>
              <a:rPr lang="en-US" dirty="0" err="1" smtClean="0"/>
              <a:t>Vigfusson</a:t>
            </a:r>
            <a:r>
              <a:rPr lang="en-US" dirty="0" smtClean="0"/>
              <a:t>, Chief, Programs Branch, </a:t>
            </a:r>
            <a:r>
              <a:rPr lang="en-US" dirty="0" smtClean="0">
                <a:hlinkClick r:id="rId3"/>
              </a:rPr>
              <a:t>christy_vigfusson@fws.gov</a:t>
            </a:r>
            <a:r>
              <a:rPr lang="en-US" dirty="0"/>
              <a:t>, </a:t>
            </a:r>
            <a:r>
              <a:rPr lang="en-US" dirty="0" smtClean="0"/>
              <a:t>703-358-1748</a:t>
            </a:r>
          </a:p>
          <a:p>
            <a:r>
              <a:rPr lang="en-US" dirty="0" smtClean="0"/>
              <a:t>Tom Busiahn, Chief, Division of Policy &amp; Programs, </a:t>
            </a:r>
            <a:r>
              <a:rPr lang="en-US" dirty="0" smtClean="0">
                <a:hlinkClick r:id="rId4"/>
              </a:rPr>
              <a:t>tom_busiahn@fws.gov</a:t>
            </a:r>
            <a:r>
              <a:rPr lang="en-US" dirty="0" smtClean="0"/>
              <a:t>, 703-358-2231</a:t>
            </a:r>
            <a:endParaRPr lang="en-US" dirty="0"/>
          </a:p>
        </p:txBody>
      </p:sp>
    </p:spTree>
    <p:extLst>
      <p:ext uri="{BB962C8B-B14F-4D97-AF65-F5344CB8AC3E}">
        <p14:creationId xmlns:p14="http://schemas.microsoft.com/office/powerpoint/2010/main" val="2813813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Welcome </a:t>
            </a:r>
            <a:r>
              <a:rPr lang="en-US" b="1" dirty="0"/>
              <a:t>and </a:t>
            </a:r>
            <a:r>
              <a:rPr lang="en-US" b="1" dirty="0" smtClean="0"/>
              <a:t>Introductions </a:t>
            </a:r>
            <a:r>
              <a:rPr lang="en-US" dirty="0" smtClean="0"/>
              <a:t>– Everyone, 15 min</a:t>
            </a:r>
            <a:endParaRPr lang="en-US" dirty="0"/>
          </a:p>
          <a:p>
            <a:r>
              <a:rPr lang="en-US" b="1" dirty="0" smtClean="0"/>
              <a:t>Presentation </a:t>
            </a:r>
            <a:r>
              <a:rPr lang="en-US" dirty="0"/>
              <a:t>– Paul, </a:t>
            </a:r>
            <a:r>
              <a:rPr lang="en-US" dirty="0" smtClean="0"/>
              <a:t>15-20 </a:t>
            </a:r>
            <a:r>
              <a:rPr lang="en-US" dirty="0"/>
              <a:t>min</a:t>
            </a:r>
            <a:endParaRPr lang="en-US" dirty="0" smtClean="0"/>
          </a:p>
          <a:p>
            <a:pPr lvl="1"/>
            <a:r>
              <a:rPr lang="en-US" dirty="0" smtClean="0"/>
              <a:t>Brief </a:t>
            </a:r>
            <a:r>
              <a:rPr lang="en-US" dirty="0"/>
              <a:t>SWAP </a:t>
            </a:r>
            <a:r>
              <a:rPr lang="en-US" dirty="0" smtClean="0"/>
              <a:t>History </a:t>
            </a:r>
          </a:p>
          <a:p>
            <a:pPr lvl="1"/>
            <a:r>
              <a:rPr lang="en-US" dirty="0" smtClean="0"/>
              <a:t>2006 Administrative Guidelines</a:t>
            </a:r>
          </a:p>
          <a:p>
            <a:pPr lvl="1"/>
            <a:r>
              <a:rPr lang="en-US" dirty="0" smtClean="0"/>
              <a:t>2007 Guidance </a:t>
            </a:r>
          </a:p>
          <a:p>
            <a:pPr lvl="1"/>
            <a:r>
              <a:rPr lang="en-US" dirty="0" smtClean="0"/>
              <a:t>AFWA </a:t>
            </a:r>
            <a:r>
              <a:rPr lang="en-US" dirty="0"/>
              <a:t>Best Practices (2012</a:t>
            </a:r>
            <a:r>
              <a:rPr lang="en-US" dirty="0" smtClean="0"/>
              <a:t>) </a:t>
            </a:r>
          </a:p>
          <a:p>
            <a:pPr lvl="1"/>
            <a:r>
              <a:rPr lang="en-US" dirty="0" smtClean="0"/>
              <a:t>FWS </a:t>
            </a:r>
            <a:r>
              <a:rPr lang="en-US" dirty="0"/>
              <a:t>FAQs (2014</a:t>
            </a:r>
            <a:r>
              <a:rPr lang="en-US" dirty="0" smtClean="0"/>
              <a:t>)</a:t>
            </a:r>
          </a:p>
          <a:p>
            <a:r>
              <a:rPr lang="en-US" b="1" dirty="0" smtClean="0"/>
              <a:t>Presentation of Policy Framework </a:t>
            </a:r>
            <a:r>
              <a:rPr lang="en-US" dirty="0" smtClean="0"/>
              <a:t>– Tom, 15-20 min</a:t>
            </a:r>
          </a:p>
          <a:p>
            <a:r>
              <a:rPr lang="en-US" b="1" dirty="0" smtClean="0"/>
              <a:t>Open Discussion, Q&amp;A, Information Sharing </a:t>
            </a:r>
            <a:r>
              <a:rPr lang="en-US" dirty="0" smtClean="0"/>
              <a:t>– Everyone (begin no later than </a:t>
            </a:r>
            <a:r>
              <a:rPr lang="en-US" dirty="0" smtClean="0">
                <a:solidFill>
                  <a:srgbClr val="FF0000"/>
                </a:solidFill>
              </a:rPr>
              <a:t>1:30 PM</a:t>
            </a:r>
            <a:r>
              <a:rPr lang="en-US" dirty="0" smtClean="0"/>
              <a:t>)</a:t>
            </a:r>
          </a:p>
          <a:p>
            <a:r>
              <a:rPr lang="en-US" b="1" dirty="0" smtClean="0"/>
              <a:t>Planning Future Discussions</a:t>
            </a:r>
            <a:r>
              <a:rPr lang="en-US" dirty="0" smtClean="0"/>
              <a:t> – Everyone, 5 min</a:t>
            </a:r>
          </a:p>
          <a:p>
            <a:r>
              <a:rPr lang="en-US" b="1" dirty="0" smtClean="0"/>
              <a:t>Adjourn no later than 2 PM Eastern</a:t>
            </a:r>
            <a:endParaRPr lang="en-US" dirty="0"/>
          </a:p>
          <a:p>
            <a:endParaRPr lang="en-US" dirty="0"/>
          </a:p>
        </p:txBody>
      </p:sp>
    </p:spTree>
    <p:extLst>
      <p:ext uri="{BB962C8B-B14F-4D97-AF65-F5344CB8AC3E}">
        <p14:creationId xmlns:p14="http://schemas.microsoft.com/office/powerpoint/2010/main" val="2112140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SWAP History</a:t>
            </a:r>
            <a:endParaRPr lang="en-US" dirty="0"/>
          </a:p>
        </p:txBody>
      </p:sp>
      <p:sp>
        <p:nvSpPr>
          <p:cNvPr id="3" name="Content Placeholder 2"/>
          <p:cNvSpPr>
            <a:spLocks noGrp="1"/>
          </p:cNvSpPr>
          <p:nvPr>
            <p:ph idx="1"/>
          </p:nvPr>
        </p:nvSpPr>
        <p:spPr>
          <a:xfrm>
            <a:off x="381000" y="1600200"/>
            <a:ext cx="8534400" cy="4525963"/>
          </a:xfrm>
        </p:spPr>
        <p:txBody>
          <a:bodyPr>
            <a:normAutofit/>
          </a:bodyPr>
          <a:lstStyle/>
          <a:p>
            <a:r>
              <a:rPr lang="en-US" dirty="0" smtClean="0"/>
              <a:t>The Conservation and Reinvestment Act proposed to amend the Wildlife Restoration Act </a:t>
            </a:r>
          </a:p>
          <a:p>
            <a:r>
              <a:rPr lang="en-US" dirty="0" smtClean="0"/>
              <a:t>The 2001 Appropriations Act (PL 106-553) amended the Wildlife Restoration Act to create the Wildlife Conservation and Restoration Program</a:t>
            </a:r>
          </a:p>
        </p:txBody>
      </p:sp>
    </p:spTree>
    <p:extLst>
      <p:ext uri="{BB962C8B-B14F-4D97-AF65-F5344CB8AC3E}">
        <p14:creationId xmlns:p14="http://schemas.microsoft.com/office/powerpoint/2010/main" val="38832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SWAP History</a:t>
            </a:r>
          </a:p>
        </p:txBody>
      </p:sp>
      <p:sp>
        <p:nvSpPr>
          <p:cNvPr id="3" name="Content Placeholder 2"/>
          <p:cNvSpPr>
            <a:spLocks noGrp="1"/>
          </p:cNvSpPr>
          <p:nvPr>
            <p:ph idx="1"/>
          </p:nvPr>
        </p:nvSpPr>
        <p:spPr/>
        <p:txBody>
          <a:bodyPr>
            <a:normAutofit/>
          </a:bodyPr>
          <a:lstStyle/>
          <a:p>
            <a:r>
              <a:rPr lang="en-US" dirty="0" smtClean="0"/>
              <a:t>2001 Appropriations Act: “Priority for funding…shall be for those </a:t>
            </a:r>
            <a:r>
              <a:rPr lang="en-US" b="1" dirty="0" smtClean="0"/>
              <a:t>species with the greatest conservation need </a:t>
            </a:r>
            <a:r>
              <a:rPr lang="en-US" dirty="0" smtClean="0"/>
              <a:t>as  defined by the State wildlife conservation and restoration program.”</a:t>
            </a:r>
          </a:p>
          <a:p>
            <a:r>
              <a:rPr lang="en-US" dirty="0"/>
              <a:t>WCRP required a “Comprehensive Wildlife Conservation Strategy” within 5 years of the initial </a:t>
            </a:r>
            <a:r>
              <a:rPr lang="en-US" dirty="0" smtClean="0"/>
              <a:t>appropriation (CWCS)</a:t>
            </a:r>
          </a:p>
          <a:p>
            <a:endParaRPr lang="en-US" dirty="0"/>
          </a:p>
        </p:txBody>
      </p:sp>
    </p:spTree>
    <p:extLst>
      <p:ext uri="{BB962C8B-B14F-4D97-AF65-F5344CB8AC3E}">
        <p14:creationId xmlns:p14="http://schemas.microsoft.com/office/powerpoint/2010/main" val="238326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SWAP History</a:t>
            </a:r>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r>
              <a:rPr lang="en-US" dirty="0" smtClean="0"/>
              <a:t>Eight Required Elements:</a:t>
            </a:r>
          </a:p>
          <a:p>
            <a:pPr lvl="1"/>
            <a:r>
              <a:rPr lang="en-US" dirty="0" smtClean="0"/>
              <a:t>Distribution and abundance of species “including low and declining populations”</a:t>
            </a:r>
          </a:p>
          <a:p>
            <a:pPr lvl="1"/>
            <a:r>
              <a:rPr lang="en-US" dirty="0" smtClean="0"/>
              <a:t>Extent and condition of habitats</a:t>
            </a:r>
          </a:p>
          <a:p>
            <a:pPr lvl="1"/>
            <a:r>
              <a:rPr lang="en-US" dirty="0" smtClean="0"/>
              <a:t>Problems adversely affecting species or their habitats</a:t>
            </a:r>
          </a:p>
          <a:p>
            <a:pPr lvl="1"/>
            <a:r>
              <a:rPr lang="en-US" dirty="0" smtClean="0"/>
              <a:t>Actions to conserve the species and their habitats and priorities for implementing these actions</a:t>
            </a:r>
          </a:p>
          <a:p>
            <a:pPr lvl="1"/>
            <a:r>
              <a:rPr lang="en-US" dirty="0" smtClean="0"/>
              <a:t>Periodic monitoring of species, habitats, and the effectiveness of conservation actions</a:t>
            </a:r>
          </a:p>
          <a:p>
            <a:pPr lvl="1"/>
            <a:r>
              <a:rPr lang="en-US" dirty="0" smtClean="0"/>
              <a:t>Review/revision at 10 –year maximum intervals</a:t>
            </a:r>
          </a:p>
          <a:p>
            <a:pPr lvl="1"/>
            <a:r>
              <a:rPr lang="en-US" dirty="0" smtClean="0"/>
              <a:t>Coordination with Federal, State, local agencies, tribes</a:t>
            </a:r>
          </a:p>
          <a:p>
            <a:pPr lvl="1"/>
            <a:r>
              <a:rPr lang="en-US" dirty="0" smtClean="0"/>
              <a:t>Public participation in development, revision &amp; implementation</a:t>
            </a:r>
          </a:p>
          <a:p>
            <a:pPr lvl="1"/>
            <a:r>
              <a:rPr lang="en-US" dirty="0"/>
              <a:t>P</a:t>
            </a:r>
            <a:r>
              <a:rPr lang="en-US" dirty="0" smtClean="0"/>
              <a:t>rovisions </a:t>
            </a:r>
            <a:r>
              <a:rPr lang="en-US" dirty="0"/>
              <a:t>to ensure public participation in the development, revision, and implementation of projects and </a:t>
            </a:r>
            <a:r>
              <a:rPr lang="en-US" dirty="0" smtClean="0"/>
              <a:t>programs</a:t>
            </a:r>
            <a:endParaRPr lang="en-US" dirty="0"/>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4052555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SWAP History</a:t>
            </a:r>
          </a:p>
        </p:txBody>
      </p:sp>
      <p:sp>
        <p:nvSpPr>
          <p:cNvPr id="3" name="Content Placeholder 2"/>
          <p:cNvSpPr>
            <a:spLocks noGrp="1"/>
          </p:cNvSpPr>
          <p:nvPr>
            <p:ph idx="1"/>
          </p:nvPr>
        </p:nvSpPr>
        <p:spPr/>
        <p:txBody>
          <a:bodyPr>
            <a:normAutofit lnSpcReduction="10000"/>
          </a:bodyPr>
          <a:lstStyle/>
          <a:p>
            <a:r>
              <a:rPr lang="en-US" dirty="0" smtClean="0"/>
              <a:t>In FY 2001, Congress also funded the State Wildlife Grants (SWG) Program as a competitive grants program</a:t>
            </a:r>
          </a:p>
          <a:p>
            <a:r>
              <a:rPr lang="en-US" dirty="0" smtClean="0"/>
              <a:t>SWG was later funded as a formula program (FY 2002-2007) with a competitive subprogram added in 2008 </a:t>
            </a:r>
          </a:p>
          <a:p>
            <a:r>
              <a:rPr lang="en-US" dirty="0" smtClean="0"/>
              <a:t>SWG appropriation language adopted the eight required elements of a Plan from the WCRP legislation</a:t>
            </a:r>
          </a:p>
          <a:p>
            <a:pPr marL="0" indent="0">
              <a:buNone/>
            </a:pPr>
            <a:endParaRPr lang="en-US" dirty="0" smtClean="0"/>
          </a:p>
          <a:p>
            <a:endParaRPr lang="en-US" dirty="0"/>
          </a:p>
        </p:txBody>
      </p:sp>
    </p:spTree>
    <p:extLst>
      <p:ext uri="{BB962C8B-B14F-4D97-AF65-F5344CB8AC3E}">
        <p14:creationId xmlns:p14="http://schemas.microsoft.com/office/powerpoint/2010/main" val="750436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SWAP History</a:t>
            </a:r>
          </a:p>
        </p:txBody>
      </p:sp>
      <p:sp>
        <p:nvSpPr>
          <p:cNvPr id="3" name="Content Placeholder 2"/>
          <p:cNvSpPr>
            <a:spLocks noGrp="1"/>
          </p:cNvSpPr>
          <p:nvPr>
            <p:ph idx="1"/>
          </p:nvPr>
        </p:nvSpPr>
        <p:spPr/>
        <p:txBody>
          <a:bodyPr>
            <a:normAutofit fontScale="85000" lnSpcReduction="10000"/>
          </a:bodyPr>
          <a:lstStyle/>
          <a:p>
            <a:r>
              <a:rPr lang="en-US" dirty="0" smtClean="0"/>
              <a:t>The Service published “State Wildlife Grant Program Implementation Questions and Answers” in 2002</a:t>
            </a:r>
          </a:p>
          <a:p>
            <a:pPr lvl="1"/>
            <a:r>
              <a:rPr lang="en-US" b="1" dirty="0" smtClean="0"/>
              <a:t>Q1</a:t>
            </a:r>
            <a:r>
              <a:rPr lang="en-US" dirty="0" smtClean="0"/>
              <a:t>: Is a State required to submit a [Plan] before applying for SWG grants?</a:t>
            </a:r>
          </a:p>
          <a:p>
            <a:pPr lvl="1"/>
            <a:r>
              <a:rPr lang="en-US" b="1" dirty="0" smtClean="0"/>
              <a:t>A</a:t>
            </a:r>
            <a:r>
              <a:rPr lang="en-US" dirty="0" smtClean="0"/>
              <a:t>. No. To be eligible for SWG funds, a State must first submit a [Plan], or submit a commitment to develop such a plan by October 1, 2005. </a:t>
            </a:r>
          </a:p>
          <a:p>
            <a:r>
              <a:rPr lang="en-US" dirty="0" smtClean="0"/>
              <a:t>Original plan </a:t>
            </a:r>
            <a:r>
              <a:rPr lang="en-US" dirty="0"/>
              <a:t>review provided by the National Advisory Acceptance Team (NAAT) with FWS Director </a:t>
            </a:r>
            <a:r>
              <a:rPr lang="en-US" dirty="0" smtClean="0"/>
              <a:t>approval</a:t>
            </a:r>
          </a:p>
          <a:p>
            <a:r>
              <a:rPr lang="en-US" dirty="0" smtClean="0"/>
              <a:t>AFWA re-branded CWCS as “Wildlife Action Plans”</a:t>
            </a:r>
          </a:p>
          <a:p>
            <a:r>
              <a:rPr lang="en-US" dirty="0" smtClean="0"/>
              <a:t>All SWAPs approved in 2005 or soon after</a:t>
            </a:r>
            <a:endParaRPr lang="en-US" dirty="0"/>
          </a:p>
          <a:p>
            <a:endParaRPr lang="en-US" dirty="0"/>
          </a:p>
        </p:txBody>
      </p:sp>
    </p:spTree>
    <p:extLst>
      <p:ext uri="{BB962C8B-B14F-4D97-AF65-F5344CB8AC3E}">
        <p14:creationId xmlns:p14="http://schemas.microsoft.com/office/powerpoint/2010/main" val="941699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2006 SWG Administrative Guidelines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October 2006 (FY 2007), FWS Director Dale Hall signed SWG Administrative Guidelines</a:t>
            </a:r>
          </a:p>
          <a:p>
            <a:r>
              <a:rPr lang="en-US" dirty="0" smtClean="0"/>
              <a:t>Incorporated the eight elements into official Service policy</a:t>
            </a:r>
          </a:p>
          <a:p>
            <a:r>
              <a:rPr lang="en-US" dirty="0"/>
              <a:t>P</a:t>
            </a:r>
            <a:r>
              <a:rPr lang="en-US" dirty="0" smtClean="0"/>
              <a:t>rovided guidance on “conditional approval” of plans with a six-month deadline (more on this later)</a:t>
            </a:r>
          </a:p>
          <a:p>
            <a:r>
              <a:rPr lang="en-US" dirty="0"/>
              <a:t>Available at </a:t>
            </a:r>
            <a:r>
              <a:rPr lang="en-US" dirty="0">
                <a:hlinkClick r:id="rId2"/>
              </a:rPr>
              <a:t>http://</a:t>
            </a:r>
            <a:r>
              <a:rPr lang="en-US" dirty="0" smtClean="0">
                <a:hlinkClick r:id="rId2"/>
              </a:rPr>
              <a:t>fawiki.fws.gov/dosearchsite.action?queryString=2007+guidelines</a:t>
            </a:r>
            <a:r>
              <a:rPr lang="en-US" dirty="0" smtClean="0"/>
              <a:t> and titled “SWG2007”</a:t>
            </a:r>
          </a:p>
        </p:txBody>
      </p:sp>
    </p:spTree>
    <p:extLst>
      <p:ext uri="{BB962C8B-B14F-4D97-AF65-F5344CB8AC3E}">
        <p14:creationId xmlns:p14="http://schemas.microsoft.com/office/powerpoint/2010/main" val="2625561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848</TotalTime>
  <Words>1920</Words>
  <Application>Microsoft Office PowerPoint</Application>
  <PresentationFormat>On-screen Show (4:3)</PresentationFormat>
  <Paragraphs>176</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Review and Revision of  Wildlife Action Plans</vt:lpstr>
      <vt:lpstr>Introduction</vt:lpstr>
      <vt:lpstr>Today’s Agenda</vt:lpstr>
      <vt:lpstr>Brief SWAP History</vt:lpstr>
      <vt:lpstr>Brief SWAP History</vt:lpstr>
      <vt:lpstr>Brief SWAP History</vt:lpstr>
      <vt:lpstr>Brief SWAP History</vt:lpstr>
      <vt:lpstr>Brief SWAP History</vt:lpstr>
      <vt:lpstr>2006 SWG Administrative Guidelines</vt:lpstr>
      <vt:lpstr>2007 Guidance</vt:lpstr>
      <vt:lpstr>2007 Guidance</vt:lpstr>
      <vt:lpstr>2007 Guidance</vt:lpstr>
      <vt:lpstr>2007 Guidance</vt:lpstr>
      <vt:lpstr>Best Practices </vt:lpstr>
      <vt:lpstr>Best Practices</vt:lpstr>
      <vt:lpstr>Frequently Asked Questions</vt:lpstr>
      <vt:lpstr>Ten SWAPs approved to date</vt:lpstr>
      <vt:lpstr>Proposed Policy </vt:lpstr>
      <vt:lpstr>Proposed Policy </vt:lpstr>
      <vt:lpstr>Proposed Policy </vt:lpstr>
      <vt:lpstr>Proposed Policy</vt:lpstr>
      <vt:lpstr>Proposed new FAQs</vt:lpstr>
      <vt:lpstr>Proposed new FAQs</vt:lpstr>
      <vt:lpstr>Proposed new FAQs</vt:lpstr>
      <vt:lpstr>Proposed new FAQs</vt:lpstr>
      <vt:lpstr>Proposed new FAQs</vt:lpstr>
      <vt:lpstr>FWS HQ Contacts</vt:lpstr>
    </vt:vector>
  </TitlesOfParts>
  <Company>U.S. Fish &amp; Wildlife Service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VanRyzin, Paul J</dc:creator>
  <cp:lastModifiedBy>VanRyzin, Paul J</cp:lastModifiedBy>
  <cp:revision>53</cp:revision>
  <cp:lastPrinted>2015-08-21T16:23:33Z</cp:lastPrinted>
  <dcterms:created xsi:type="dcterms:W3CDTF">2015-08-20T16:28:14Z</dcterms:created>
  <dcterms:modified xsi:type="dcterms:W3CDTF">2015-08-24T20:35:11Z</dcterms:modified>
</cp:coreProperties>
</file>