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79" r:id="rId3"/>
    <p:sldId id="259" r:id="rId4"/>
    <p:sldId id="257" r:id="rId5"/>
    <p:sldId id="260" r:id="rId6"/>
    <p:sldId id="262" r:id="rId7"/>
    <p:sldId id="265" r:id="rId8"/>
    <p:sldId id="620" r:id="rId9"/>
    <p:sldId id="267" r:id="rId10"/>
    <p:sldId id="266" r:id="rId11"/>
    <p:sldId id="622" r:id="rId12"/>
    <p:sldId id="282" r:id="rId13"/>
    <p:sldId id="264" r:id="rId14"/>
    <p:sldId id="621" r:id="rId15"/>
    <p:sldId id="271" r:id="rId16"/>
    <p:sldId id="272" r:id="rId17"/>
    <p:sldId id="275" r:id="rId18"/>
    <p:sldId id="274" r:id="rId19"/>
    <p:sldId id="273" r:id="rId20"/>
    <p:sldId id="276" r:id="rId21"/>
    <p:sldId id="277" r:id="rId22"/>
    <p:sldId id="278" r:id="rId23"/>
    <p:sldId id="258" r:id="rId24"/>
    <p:sldId id="270" r:id="rId25"/>
    <p:sldId id="280" r:id="rId26"/>
    <p:sldId id="28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65A1702-E444-1A4E-BB1D-C29D74A16E39}" name="Oster, Ryan A" initials="OR" userId="S::ryan_oster@fws.gov::13380b19-8167-4c7c-b08a-c71c3c833782" providerId="AD"/>
  <p188:author id="{BD15DA85-70FC-7346-7171-DB2CB22CFD2C}" name="Bonner, Jerri (LeAnne)" initials="BJ" userId="S::jerri_bonner@fws.gov::80153651-7048-4b7c-a5bd-4be79bc2d357" providerId="AD"/>
  <p188:author id="{280E5DF5-6BE9-937B-9246-60759050C987}" name="Dibona, Shelley A" initials="DS" userId="S::shelley_dibona@fws.gov::f428e631-f3a5-4038-a3ea-47781add87b6" providerId="AD"/>
  <p188:author id="{8221EAF5-3C73-7115-7351-DC496245CC56}" name="Blanton, Dee" initials="BD" userId="S::dee_blanton@fws.gov::9eb262b7-9d2a-42f5-9c8c-7fdea3a24acb"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42A821-AFD3-4E6E-BE2A-0EFD4667DD4E}" v="381" dt="2025-01-22T16:44:11.459"/>
    <p1510:client id="{5A8A1385-613C-F88D-D5B9-73331FD1AC8A}" v="36" dt="2025-01-21T19:11:04.052"/>
    <p1510:client id="{B1B1D86E-47A8-675A-59F8-1E0581AF8103}" v="42" dt="2025-01-22T16:22:16.7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79951" autoAdjust="0"/>
  </p:normalViewPr>
  <p:slideViewPr>
    <p:cSldViewPr snapToGrid="0">
      <p:cViewPr varScale="1">
        <p:scale>
          <a:sx n="86" d="100"/>
          <a:sy n="86" d="100"/>
        </p:scale>
        <p:origin x="13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8/10/relationships/authors" Targe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 Id="rId8" Type="http://schemas.openxmlformats.org/officeDocument/2006/relationships/slide" Target="slides/slide6.xml"/></Relationships>
</file>

<file path=ppt/diagrams/_rels/data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147439-865F-40A4-8780-46F32561C1B8}" type="doc">
      <dgm:prSet loTypeId="urn:microsoft.com/office/officeart/2016/7/layout/RepeatingBendingProcessNew" loCatId="process" qsTypeId="urn:microsoft.com/office/officeart/2005/8/quickstyle/simple1" qsCatId="simple" csTypeId="urn:microsoft.com/office/officeart/2005/8/colors/colorful1" csCatId="colorful" phldr="1"/>
      <dgm:spPr/>
      <dgm:t>
        <a:bodyPr/>
        <a:lstStyle/>
        <a:p>
          <a:endParaRPr lang="en-US"/>
        </a:p>
      </dgm:t>
    </dgm:pt>
    <dgm:pt modelId="{F01C6D76-7180-4FB5-A908-A6F20DF779A0}">
      <dgm:prSet/>
      <dgm:spPr/>
      <dgm:t>
        <a:bodyPr/>
        <a:lstStyle/>
        <a:p>
          <a:r>
            <a:rPr lang="en-US"/>
            <a:t>Two or more Participating States have an interest in a collaborative project</a:t>
          </a:r>
        </a:p>
      </dgm:t>
    </dgm:pt>
    <dgm:pt modelId="{DE073CFC-21ED-4A6A-96A0-9F8EC2EDCA1F}" type="parTrans" cxnId="{6503B02F-343A-46CA-9DA1-9FF579874B61}">
      <dgm:prSet/>
      <dgm:spPr/>
      <dgm:t>
        <a:bodyPr/>
        <a:lstStyle/>
        <a:p>
          <a:endParaRPr lang="en-US"/>
        </a:p>
      </dgm:t>
    </dgm:pt>
    <dgm:pt modelId="{471FEC5D-D977-485C-81DE-B096E395C85B}" type="sibTrans" cxnId="{6503B02F-343A-46CA-9DA1-9FF579874B61}">
      <dgm:prSet/>
      <dgm:spPr/>
      <dgm:t>
        <a:bodyPr/>
        <a:lstStyle/>
        <a:p>
          <a:endParaRPr lang="en-US"/>
        </a:p>
      </dgm:t>
    </dgm:pt>
    <dgm:pt modelId="{E5CA4A8C-05DF-4D1C-A931-BFE8C241D305}">
      <dgm:prSet/>
      <dgm:spPr/>
      <dgm:t>
        <a:bodyPr/>
        <a:lstStyle/>
        <a:p>
          <a:r>
            <a:rPr lang="en-US"/>
            <a:t>Participating States identify a CCI Entity to work with</a:t>
          </a:r>
        </a:p>
      </dgm:t>
    </dgm:pt>
    <dgm:pt modelId="{24645BDE-D662-4BBE-8E74-DB1EA71C5CB4}" type="parTrans" cxnId="{C12559C3-B610-435A-A267-5FDC5A0F872F}">
      <dgm:prSet/>
      <dgm:spPr/>
      <dgm:t>
        <a:bodyPr/>
        <a:lstStyle/>
        <a:p>
          <a:endParaRPr lang="en-US"/>
        </a:p>
      </dgm:t>
    </dgm:pt>
    <dgm:pt modelId="{FDCBCA86-538F-4B26-82A7-1753F57CAC1D}" type="sibTrans" cxnId="{C12559C3-B610-435A-A267-5FDC5A0F872F}">
      <dgm:prSet/>
      <dgm:spPr/>
      <dgm:t>
        <a:bodyPr/>
        <a:lstStyle/>
        <a:p>
          <a:endParaRPr lang="en-US"/>
        </a:p>
      </dgm:t>
    </dgm:pt>
    <dgm:pt modelId="{F2E4C2E4-70D2-4E2F-9676-4B5E9FEE7001}">
      <dgm:prSet/>
      <dgm:spPr/>
      <dgm:t>
        <a:bodyPr/>
        <a:lstStyle/>
        <a:p>
          <a:r>
            <a:rPr lang="en-US"/>
            <a:t>Participating States and CCI Entity work together to plan project application and budget</a:t>
          </a:r>
        </a:p>
      </dgm:t>
    </dgm:pt>
    <dgm:pt modelId="{3F161569-5DE4-4BE4-9AD9-320CA66BDAC2}" type="parTrans" cxnId="{A828E4F6-469E-4FED-A262-8DFE1617D07F}">
      <dgm:prSet/>
      <dgm:spPr/>
      <dgm:t>
        <a:bodyPr/>
        <a:lstStyle/>
        <a:p>
          <a:endParaRPr lang="en-US"/>
        </a:p>
      </dgm:t>
    </dgm:pt>
    <dgm:pt modelId="{5B63AD7E-9094-489F-A209-78995267958F}" type="sibTrans" cxnId="{A828E4F6-469E-4FED-A262-8DFE1617D07F}">
      <dgm:prSet/>
      <dgm:spPr/>
      <dgm:t>
        <a:bodyPr/>
        <a:lstStyle/>
        <a:p>
          <a:endParaRPr lang="en-US"/>
        </a:p>
      </dgm:t>
    </dgm:pt>
    <dgm:pt modelId="{9D4873B9-AD12-4F62-BEA0-3171B54CF21E}">
      <dgm:prSet/>
      <dgm:spPr/>
      <dgm:t>
        <a:bodyPr/>
        <a:lstStyle/>
        <a:p>
          <a:r>
            <a:rPr lang="en-US"/>
            <a:t>Each Participating State signs a Letter of Intent (LOI)</a:t>
          </a:r>
        </a:p>
      </dgm:t>
    </dgm:pt>
    <dgm:pt modelId="{183BBCAC-3726-4E1B-A3CA-A155E38401E9}" type="parTrans" cxnId="{B182B95B-9A72-4768-8ED1-507482559353}">
      <dgm:prSet/>
      <dgm:spPr/>
      <dgm:t>
        <a:bodyPr/>
        <a:lstStyle/>
        <a:p>
          <a:endParaRPr lang="en-US"/>
        </a:p>
      </dgm:t>
    </dgm:pt>
    <dgm:pt modelId="{84C18024-EB60-46AA-8A68-81ECD8A77F83}" type="sibTrans" cxnId="{B182B95B-9A72-4768-8ED1-507482559353}">
      <dgm:prSet/>
      <dgm:spPr/>
      <dgm:t>
        <a:bodyPr/>
        <a:lstStyle/>
        <a:p>
          <a:endParaRPr lang="en-US"/>
        </a:p>
      </dgm:t>
    </dgm:pt>
    <dgm:pt modelId="{6374FAF4-6F20-474B-9C26-E5FC9A8E0C47}">
      <dgm:prSet/>
      <dgm:spPr/>
      <dgm:t>
        <a:bodyPr/>
        <a:lstStyle/>
        <a:p>
          <a:r>
            <a:rPr lang="en-US"/>
            <a:t>CCI Entity submits application and LOIs using a directed announcement to the Lead Region</a:t>
          </a:r>
        </a:p>
      </dgm:t>
    </dgm:pt>
    <dgm:pt modelId="{540C7AB2-07DF-46D1-BB7B-6540556240DB}" type="parTrans" cxnId="{B36226CB-3492-4A6B-9B00-902A8617DAF1}">
      <dgm:prSet/>
      <dgm:spPr/>
      <dgm:t>
        <a:bodyPr/>
        <a:lstStyle/>
        <a:p>
          <a:endParaRPr lang="en-US"/>
        </a:p>
      </dgm:t>
    </dgm:pt>
    <dgm:pt modelId="{D8D1A194-3120-45A2-BAE5-BFCA229172F6}" type="sibTrans" cxnId="{B36226CB-3492-4A6B-9B00-902A8617DAF1}">
      <dgm:prSet/>
      <dgm:spPr/>
      <dgm:t>
        <a:bodyPr/>
        <a:lstStyle/>
        <a:p>
          <a:endParaRPr lang="en-US"/>
        </a:p>
      </dgm:t>
    </dgm:pt>
    <dgm:pt modelId="{A96DB626-2433-458F-8050-5881B48BA9B0}">
      <dgm:prSet/>
      <dgm:spPr/>
      <dgm:t>
        <a:bodyPr/>
        <a:lstStyle/>
        <a:p>
          <a:r>
            <a:rPr lang="en-US"/>
            <a:t>FWS will determine eligibility under CCI</a:t>
          </a:r>
        </a:p>
      </dgm:t>
    </dgm:pt>
    <dgm:pt modelId="{78275A8B-5175-4F2B-AFAF-F885B49C4166}" type="parTrans" cxnId="{F38F68C0-2256-4719-9F9E-573BFA11301B}">
      <dgm:prSet/>
      <dgm:spPr/>
      <dgm:t>
        <a:bodyPr/>
        <a:lstStyle/>
        <a:p>
          <a:endParaRPr lang="en-US"/>
        </a:p>
      </dgm:t>
    </dgm:pt>
    <dgm:pt modelId="{BFB3D549-7525-4391-B80C-F8E223857BA4}" type="sibTrans" cxnId="{F38F68C0-2256-4719-9F9E-573BFA11301B}">
      <dgm:prSet/>
      <dgm:spPr/>
      <dgm:t>
        <a:bodyPr/>
        <a:lstStyle/>
        <a:p>
          <a:endParaRPr lang="en-US"/>
        </a:p>
      </dgm:t>
    </dgm:pt>
    <dgm:pt modelId="{0B88E51D-2D33-4B0B-A63D-6CA9F101A447}">
      <dgm:prSet/>
      <dgm:spPr/>
      <dgm:t>
        <a:bodyPr/>
        <a:lstStyle/>
        <a:p>
          <a:r>
            <a:rPr lang="en-US" dirty="0"/>
            <a:t>Lead Region completes risk assessment</a:t>
          </a:r>
        </a:p>
      </dgm:t>
    </dgm:pt>
    <dgm:pt modelId="{E74A0F6E-E1CD-4DA8-A529-EDB3D509B0E0}" type="parTrans" cxnId="{DB276C1F-A24A-4EB5-9CCD-37171F41E973}">
      <dgm:prSet/>
      <dgm:spPr/>
      <dgm:t>
        <a:bodyPr/>
        <a:lstStyle/>
        <a:p>
          <a:endParaRPr lang="en-US"/>
        </a:p>
      </dgm:t>
    </dgm:pt>
    <dgm:pt modelId="{2090020D-6AC5-4329-B7D8-FD8E3E4B1530}" type="sibTrans" cxnId="{DB276C1F-A24A-4EB5-9CCD-37171F41E973}">
      <dgm:prSet/>
      <dgm:spPr/>
      <dgm:t>
        <a:bodyPr/>
        <a:lstStyle/>
        <a:p>
          <a:endParaRPr lang="en-US"/>
        </a:p>
      </dgm:t>
    </dgm:pt>
    <dgm:pt modelId="{4816F354-3DBC-47E1-85ED-CB2B50DA96B1}">
      <dgm:prSet/>
      <dgm:spPr/>
      <dgm:t>
        <a:bodyPr/>
        <a:lstStyle/>
        <a:p>
          <a:r>
            <a:rPr lang="en-US" dirty="0"/>
            <a:t>Environmental compliance review is completed</a:t>
          </a:r>
        </a:p>
      </dgm:t>
    </dgm:pt>
    <dgm:pt modelId="{612D04B3-D5AE-4EF6-AADE-D9E31BC0AFDD}" type="parTrans" cxnId="{12CC750E-834A-44D9-9100-AD5DD2A35278}">
      <dgm:prSet/>
      <dgm:spPr/>
      <dgm:t>
        <a:bodyPr/>
        <a:lstStyle/>
        <a:p>
          <a:endParaRPr lang="en-US"/>
        </a:p>
      </dgm:t>
    </dgm:pt>
    <dgm:pt modelId="{F6B96846-4B84-4835-8C3D-3BEEEF440859}" type="sibTrans" cxnId="{12CC750E-834A-44D9-9100-AD5DD2A35278}">
      <dgm:prSet/>
      <dgm:spPr/>
      <dgm:t>
        <a:bodyPr/>
        <a:lstStyle/>
        <a:p>
          <a:endParaRPr lang="en-US"/>
        </a:p>
      </dgm:t>
    </dgm:pt>
    <dgm:pt modelId="{332DD441-DA5D-45B9-89B6-E0CA788CEA90}">
      <dgm:prSet/>
      <dgm:spPr/>
      <dgm:t>
        <a:bodyPr/>
        <a:lstStyle/>
        <a:p>
          <a:r>
            <a:rPr lang="en-US" dirty="0"/>
            <a:t>Notice of Award is issued to each Participating State and Notice of Subaward is issued to the CCI Entity</a:t>
          </a:r>
        </a:p>
      </dgm:t>
    </dgm:pt>
    <dgm:pt modelId="{D0673A94-E4DE-43C2-A926-635D390D8CD7}" type="parTrans" cxnId="{2A9A46E2-101E-46A5-86E6-1EA063188B72}">
      <dgm:prSet/>
      <dgm:spPr/>
      <dgm:t>
        <a:bodyPr/>
        <a:lstStyle/>
        <a:p>
          <a:endParaRPr lang="en-US"/>
        </a:p>
      </dgm:t>
    </dgm:pt>
    <dgm:pt modelId="{6973FCF1-E2DE-4B00-82B1-693164DF986D}" type="sibTrans" cxnId="{2A9A46E2-101E-46A5-86E6-1EA063188B72}">
      <dgm:prSet/>
      <dgm:spPr/>
      <dgm:t>
        <a:bodyPr/>
        <a:lstStyle/>
        <a:p>
          <a:endParaRPr lang="en-US"/>
        </a:p>
      </dgm:t>
    </dgm:pt>
    <dgm:pt modelId="{AE03A4E3-E35A-48C5-A532-4F64D2CB533E}">
      <dgm:prSet/>
      <dgm:spPr/>
      <dgm:t>
        <a:bodyPr/>
        <a:lstStyle/>
        <a:p>
          <a:r>
            <a:rPr lang="en-US"/>
            <a:t>Project work begins</a:t>
          </a:r>
        </a:p>
      </dgm:t>
    </dgm:pt>
    <dgm:pt modelId="{42703300-1E10-41AE-8337-0AE113F9A995}" type="parTrans" cxnId="{FB3B2382-8082-4EEA-97F2-5DA9DB8D703D}">
      <dgm:prSet/>
      <dgm:spPr/>
      <dgm:t>
        <a:bodyPr/>
        <a:lstStyle/>
        <a:p>
          <a:endParaRPr lang="en-US"/>
        </a:p>
      </dgm:t>
    </dgm:pt>
    <dgm:pt modelId="{7642B61B-6C32-474E-8D6A-F6E575713401}" type="sibTrans" cxnId="{FB3B2382-8082-4EEA-97F2-5DA9DB8D703D}">
      <dgm:prSet/>
      <dgm:spPr/>
      <dgm:t>
        <a:bodyPr/>
        <a:lstStyle/>
        <a:p>
          <a:endParaRPr lang="en-US"/>
        </a:p>
      </dgm:t>
    </dgm:pt>
    <dgm:pt modelId="{64134E1F-86C1-4F11-B9D1-FB6997CF6EE3}">
      <dgm:prSet/>
      <dgm:spPr/>
      <dgm:t>
        <a:bodyPr/>
        <a:lstStyle/>
        <a:p>
          <a:r>
            <a:rPr lang="en-US"/>
            <a:t>Incurred costs are drawn down according to the draw allocation indicated in the Notice of Award for each Participating State</a:t>
          </a:r>
        </a:p>
      </dgm:t>
    </dgm:pt>
    <dgm:pt modelId="{FFB0E7B8-FA53-45AA-9712-FA3F1972A6A8}" type="parTrans" cxnId="{C2BD1420-5BB0-4485-82D7-D179029EBD45}">
      <dgm:prSet/>
      <dgm:spPr/>
      <dgm:t>
        <a:bodyPr/>
        <a:lstStyle/>
        <a:p>
          <a:endParaRPr lang="en-US"/>
        </a:p>
      </dgm:t>
    </dgm:pt>
    <dgm:pt modelId="{6D175C07-1912-40AC-AE2B-C7F386C983DF}" type="sibTrans" cxnId="{C2BD1420-5BB0-4485-82D7-D179029EBD45}">
      <dgm:prSet/>
      <dgm:spPr/>
      <dgm:t>
        <a:bodyPr/>
        <a:lstStyle/>
        <a:p>
          <a:endParaRPr lang="en-US"/>
        </a:p>
      </dgm:t>
    </dgm:pt>
    <dgm:pt modelId="{8C4A9344-5693-487E-993E-7842187DF970}" type="pres">
      <dgm:prSet presAssocID="{A0147439-865F-40A4-8780-46F32561C1B8}" presName="Name0" presStyleCnt="0">
        <dgm:presLayoutVars>
          <dgm:dir/>
          <dgm:resizeHandles val="exact"/>
        </dgm:presLayoutVars>
      </dgm:prSet>
      <dgm:spPr/>
    </dgm:pt>
    <dgm:pt modelId="{0FEF734A-2E34-4C91-B92A-C37B63C7364A}" type="pres">
      <dgm:prSet presAssocID="{F01C6D76-7180-4FB5-A908-A6F20DF779A0}" presName="node" presStyleLbl="node1" presStyleIdx="0" presStyleCnt="11">
        <dgm:presLayoutVars>
          <dgm:bulletEnabled val="1"/>
        </dgm:presLayoutVars>
      </dgm:prSet>
      <dgm:spPr/>
    </dgm:pt>
    <dgm:pt modelId="{4EDED723-0835-4D22-9699-0F02E2556912}" type="pres">
      <dgm:prSet presAssocID="{471FEC5D-D977-485C-81DE-B096E395C85B}" presName="sibTrans" presStyleLbl="sibTrans1D1" presStyleIdx="0" presStyleCnt="10"/>
      <dgm:spPr/>
    </dgm:pt>
    <dgm:pt modelId="{40C659C2-6DC7-4F45-AB06-F6BD83EBEB9F}" type="pres">
      <dgm:prSet presAssocID="{471FEC5D-D977-485C-81DE-B096E395C85B}" presName="connectorText" presStyleLbl="sibTrans1D1" presStyleIdx="0" presStyleCnt="10"/>
      <dgm:spPr/>
    </dgm:pt>
    <dgm:pt modelId="{D9EE14F3-041B-4AD3-8A28-0F51927DE08A}" type="pres">
      <dgm:prSet presAssocID="{E5CA4A8C-05DF-4D1C-A931-BFE8C241D305}" presName="node" presStyleLbl="node1" presStyleIdx="1" presStyleCnt="11">
        <dgm:presLayoutVars>
          <dgm:bulletEnabled val="1"/>
        </dgm:presLayoutVars>
      </dgm:prSet>
      <dgm:spPr/>
    </dgm:pt>
    <dgm:pt modelId="{51F46003-1863-4813-B34F-9BEE588D5F86}" type="pres">
      <dgm:prSet presAssocID="{FDCBCA86-538F-4B26-82A7-1753F57CAC1D}" presName="sibTrans" presStyleLbl="sibTrans1D1" presStyleIdx="1" presStyleCnt="10"/>
      <dgm:spPr/>
    </dgm:pt>
    <dgm:pt modelId="{6D5F4A40-8814-40E2-8E79-4315B36F835B}" type="pres">
      <dgm:prSet presAssocID="{FDCBCA86-538F-4B26-82A7-1753F57CAC1D}" presName="connectorText" presStyleLbl="sibTrans1D1" presStyleIdx="1" presStyleCnt="10"/>
      <dgm:spPr/>
    </dgm:pt>
    <dgm:pt modelId="{B8435487-7E36-446E-AB08-B734CE5F17B0}" type="pres">
      <dgm:prSet presAssocID="{F2E4C2E4-70D2-4E2F-9676-4B5E9FEE7001}" presName="node" presStyleLbl="node1" presStyleIdx="2" presStyleCnt="11">
        <dgm:presLayoutVars>
          <dgm:bulletEnabled val="1"/>
        </dgm:presLayoutVars>
      </dgm:prSet>
      <dgm:spPr/>
    </dgm:pt>
    <dgm:pt modelId="{2C784857-4AB9-4428-816B-4FCCC56D0211}" type="pres">
      <dgm:prSet presAssocID="{5B63AD7E-9094-489F-A209-78995267958F}" presName="sibTrans" presStyleLbl="sibTrans1D1" presStyleIdx="2" presStyleCnt="10"/>
      <dgm:spPr/>
    </dgm:pt>
    <dgm:pt modelId="{A99A11E9-9891-4992-9EA0-264752DA6976}" type="pres">
      <dgm:prSet presAssocID="{5B63AD7E-9094-489F-A209-78995267958F}" presName="connectorText" presStyleLbl="sibTrans1D1" presStyleIdx="2" presStyleCnt="10"/>
      <dgm:spPr/>
    </dgm:pt>
    <dgm:pt modelId="{774DA18D-6401-4D4E-B38F-38B954CB4520}" type="pres">
      <dgm:prSet presAssocID="{9D4873B9-AD12-4F62-BEA0-3171B54CF21E}" presName="node" presStyleLbl="node1" presStyleIdx="3" presStyleCnt="11">
        <dgm:presLayoutVars>
          <dgm:bulletEnabled val="1"/>
        </dgm:presLayoutVars>
      </dgm:prSet>
      <dgm:spPr/>
    </dgm:pt>
    <dgm:pt modelId="{5E428E09-9F0C-4D00-80F9-B53B8372818F}" type="pres">
      <dgm:prSet presAssocID="{84C18024-EB60-46AA-8A68-81ECD8A77F83}" presName="sibTrans" presStyleLbl="sibTrans1D1" presStyleIdx="3" presStyleCnt="10"/>
      <dgm:spPr/>
    </dgm:pt>
    <dgm:pt modelId="{02DE8F45-09C7-41C4-A1A2-BCBCD8CB3E62}" type="pres">
      <dgm:prSet presAssocID="{84C18024-EB60-46AA-8A68-81ECD8A77F83}" presName="connectorText" presStyleLbl="sibTrans1D1" presStyleIdx="3" presStyleCnt="10"/>
      <dgm:spPr/>
    </dgm:pt>
    <dgm:pt modelId="{F220C751-C7D1-4787-AB4E-FB684C691FB1}" type="pres">
      <dgm:prSet presAssocID="{6374FAF4-6F20-474B-9C26-E5FC9A8E0C47}" presName="node" presStyleLbl="node1" presStyleIdx="4" presStyleCnt="11">
        <dgm:presLayoutVars>
          <dgm:bulletEnabled val="1"/>
        </dgm:presLayoutVars>
      </dgm:prSet>
      <dgm:spPr/>
    </dgm:pt>
    <dgm:pt modelId="{2A8DE252-5A6E-4775-87FA-C5C4232D0BED}" type="pres">
      <dgm:prSet presAssocID="{D8D1A194-3120-45A2-BAE5-BFCA229172F6}" presName="sibTrans" presStyleLbl="sibTrans1D1" presStyleIdx="4" presStyleCnt="10"/>
      <dgm:spPr/>
    </dgm:pt>
    <dgm:pt modelId="{4A4AD89B-6D83-4028-A880-150760BA3C7A}" type="pres">
      <dgm:prSet presAssocID="{D8D1A194-3120-45A2-BAE5-BFCA229172F6}" presName="connectorText" presStyleLbl="sibTrans1D1" presStyleIdx="4" presStyleCnt="10"/>
      <dgm:spPr/>
    </dgm:pt>
    <dgm:pt modelId="{CCAC7FAC-081D-46C9-BAB4-A5327DBA602F}" type="pres">
      <dgm:prSet presAssocID="{A96DB626-2433-458F-8050-5881B48BA9B0}" presName="node" presStyleLbl="node1" presStyleIdx="5" presStyleCnt="11">
        <dgm:presLayoutVars>
          <dgm:bulletEnabled val="1"/>
        </dgm:presLayoutVars>
      </dgm:prSet>
      <dgm:spPr/>
    </dgm:pt>
    <dgm:pt modelId="{C784FD7B-EE80-4D93-B437-FB98C489EDDC}" type="pres">
      <dgm:prSet presAssocID="{BFB3D549-7525-4391-B80C-F8E223857BA4}" presName="sibTrans" presStyleLbl="sibTrans1D1" presStyleIdx="5" presStyleCnt="10"/>
      <dgm:spPr/>
    </dgm:pt>
    <dgm:pt modelId="{6B7BFADC-DBB0-403A-A3E0-63EFA2C487C1}" type="pres">
      <dgm:prSet presAssocID="{BFB3D549-7525-4391-B80C-F8E223857BA4}" presName="connectorText" presStyleLbl="sibTrans1D1" presStyleIdx="5" presStyleCnt="10"/>
      <dgm:spPr/>
    </dgm:pt>
    <dgm:pt modelId="{09A2C106-1D58-483B-BF83-BA78895D2F50}" type="pres">
      <dgm:prSet presAssocID="{0B88E51D-2D33-4B0B-A63D-6CA9F101A447}" presName="node" presStyleLbl="node1" presStyleIdx="6" presStyleCnt="11">
        <dgm:presLayoutVars>
          <dgm:bulletEnabled val="1"/>
        </dgm:presLayoutVars>
      </dgm:prSet>
      <dgm:spPr/>
    </dgm:pt>
    <dgm:pt modelId="{3CF165E8-6519-4C53-911E-8127C771C2A5}" type="pres">
      <dgm:prSet presAssocID="{2090020D-6AC5-4329-B7D8-FD8E3E4B1530}" presName="sibTrans" presStyleLbl="sibTrans1D1" presStyleIdx="6" presStyleCnt="10"/>
      <dgm:spPr/>
    </dgm:pt>
    <dgm:pt modelId="{A684C66B-CA19-44B8-97E2-1DE8B3DFE3B9}" type="pres">
      <dgm:prSet presAssocID="{2090020D-6AC5-4329-B7D8-FD8E3E4B1530}" presName="connectorText" presStyleLbl="sibTrans1D1" presStyleIdx="6" presStyleCnt="10"/>
      <dgm:spPr/>
    </dgm:pt>
    <dgm:pt modelId="{A758B800-6045-4605-BCF8-C73677AED798}" type="pres">
      <dgm:prSet presAssocID="{4816F354-3DBC-47E1-85ED-CB2B50DA96B1}" presName="node" presStyleLbl="node1" presStyleIdx="7" presStyleCnt="11">
        <dgm:presLayoutVars>
          <dgm:bulletEnabled val="1"/>
        </dgm:presLayoutVars>
      </dgm:prSet>
      <dgm:spPr/>
    </dgm:pt>
    <dgm:pt modelId="{792A4399-A33B-424C-813E-D8FCB146FD24}" type="pres">
      <dgm:prSet presAssocID="{F6B96846-4B84-4835-8C3D-3BEEEF440859}" presName="sibTrans" presStyleLbl="sibTrans1D1" presStyleIdx="7" presStyleCnt="10"/>
      <dgm:spPr/>
    </dgm:pt>
    <dgm:pt modelId="{F61F82B1-6AA4-4FA7-96AE-DA786F4AEB5A}" type="pres">
      <dgm:prSet presAssocID="{F6B96846-4B84-4835-8C3D-3BEEEF440859}" presName="connectorText" presStyleLbl="sibTrans1D1" presStyleIdx="7" presStyleCnt="10"/>
      <dgm:spPr/>
    </dgm:pt>
    <dgm:pt modelId="{8A364504-A038-4850-A71B-BF47DBFD7373}" type="pres">
      <dgm:prSet presAssocID="{332DD441-DA5D-45B9-89B6-E0CA788CEA90}" presName="node" presStyleLbl="node1" presStyleIdx="8" presStyleCnt="11">
        <dgm:presLayoutVars>
          <dgm:bulletEnabled val="1"/>
        </dgm:presLayoutVars>
      </dgm:prSet>
      <dgm:spPr/>
    </dgm:pt>
    <dgm:pt modelId="{7A52820F-1753-4A22-9A9A-CB4949BA5D73}" type="pres">
      <dgm:prSet presAssocID="{6973FCF1-E2DE-4B00-82B1-693164DF986D}" presName="sibTrans" presStyleLbl="sibTrans1D1" presStyleIdx="8" presStyleCnt="10"/>
      <dgm:spPr/>
    </dgm:pt>
    <dgm:pt modelId="{8F1BA00D-F9FC-4ECB-8FC8-78585021B007}" type="pres">
      <dgm:prSet presAssocID="{6973FCF1-E2DE-4B00-82B1-693164DF986D}" presName="connectorText" presStyleLbl="sibTrans1D1" presStyleIdx="8" presStyleCnt="10"/>
      <dgm:spPr/>
    </dgm:pt>
    <dgm:pt modelId="{AEF0DDE2-1A79-4E67-8EF2-A68B9A7A54E8}" type="pres">
      <dgm:prSet presAssocID="{AE03A4E3-E35A-48C5-A532-4F64D2CB533E}" presName="node" presStyleLbl="node1" presStyleIdx="9" presStyleCnt="11">
        <dgm:presLayoutVars>
          <dgm:bulletEnabled val="1"/>
        </dgm:presLayoutVars>
      </dgm:prSet>
      <dgm:spPr/>
    </dgm:pt>
    <dgm:pt modelId="{092E6DD7-8C9D-4214-8BE8-6EF135133198}" type="pres">
      <dgm:prSet presAssocID="{7642B61B-6C32-474E-8D6A-F6E575713401}" presName="sibTrans" presStyleLbl="sibTrans1D1" presStyleIdx="9" presStyleCnt="10"/>
      <dgm:spPr/>
    </dgm:pt>
    <dgm:pt modelId="{B5C965F2-4C52-4FB1-8FA6-6B3E539580A4}" type="pres">
      <dgm:prSet presAssocID="{7642B61B-6C32-474E-8D6A-F6E575713401}" presName="connectorText" presStyleLbl="sibTrans1D1" presStyleIdx="9" presStyleCnt="10"/>
      <dgm:spPr/>
    </dgm:pt>
    <dgm:pt modelId="{46ADF116-D988-495A-8C39-2700CDEC6DB9}" type="pres">
      <dgm:prSet presAssocID="{64134E1F-86C1-4F11-B9D1-FB6997CF6EE3}" presName="node" presStyleLbl="node1" presStyleIdx="10" presStyleCnt="11">
        <dgm:presLayoutVars>
          <dgm:bulletEnabled val="1"/>
        </dgm:presLayoutVars>
      </dgm:prSet>
      <dgm:spPr/>
    </dgm:pt>
  </dgm:ptLst>
  <dgm:cxnLst>
    <dgm:cxn modelId="{321BB005-A530-4941-9999-993D48F239D4}" type="presOf" srcId="{BFB3D549-7525-4391-B80C-F8E223857BA4}" destId="{6B7BFADC-DBB0-403A-A3E0-63EFA2C487C1}" srcOrd="1" destOrd="0" presId="urn:microsoft.com/office/officeart/2016/7/layout/RepeatingBendingProcessNew"/>
    <dgm:cxn modelId="{12CC750E-834A-44D9-9100-AD5DD2A35278}" srcId="{A0147439-865F-40A4-8780-46F32561C1B8}" destId="{4816F354-3DBC-47E1-85ED-CB2B50DA96B1}" srcOrd="7" destOrd="0" parTransId="{612D04B3-D5AE-4EF6-AADE-D9E31BC0AFDD}" sibTransId="{F6B96846-4B84-4835-8C3D-3BEEEF440859}"/>
    <dgm:cxn modelId="{3F71BA11-E47F-41DA-9BFD-194E7FCCCF17}" type="presOf" srcId="{AE03A4E3-E35A-48C5-A532-4F64D2CB533E}" destId="{AEF0DDE2-1A79-4E67-8EF2-A68B9A7A54E8}" srcOrd="0" destOrd="0" presId="urn:microsoft.com/office/officeart/2016/7/layout/RepeatingBendingProcessNew"/>
    <dgm:cxn modelId="{99FB7418-1A53-4900-A8FC-9340CE63AF1A}" type="presOf" srcId="{84C18024-EB60-46AA-8A68-81ECD8A77F83}" destId="{02DE8F45-09C7-41C4-A1A2-BCBCD8CB3E62}" srcOrd="1" destOrd="0" presId="urn:microsoft.com/office/officeart/2016/7/layout/RepeatingBendingProcessNew"/>
    <dgm:cxn modelId="{DB276C1F-A24A-4EB5-9CCD-37171F41E973}" srcId="{A0147439-865F-40A4-8780-46F32561C1B8}" destId="{0B88E51D-2D33-4B0B-A63D-6CA9F101A447}" srcOrd="6" destOrd="0" parTransId="{E74A0F6E-E1CD-4DA8-A529-EDB3D509B0E0}" sibTransId="{2090020D-6AC5-4329-B7D8-FD8E3E4B1530}"/>
    <dgm:cxn modelId="{C2BD1420-5BB0-4485-82D7-D179029EBD45}" srcId="{A0147439-865F-40A4-8780-46F32561C1B8}" destId="{64134E1F-86C1-4F11-B9D1-FB6997CF6EE3}" srcOrd="10" destOrd="0" parTransId="{FFB0E7B8-FA53-45AA-9712-FA3F1972A6A8}" sibTransId="{6D175C07-1912-40AC-AE2B-C7F386C983DF}"/>
    <dgm:cxn modelId="{7CECB32A-90DA-4EF8-9CF9-22BE7D17E6E8}" type="presOf" srcId="{5B63AD7E-9094-489F-A209-78995267958F}" destId="{A99A11E9-9891-4992-9EA0-264752DA6976}" srcOrd="1" destOrd="0" presId="urn:microsoft.com/office/officeart/2016/7/layout/RepeatingBendingProcessNew"/>
    <dgm:cxn modelId="{6503B02F-343A-46CA-9DA1-9FF579874B61}" srcId="{A0147439-865F-40A4-8780-46F32561C1B8}" destId="{F01C6D76-7180-4FB5-A908-A6F20DF779A0}" srcOrd="0" destOrd="0" parTransId="{DE073CFC-21ED-4A6A-96A0-9F8EC2EDCA1F}" sibTransId="{471FEC5D-D977-485C-81DE-B096E395C85B}"/>
    <dgm:cxn modelId="{CE0F5335-8FDA-446C-8768-0C1674A8549F}" type="presOf" srcId="{2090020D-6AC5-4329-B7D8-FD8E3E4B1530}" destId="{3CF165E8-6519-4C53-911E-8127C771C2A5}" srcOrd="0" destOrd="0" presId="urn:microsoft.com/office/officeart/2016/7/layout/RepeatingBendingProcessNew"/>
    <dgm:cxn modelId="{10AF9A3D-1128-4D5B-A335-1FCBA17CCBDD}" type="presOf" srcId="{84C18024-EB60-46AA-8A68-81ECD8A77F83}" destId="{5E428E09-9F0C-4D00-80F9-B53B8372818F}" srcOrd="0" destOrd="0" presId="urn:microsoft.com/office/officeart/2016/7/layout/RepeatingBendingProcessNew"/>
    <dgm:cxn modelId="{B182B95B-9A72-4768-8ED1-507482559353}" srcId="{A0147439-865F-40A4-8780-46F32561C1B8}" destId="{9D4873B9-AD12-4F62-BEA0-3171B54CF21E}" srcOrd="3" destOrd="0" parTransId="{183BBCAC-3726-4E1B-A3CA-A155E38401E9}" sibTransId="{84C18024-EB60-46AA-8A68-81ECD8A77F83}"/>
    <dgm:cxn modelId="{5BFCE962-BEA0-4849-BFA3-C474516444A0}" type="presOf" srcId="{F6B96846-4B84-4835-8C3D-3BEEEF440859}" destId="{F61F82B1-6AA4-4FA7-96AE-DA786F4AEB5A}" srcOrd="1" destOrd="0" presId="urn:microsoft.com/office/officeart/2016/7/layout/RepeatingBendingProcessNew"/>
    <dgm:cxn modelId="{9771B064-8BA2-440B-A2C1-889B30702515}" type="presOf" srcId="{D8D1A194-3120-45A2-BAE5-BFCA229172F6}" destId="{2A8DE252-5A6E-4775-87FA-C5C4232D0BED}" srcOrd="0" destOrd="0" presId="urn:microsoft.com/office/officeart/2016/7/layout/RepeatingBendingProcessNew"/>
    <dgm:cxn modelId="{58A89F65-7E01-4916-A4A0-8585F55DA4D1}" type="presOf" srcId="{471FEC5D-D977-485C-81DE-B096E395C85B}" destId="{4EDED723-0835-4D22-9699-0F02E2556912}" srcOrd="0" destOrd="0" presId="urn:microsoft.com/office/officeart/2016/7/layout/RepeatingBendingProcessNew"/>
    <dgm:cxn modelId="{DA520F6D-3E02-49AF-9602-5B58D2343B74}" type="presOf" srcId="{FDCBCA86-538F-4B26-82A7-1753F57CAC1D}" destId="{6D5F4A40-8814-40E2-8E79-4315B36F835B}" srcOrd="1" destOrd="0" presId="urn:microsoft.com/office/officeart/2016/7/layout/RepeatingBendingProcessNew"/>
    <dgm:cxn modelId="{01D8FD50-E8C5-4C8A-AE34-671D1D1F97CD}" type="presOf" srcId="{0B88E51D-2D33-4B0B-A63D-6CA9F101A447}" destId="{09A2C106-1D58-483B-BF83-BA78895D2F50}" srcOrd="0" destOrd="0" presId="urn:microsoft.com/office/officeart/2016/7/layout/RepeatingBendingProcessNew"/>
    <dgm:cxn modelId="{D795E772-6E21-43B6-9171-FABF59AF6F22}" type="presOf" srcId="{4816F354-3DBC-47E1-85ED-CB2B50DA96B1}" destId="{A758B800-6045-4605-BCF8-C73677AED798}" srcOrd="0" destOrd="0" presId="urn:microsoft.com/office/officeart/2016/7/layout/RepeatingBendingProcessNew"/>
    <dgm:cxn modelId="{797B3256-CBEB-4581-B184-240A3340C0F2}" type="presOf" srcId="{F01C6D76-7180-4FB5-A908-A6F20DF779A0}" destId="{0FEF734A-2E34-4C91-B92A-C37B63C7364A}" srcOrd="0" destOrd="0" presId="urn:microsoft.com/office/officeart/2016/7/layout/RepeatingBendingProcessNew"/>
    <dgm:cxn modelId="{88165576-6ADC-480D-881F-8F3A9D3056BE}" type="presOf" srcId="{A96DB626-2433-458F-8050-5881B48BA9B0}" destId="{CCAC7FAC-081D-46C9-BAB4-A5327DBA602F}" srcOrd="0" destOrd="0" presId="urn:microsoft.com/office/officeart/2016/7/layout/RepeatingBendingProcessNew"/>
    <dgm:cxn modelId="{CCA2DF78-304E-4F98-94A2-23D40B1570E0}" type="presOf" srcId="{6973FCF1-E2DE-4B00-82B1-693164DF986D}" destId="{7A52820F-1753-4A22-9A9A-CB4949BA5D73}" srcOrd="0" destOrd="0" presId="urn:microsoft.com/office/officeart/2016/7/layout/RepeatingBendingProcessNew"/>
    <dgm:cxn modelId="{0C33D179-711D-4A64-AEF5-AAB4BBB53E58}" type="presOf" srcId="{7642B61B-6C32-474E-8D6A-F6E575713401}" destId="{092E6DD7-8C9D-4214-8BE8-6EF135133198}" srcOrd="0" destOrd="0" presId="urn:microsoft.com/office/officeart/2016/7/layout/RepeatingBendingProcessNew"/>
    <dgm:cxn modelId="{CD7ABF5A-A43D-40B1-95E5-7C4C5B0CDE3C}" type="presOf" srcId="{471FEC5D-D977-485C-81DE-B096E395C85B}" destId="{40C659C2-6DC7-4F45-AB06-F6BD83EBEB9F}" srcOrd="1" destOrd="0" presId="urn:microsoft.com/office/officeart/2016/7/layout/RepeatingBendingProcessNew"/>
    <dgm:cxn modelId="{1B43A47B-EA14-4094-9A9A-97DA27D53D6D}" type="presOf" srcId="{5B63AD7E-9094-489F-A209-78995267958F}" destId="{2C784857-4AB9-4428-816B-4FCCC56D0211}" srcOrd="0" destOrd="0" presId="urn:microsoft.com/office/officeart/2016/7/layout/RepeatingBendingProcessNew"/>
    <dgm:cxn modelId="{FB3B2382-8082-4EEA-97F2-5DA9DB8D703D}" srcId="{A0147439-865F-40A4-8780-46F32561C1B8}" destId="{AE03A4E3-E35A-48C5-A532-4F64D2CB533E}" srcOrd="9" destOrd="0" parTransId="{42703300-1E10-41AE-8337-0AE113F9A995}" sibTransId="{7642B61B-6C32-474E-8D6A-F6E575713401}"/>
    <dgm:cxn modelId="{25D5F194-7F5B-446B-AECD-EE2D98A2511F}" type="presOf" srcId="{F6B96846-4B84-4835-8C3D-3BEEEF440859}" destId="{792A4399-A33B-424C-813E-D8FCB146FD24}" srcOrd="0" destOrd="0" presId="urn:microsoft.com/office/officeart/2016/7/layout/RepeatingBendingProcessNew"/>
    <dgm:cxn modelId="{5715E09A-F1B8-4BEF-90FF-2EA6B7CB0C55}" type="presOf" srcId="{D8D1A194-3120-45A2-BAE5-BFCA229172F6}" destId="{4A4AD89B-6D83-4028-A880-150760BA3C7A}" srcOrd="1" destOrd="0" presId="urn:microsoft.com/office/officeart/2016/7/layout/RepeatingBendingProcessNew"/>
    <dgm:cxn modelId="{A5D2E1A0-EDB6-4966-9277-4FE406B2D645}" type="presOf" srcId="{E5CA4A8C-05DF-4D1C-A931-BFE8C241D305}" destId="{D9EE14F3-041B-4AD3-8A28-0F51927DE08A}" srcOrd="0" destOrd="0" presId="urn:microsoft.com/office/officeart/2016/7/layout/RepeatingBendingProcessNew"/>
    <dgm:cxn modelId="{C15E59A6-CC8B-4BEB-8213-3B5630B12404}" type="presOf" srcId="{7642B61B-6C32-474E-8D6A-F6E575713401}" destId="{B5C965F2-4C52-4FB1-8FA6-6B3E539580A4}" srcOrd="1" destOrd="0" presId="urn:microsoft.com/office/officeart/2016/7/layout/RepeatingBendingProcessNew"/>
    <dgm:cxn modelId="{853222A9-A086-46B9-8645-238BAAE55362}" type="presOf" srcId="{64134E1F-86C1-4F11-B9D1-FB6997CF6EE3}" destId="{46ADF116-D988-495A-8C39-2700CDEC6DB9}" srcOrd="0" destOrd="0" presId="urn:microsoft.com/office/officeart/2016/7/layout/RepeatingBendingProcessNew"/>
    <dgm:cxn modelId="{76DB1FAF-79CF-497B-940D-62914CB08B54}" type="presOf" srcId="{9D4873B9-AD12-4F62-BEA0-3171B54CF21E}" destId="{774DA18D-6401-4D4E-B38F-38B954CB4520}" srcOrd="0" destOrd="0" presId="urn:microsoft.com/office/officeart/2016/7/layout/RepeatingBendingProcessNew"/>
    <dgm:cxn modelId="{753F74B0-AB60-4D96-8C93-40A372B82FD6}" type="presOf" srcId="{6973FCF1-E2DE-4B00-82B1-693164DF986D}" destId="{8F1BA00D-F9FC-4ECB-8FC8-78585021B007}" srcOrd="1" destOrd="0" presId="urn:microsoft.com/office/officeart/2016/7/layout/RepeatingBendingProcessNew"/>
    <dgm:cxn modelId="{DD286FB1-E89B-48B4-A02F-955C9661ADB9}" type="presOf" srcId="{F2E4C2E4-70D2-4E2F-9676-4B5E9FEE7001}" destId="{B8435487-7E36-446E-AB08-B734CE5F17B0}" srcOrd="0" destOrd="0" presId="urn:microsoft.com/office/officeart/2016/7/layout/RepeatingBendingProcessNew"/>
    <dgm:cxn modelId="{214D19B5-810B-4A13-8218-30BF1EE7D636}" type="presOf" srcId="{A0147439-865F-40A4-8780-46F32561C1B8}" destId="{8C4A9344-5693-487E-993E-7842187DF970}" srcOrd="0" destOrd="0" presId="urn:microsoft.com/office/officeart/2016/7/layout/RepeatingBendingProcessNew"/>
    <dgm:cxn modelId="{F38F68C0-2256-4719-9F9E-573BFA11301B}" srcId="{A0147439-865F-40A4-8780-46F32561C1B8}" destId="{A96DB626-2433-458F-8050-5881B48BA9B0}" srcOrd="5" destOrd="0" parTransId="{78275A8B-5175-4F2B-AFAF-F885B49C4166}" sibTransId="{BFB3D549-7525-4391-B80C-F8E223857BA4}"/>
    <dgm:cxn modelId="{C12559C3-B610-435A-A267-5FDC5A0F872F}" srcId="{A0147439-865F-40A4-8780-46F32561C1B8}" destId="{E5CA4A8C-05DF-4D1C-A931-BFE8C241D305}" srcOrd="1" destOrd="0" parTransId="{24645BDE-D662-4BBE-8E74-DB1EA71C5CB4}" sibTransId="{FDCBCA86-538F-4B26-82A7-1753F57CAC1D}"/>
    <dgm:cxn modelId="{FEA443C6-C674-407B-83EC-0FD1FD463A8D}" type="presOf" srcId="{6374FAF4-6F20-474B-9C26-E5FC9A8E0C47}" destId="{F220C751-C7D1-4787-AB4E-FB684C691FB1}" srcOrd="0" destOrd="0" presId="urn:microsoft.com/office/officeart/2016/7/layout/RepeatingBendingProcessNew"/>
    <dgm:cxn modelId="{B36226CB-3492-4A6B-9B00-902A8617DAF1}" srcId="{A0147439-865F-40A4-8780-46F32561C1B8}" destId="{6374FAF4-6F20-474B-9C26-E5FC9A8E0C47}" srcOrd="4" destOrd="0" parTransId="{540C7AB2-07DF-46D1-BB7B-6540556240DB}" sibTransId="{D8D1A194-3120-45A2-BAE5-BFCA229172F6}"/>
    <dgm:cxn modelId="{CC7972D5-DC0C-45DE-B436-E000E0359970}" type="presOf" srcId="{332DD441-DA5D-45B9-89B6-E0CA788CEA90}" destId="{8A364504-A038-4850-A71B-BF47DBFD7373}" srcOrd="0" destOrd="0" presId="urn:microsoft.com/office/officeart/2016/7/layout/RepeatingBendingProcessNew"/>
    <dgm:cxn modelId="{2A9A46E2-101E-46A5-86E6-1EA063188B72}" srcId="{A0147439-865F-40A4-8780-46F32561C1B8}" destId="{332DD441-DA5D-45B9-89B6-E0CA788CEA90}" srcOrd="8" destOrd="0" parTransId="{D0673A94-E4DE-43C2-A926-635D390D8CD7}" sibTransId="{6973FCF1-E2DE-4B00-82B1-693164DF986D}"/>
    <dgm:cxn modelId="{79EE88EF-C738-4123-8402-D67C76408912}" type="presOf" srcId="{2090020D-6AC5-4329-B7D8-FD8E3E4B1530}" destId="{A684C66B-CA19-44B8-97E2-1DE8B3DFE3B9}" srcOrd="1" destOrd="0" presId="urn:microsoft.com/office/officeart/2016/7/layout/RepeatingBendingProcessNew"/>
    <dgm:cxn modelId="{4F39B0F3-5D67-4AC3-BA44-48583E53E8EF}" type="presOf" srcId="{BFB3D549-7525-4391-B80C-F8E223857BA4}" destId="{C784FD7B-EE80-4D93-B437-FB98C489EDDC}" srcOrd="0" destOrd="0" presId="urn:microsoft.com/office/officeart/2016/7/layout/RepeatingBendingProcessNew"/>
    <dgm:cxn modelId="{A828E4F6-469E-4FED-A262-8DFE1617D07F}" srcId="{A0147439-865F-40A4-8780-46F32561C1B8}" destId="{F2E4C2E4-70D2-4E2F-9676-4B5E9FEE7001}" srcOrd="2" destOrd="0" parTransId="{3F161569-5DE4-4BE4-9AD9-320CA66BDAC2}" sibTransId="{5B63AD7E-9094-489F-A209-78995267958F}"/>
    <dgm:cxn modelId="{6D74AFFD-267B-456F-990B-430E17013711}" type="presOf" srcId="{FDCBCA86-538F-4B26-82A7-1753F57CAC1D}" destId="{51F46003-1863-4813-B34F-9BEE588D5F86}" srcOrd="0" destOrd="0" presId="urn:microsoft.com/office/officeart/2016/7/layout/RepeatingBendingProcessNew"/>
    <dgm:cxn modelId="{982EEA16-843D-4718-AF88-B2DE4575DFA3}" type="presParOf" srcId="{8C4A9344-5693-487E-993E-7842187DF970}" destId="{0FEF734A-2E34-4C91-B92A-C37B63C7364A}" srcOrd="0" destOrd="0" presId="urn:microsoft.com/office/officeart/2016/7/layout/RepeatingBendingProcessNew"/>
    <dgm:cxn modelId="{84D13444-C3D4-4C60-910A-0EEEC5168A6D}" type="presParOf" srcId="{8C4A9344-5693-487E-993E-7842187DF970}" destId="{4EDED723-0835-4D22-9699-0F02E2556912}" srcOrd="1" destOrd="0" presId="urn:microsoft.com/office/officeart/2016/7/layout/RepeatingBendingProcessNew"/>
    <dgm:cxn modelId="{6D5620FA-E3DB-4A80-B771-113D3E8981AA}" type="presParOf" srcId="{4EDED723-0835-4D22-9699-0F02E2556912}" destId="{40C659C2-6DC7-4F45-AB06-F6BD83EBEB9F}" srcOrd="0" destOrd="0" presId="urn:microsoft.com/office/officeart/2016/7/layout/RepeatingBendingProcessNew"/>
    <dgm:cxn modelId="{DC35C230-93AE-49B3-8340-F82F438AA893}" type="presParOf" srcId="{8C4A9344-5693-487E-993E-7842187DF970}" destId="{D9EE14F3-041B-4AD3-8A28-0F51927DE08A}" srcOrd="2" destOrd="0" presId="urn:microsoft.com/office/officeart/2016/7/layout/RepeatingBendingProcessNew"/>
    <dgm:cxn modelId="{5F908218-549C-4023-AE7C-F1A043B23F42}" type="presParOf" srcId="{8C4A9344-5693-487E-993E-7842187DF970}" destId="{51F46003-1863-4813-B34F-9BEE588D5F86}" srcOrd="3" destOrd="0" presId="urn:microsoft.com/office/officeart/2016/7/layout/RepeatingBendingProcessNew"/>
    <dgm:cxn modelId="{3A7F270C-263A-4D8E-BCB4-A870FA1E7189}" type="presParOf" srcId="{51F46003-1863-4813-B34F-9BEE588D5F86}" destId="{6D5F4A40-8814-40E2-8E79-4315B36F835B}" srcOrd="0" destOrd="0" presId="urn:microsoft.com/office/officeart/2016/7/layout/RepeatingBendingProcessNew"/>
    <dgm:cxn modelId="{556E8DC7-218B-41FA-902F-F1CFD7E02E25}" type="presParOf" srcId="{8C4A9344-5693-487E-993E-7842187DF970}" destId="{B8435487-7E36-446E-AB08-B734CE5F17B0}" srcOrd="4" destOrd="0" presId="urn:microsoft.com/office/officeart/2016/7/layout/RepeatingBendingProcessNew"/>
    <dgm:cxn modelId="{2E062AE5-2F6E-4486-85BE-621A3290A5D8}" type="presParOf" srcId="{8C4A9344-5693-487E-993E-7842187DF970}" destId="{2C784857-4AB9-4428-816B-4FCCC56D0211}" srcOrd="5" destOrd="0" presId="urn:microsoft.com/office/officeart/2016/7/layout/RepeatingBendingProcessNew"/>
    <dgm:cxn modelId="{2F1A339F-BECA-4C22-B9E8-9099DF8A1785}" type="presParOf" srcId="{2C784857-4AB9-4428-816B-4FCCC56D0211}" destId="{A99A11E9-9891-4992-9EA0-264752DA6976}" srcOrd="0" destOrd="0" presId="urn:microsoft.com/office/officeart/2016/7/layout/RepeatingBendingProcessNew"/>
    <dgm:cxn modelId="{2065952F-16C9-4945-88C4-01F920688068}" type="presParOf" srcId="{8C4A9344-5693-487E-993E-7842187DF970}" destId="{774DA18D-6401-4D4E-B38F-38B954CB4520}" srcOrd="6" destOrd="0" presId="urn:microsoft.com/office/officeart/2016/7/layout/RepeatingBendingProcessNew"/>
    <dgm:cxn modelId="{4A25C545-CC85-4F94-94C4-39B6AD63FE2D}" type="presParOf" srcId="{8C4A9344-5693-487E-993E-7842187DF970}" destId="{5E428E09-9F0C-4D00-80F9-B53B8372818F}" srcOrd="7" destOrd="0" presId="urn:microsoft.com/office/officeart/2016/7/layout/RepeatingBendingProcessNew"/>
    <dgm:cxn modelId="{ADAD3274-6231-4F74-8BFA-7336AC085992}" type="presParOf" srcId="{5E428E09-9F0C-4D00-80F9-B53B8372818F}" destId="{02DE8F45-09C7-41C4-A1A2-BCBCD8CB3E62}" srcOrd="0" destOrd="0" presId="urn:microsoft.com/office/officeart/2016/7/layout/RepeatingBendingProcessNew"/>
    <dgm:cxn modelId="{4C81F079-E43B-4948-93F4-5F8FA0DD1958}" type="presParOf" srcId="{8C4A9344-5693-487E-993E-7842187DF970}" destId="{F220C751-C7D1-4787-AB4E-FB684C691FB1}" srcOrd="8" destOrd="0" presId="urn:microsoft.com/office/officeart/2016/7/layout/RepeatingBendingProcessNew"/>
    <dgm:cxn modelId="{942C5CC4-E162-4C73-87A9-3E5CB60639AE}" type="presParOf" srcId="{8C4A9344-5693-487E-993E-7842187DF970}" destId="{2A8DE252-5A6E-4775-87FA-C5C4232D0BED}" srcOrd="9" destOrd="0" presId="urn:microsoft.com/office/officeart/2016/7/layout/RepeatingBendingProcessNew"/>
    <dgm:cxn modelId="{218201F4-239E-40C8-8731-53082F132778}" type="presParOf" srcId="{2A8DE252-5A6E-4775-87FA-C5C4232D0BED}" destId="{4A4AD89B-6D83-4028-A880-150760BA3C7A}" srcOrd="0" destOrd="0" presId="urn:microsoft.com/office/officeart/2016/7/layout/RepeatingBendingProcessNew"/>
    <dgm:cxn modelId="{CE707278-4FCF-4D7E-8FA1-CDBAB78D75D9}" type="presParOf" srcId="{8C4A9344-5693-487E-993E-7842187DF970}" destId="{CCAC7FAC-081D-46C9-BAB4-A5327DBA602F}" srcOrd="10" destOrd="0" presId="urn:microsoft.com/office/officeart/2016/7/layout/RepeatingBendingProcessNew"/>
    <dgm:cxn modelId="{D9F43576-194B-4600-AB7C-27116AD41E0F}" type="presParOf" srcId="{8C4A9344-5693-487E-993E-7842187DF970}" destId="{C784FD7B-EE80-4D93-B437-FB98C489EDDC}" srcOrd="11" destOrd="0" presId="urn:microsoft.com/office/officeart/2016/7/layout/RepeatingBendingProcessNew"/>
    <dgm:cxn modelId="{36447E34-FE4C-42DA-833F-CD150B326E63}" type="presParOf" srcId="{C784FD7B-EE80-4D93-B437-FB98C489EDDC}" destId="{6B7BFADC-DBB0-403A-A3E0-63EFA2C487C1}" srcOrd="0" destOrd="0" presId="urn:microsoft.com/office/officeart/2016/7/layout/RepeatingBendingProcessNew"/>
    <dgm:cxn modelId="{3B466185-EF36-4239-9F0E-D75B9FDE5DA1}" type="presParOf" srcId="{8C4A9344-5693-487E-993E-7842187DF970}" destId="{09A2C106-1D58-483B-BF83-BA78895D2F50}" srcOrd="12" destOrd="0" presId="urn:microsoft.com/office/officeart/2016/7/layout/RepeatingBendingProcessNew"/>
    <dgm:cxn modelId="{2EDB6BB5-1AC2-4A21-B2D7-98E426C6EEFD}" type="presParOf" srcId="{8C4A9344-5693-487E-993E-7842187DF970}" destId="{3CF165E8-6519-4C53-911E-8127C771C2A5}" srcOrd="13" destOrd="0" presId="urn:microsoft.com/office/officeart/2016/7/layout/RepeatingBendingProcessNew"/>
    <dgm:cxn modelId="{38F0563B-82F8-4A1B-AB52-F3703A24812B}" type="presParOf" srcId="{3CF165E8-6519-4C53-911E-8127C771C2A5}" destId="{A684C66B-CA19-44B8-97E2-1DE8B3DFE3B9}" srcOrd="0" destOrd="0" presId="urn:microsoft.com/office/officeart/2016/7/layout/RepeatingBendingProcessNew"/>
    <dgm:cxn modelId="{A3C018EF-C3A0-4A67-95CD-426A9F18A33A}" type="presParOf" srcId="{8C4A9344-5693-487E-993E-7842187DF970}" destId="{A758B800-6045-4605-BCF8-C73677AED798}" srcOrd="14" destOrd="0" presId="urn:microsoft.com/office/officeart/2016/7/layout/RepeatingBendingProcessNew"/>
    <dgm:cxn modelId="{F5FD2550-8076-4B77-8D0C-B39A0CCBCD6D}" type="presParOf" srcId="{8C4A9344-5693-487E-993E-7842187DF970}" destId="{792A4399-A33B-424C-813E-D8FCB146FD24}" srcOrd="15" destOrd="0" presId="urn:microsoft.com/office/officeart/2016/7/layout/RepeatingBendingProcessNew"/>
    <dgm:cxn modelId="{9BC3810F-0EC2-4277-BAF5-FAEC4DFA6BAD}" type="presParOf" srcId="{792A4399-A33B-424C-813E-D8FCB146FD24}" destId="{F61F82B1-6AA4-4FA7-96AE-DA786F4AEB5A}" srcOrd="0" destOrd="0" presId="urn:microsoft.com/office/officeart/2016/7/layout/RepeatingBendingProcessNew"/>
    <dgm:cxn modelId="{388CF897-1081-4920-A404-817FFE41341E}" type="presParOf" srcId="{8C4A9344-5693-487E-993E-7842187DF970}" destId="{8A364504-A038-4850-A71B-BF47DBFD7373}" srcOrd="16" destOrd="0" presId="urn:microsoft.com/office/officeart/2016/7/layout/RepeatingBendingProcessNew"/>
    <dgm:cxn modelId="{264EFFBE-C9CF-4E1E-A0CD-05F34D438DFE}" type="presParOf" srcId="{8C4A9344-5693-487E-993E-7842187DF970}" destId="{7A52820F-1753-4A22-9A9A-CB4949BA5D73}" srcOrd="17" destOrd="0" presId="urn:microsoft.com/office/officeart/2016/7/layout/RepeatingBendingProcessNew"/>
    <dgm:cxn modelId="{9A14C596-458A-4E64-A90B-A50460F0CD5C}" type="presParOf" srcId="{7A52820F-1753-4A22-9A9A-CB4949BA5D73}" destId="{8F1BA00D-F9FC-4ECB-8FC8-78585021B007}" srcOrd="0" destOrd="0" presId="urn:microsoft.com/office/officeart/2016/7/layout/RepeatingBendingProcessNew"/>
    <dgm:cxn modelId="{C96E9B05-42A7-46D2-9A42-6569501B7A69}" type="presParOf" srcId="{8C4A9344-5693-487E-993E-7842187DF970}" destId="{AEF0DDE2-1A79-4E67-8EF2-A68B9A7A54E8}" srcOrd="18" destOrd="0" presId="urn:microsoft.com/office/officeart/2016/7/layout/RepeatingBendingProcessNew"/>
    <dgm:cxn modelId="{D16DE243-642F-46AB-BA40-4390C144FC4F}" type="presParOf" srcId="{8C4A9344-5693-487E-993E-7842187DF970}" destId="{092E6DD7-8C9D-4214-8BE8-6EF135133198}" srcOrd="19" destOrd="0" presId="urn:microsoft.com/office/officeart/2016/7/layout/RepeatingBendingProcessNew"/>
    <dgm:cxn modelId="{778A990F-F97A-488D-9B2A-71D82F19CBC8}" type="presParOf" srcId="{092E6DD7-8C9D-4214-8BE8-6EF135133198}" destId="{B5C965F2-4C52-4FB1-8FA6-6B3E539580A4}" srcOrd="0" destOrd="0" presId="urn:microsoft.com/office/officeart/2016/7/layout/RepeatingBendingProcessNew"/>
    <dgm:cxn modelId="{DAA3AA41-1180-4506-AF47-D6D5E0ADFDBD}" type="presParOf" srcId="{8C4A9344-5693-487E-993E-7842187DF970}" destId="{46ADF116-D988-495A-8C39-2700CDEC6DB9}" srcOrd="20"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CE5A41-6BC8-4BC6-9591-1689885B59A9}" type="doc">
      <dgm:prSet loTypeId="urn:microsoft.com/office/officeart/2018/5/layout/CenteredIconLabelDescriptionList" loCatId="icon" qsTypeId="urn:microsoft.com/office/officeart/2005/8/quickstyle/simple1" qsCatId="simple" csTypeId="urn:microsoft.com/office/officeart/2018/5/colors/Iconchunking_neutralbg_colorful5" csCatId="colorful" phldr="1"/>
      <dgm:spPr/>
      <dgm:t>
        <a:bodyPr/>
        <a:lstStyle/>
        <a:p>
          <a:endParaRPr lang="en-US"/>
        </a:p>
      </dgm:t>
    </dgm:pt>
    <dgm:pt modelId="{E46D4828-360A-450B-BC21-D0DAA8A6FEF4}">
      <dgm:prSet/>
      <dgm:spPr/>
      <dgm:t>
        <a:bodyPr/>
        <a:lstStyle/>
        <a:p>
          <a:pPr>
            <a:lnSpc>
              <a:spcPct val="100000"/>
            </a:lnSpc>
            <a:defRPr b="1"/>
          </a:pPr>
          <a:r>
            <a:rPr lang="en-US"/>
            <a:t>Phase I January 22</a:t>
          </a:r>
          <a:endParaRPr lang="en-US" dirty="0"/>
        </a:p>
      </dgm:t>
    </dgm:pt>
    <dgm:pt modelId="{E0E13A8F-0A84-4E6F-958D-BEF0351AA11C}" type="parTrans" cxnId="{2816EB65-3D78-45CB-BA01-7A100AA52274}">
      <dgm:prSet/>
      <dgm:spPr/>
      <dgm:t>
        <a:bodyPr/>
        <a:lstStyle/>
        <a:p>
          <a:endParaRPr lang="en-US"/>
        </a:p>
      </dgm:t>
    </dgm:pt>
    <dgm:pt modelId="{CF8B0634-B2CF-43B1-82F4-4FDFB24D2526}" type="sibTrans" cxnId="{2816EB65-3D78-45CB-BA01-7A100AA52274}">
      <dgm:prSet/>
      <dgm:spPr/>
      <dgm:t>
        <a:bodyPr/>
        <a:lstStyle/>
        <a:p>
          <a:endParaRPr lang="en-US"/>
        </a:p>
      </dgm:t>
    </dgm:pt>
    <dgm:pt modelId="{2921990E-0DC2-4C14-8215-CFEA9920A0E3}">
      <dgm:prSet/>
      <dgm:spPr/>
      <dgm:t>
        <a:bodyPr/>
        <a:lstStyle/>
        <a:p>
          <a:pPr>
            <a:lnSpc>
              <a:spcPct val="100000"/>
            </a:lnSpc>
          </a:pPr>
          <a:r>
            <a:rPr lang="en-US" dirty="0"/>
            <a:t>Webinar for CI staff describing at a high level the need for CCIs, and draft process.  </a:t>
          </a:r>
        </a:p>
      </dgm:t>
    </dgm:pt>
    <dgm:pt modelId="{C7BD9566-92CA-4D31-A630-4D706EA4F8AC}" type="parTrans" cxnId="{3137D9AA-661E-486C-822D-B2CBAB8B0179}">
      <dgm:prSet/>
      <dgm:spPr/>
      <dgm:t>
        <a:bodyPr/>
        <a:lstStyle/>
        <a:p>
          <a:endParaRPr lang="en-US"/>
        </a:p>
      </dgm:t>
    </dgm:pt>
    <dgm:pt modelId="{14A6A500-2CBB-486A-9005-C4DD76281D74}" type="sibTrans" cxnId="{3137D9AA-661E-486C-822D-B2CBAB8B0179}">
      <dgm:prSet/>
      <dgm:spPr/>
      <dgm:t>
        <a:bodyPr/>
        <a:lstStyle/>
        <a:p>
          <a:endParaRPr lang="en-US"/>
        </a:p>
      </dgm:t>
    </dgm:pt>
    <dgm:pt modelId="{2C2C2B16-2F2A-4385-8EE4-317E83293425}">
      <dgm:prSet/>
      <dgm:spPr/>
      <dgm:t>
        <a:bodyPr/>
        <a:lstStyle/>
        <a:p>
          <a:pPr>
            <a:lnSpc>
              <a:spcPct val="100000"/>
            </a:lnSpc>
          </a:pPr>
          <a:r>
            <a:rPr lang="en-US" dirty="0"/>
            <a:t>Share draft process documents and flowcharts with CI staff. </a:t>
          </a:r>
        </a:p>
      </dgm:t>
    </dgm:pt>
    <dgm:pt modelId="{1C396A76-5690-4915-922C-29B105C574C4}" type="parTrans" cxnId="{3B05BA20-D803-4F72-8A6A-5D9009A7D1B3}">
      <dgm:prSet/>
      <dgm:spPr/>
      <dgm:t>
        <a:bodyPr/>
        <a:lstStyle/>
        <a:p>
          <a:endParaRPr lang="en-US"/>
        </a:p>
      </dgm:t>
    </dgm:pt>
    <dgm:pt modelId="{74BF3249-E046-4981-B9D9-62797FC0B991}" type="sibTrans" cxnId="{3B05BA20-D803-4F72-8A6A-5D9009A7D1B3}">
      <dgm:prSet/>
      <dgm:spPr/>
      <dgm:t>
        <a:bodyPr/>
        <a:lstStyle/>
        <a:p>
          <a:endParaRPr lang="en-US"/>
        </a:p>
      </dgm:t>
    </dgm:pt>
    <dgm:pt modelId="{45BDFFC4-9D92-46CC-8764-81DA373FFE51}">
      <dgm:prSet/>
      <dgm:spPr/>
      <dgm:t>
        <a:bodyPr/>
        <a:lstStyle/>
        <a:p>
          <a:pPr>
            <a:lnSpc>
              <a:spcPct val="100000"/>
            </a:lnSpc>
          </a:pPr>
          <a:r>
            <a:rPr lang="en-US" dirty="0"/>
            <a:t>Allow 30 days for comment.  </a:t>
          </a:r>
        </a:p>
      </dgm:t>
    </dgm:pt>
    <dgm:pt modelId="{52000420-260A-4CEE-9083-E0862908B92F}" type="parTrans" cxnId="{961DCE6A-E095-4856-A6F9-2AE776A09B19}">
      <dgm:prSet/>
      <dgm:spPr/>
      <dgm:t>
        <a:bodyPr/>
        <a:lstStyle/>
        <a:p>
          <a:endParaRPr lang="en-US"/>
        </a:p>
      </dgm:t>
    </dgm:pt>
    <dgm:pt modelId="{445BC0CB-5935-4CA1-9FC4-2A65AC729CAD}" type="sibTrans" cxnId="{961DCE6A-E095-4856-A6F9-2AE776A09B19}">
      <dgm:prSet/>
      <dgm:spPr/>
      <dgm:t>
        <a:bodyPr/>
        <a:lstStyle/>
        <a:p>
          <a:endParaRPr lang="en-US"/>
        </a:p>
      </dgm:t>
    </dgm:pt>
    <dgm:pt modelId="{CB3B1821-C0FC-4166-A64B-9B6BDB8D44BE}">
      <dgm:prSet/>
      <dgm:spPr/>
      <dgm:t>
        <a:bodyPr/>
        <a:lstStyle/>
        <a:p>
          <a:pPr>
            <a:lnSpc>
              <a:spcPct val="100000"/>
            </a:lnSpc>
          </a:pPr>
          <a:r>
            <a:rPr lang="en-US" dirty="0"/>
            <a:t>CCI Team will edit documents as needed based on CI staff feedback. </a:t>
          </a:r>
        </a:p>
      </dgm:t>
    </dgm:pt>
    <dgm:pt modelId="{575E4311-623B-48B6-9659-DE4DCAE7A9C2}" type="parTrans" cxnId="{6B675D92-EC9D-484E-A314-16266A35D16C}">
      <dgm:prSet/>
      <dgm:spPr/>
      <dgm:t>
        <a:bodyPr/>
        <a:lstStyle/>
        <a:p>
          <a:endParaRPr lang="en-US"/>
        </a:p>
      </dgm:t>
    </dgm:pt>
    <dgm:pt modelId="{4A95EDB5-FAC4-4B02-9488-02B992936D9B}" type="sibTrans" cxnId="{6B675D92-EC9D-484E-A314-16266A35D16C}">
      <dgm:prSet/>
      <dgm:spPr/>
      <dgm:t>
        <a:bodyPr/>
        <a:lstStyle/>
        <a:p>
          <a:endParaRPr lang="en-US"/>
        </a:p>
      </dgm:t>
    </dgm:pt>
    <dgm:pt modelId="{CE7379D8-3B1C-4FBF-82E0-82512407AC33}">
      <dgm:prSet/>
      <dgm:spPr/>
      <dgm:t>
        <a:bodyPr/>
        <a:lstStyle/>
        <a:p>
          <a:pPr>
            <a:lnSpc>
              <a:spcPct val="100000"/>
            </a:lnSpc>
            <a:defRPr b="1"/>
          </a:pPr>
          <a:r>
            <a:rPr lang="en-US"/>
            <a:t>Phase II Week of March 7</a:t>
          </a:r>
          <a:endParaRPr lang="en-US" dirty="0"/>
        </a:p>
      </dgm:t>
    </dgm:pt>
    <dgm:pt modelId="{E2BDAEC6-6707-415E-A71A-99AD256F922F}" type="parTrans" cxnId="{85C1F627-FC4D-4D5B-8DAF-6BA669DC06DC}">
      <dgm:prSet/>
      <dgm:spPr/>
      <dgm:t>
        <a:bodyPr/>
        <a:lstStyle/>
        <a:p>
          <a:endParaRPr lang="en-US"/>
        </a:p>
      </dgm:t>
    </dgm:pt>
    <dgm:pt modelId="{180D1012-F909-4BBE-91A1-DE57949A14F7}" type="sibTrans" cxnId="{85C1F627-FC4D-4D5B-8DAF-6BA669DC06DC}">
      <dgm:prSet/>
      <dgm:spPr/>
      <dgm:t>
        <a:bodyPr/>
        <a:lstStyle/>
        <a:p>
          <a:endParaRPr lang="en-US"/>
        </a:p>
      </dgm:t>
    </dgm:pt>
    <dgm:pt modelId="{6FB4CA2B-69D9-411F-ABD3-C8BA21006AFD}">
      <dgm:prSet/>
      <dgm:spPr/>
      <dgm:t>
        <a:bodyPr/>
        <a:lstStyle/>
        <a:p>
          <a:pPr>
            <a:lnSpc>
              <a:spcPct val="100000"/>
            </a:lnSpc>
          </a:pPr>
          <a:r>
            <a:rPr lang="en-US" dirty="0"/>
            <a:t>Webinar for FAC working group and State SME’s. </a:t>
          </a:r>
        </a:p>
      </dgm:t>
    </dgm:pt>
    <dgm:pt modelId="{043FF1E9-BF84-497E-9B52-B5703D4CD546}" type="parTrans" cxnId="{318EB85D-4B7E-41DD-AC55-7E72A826332F}">
      <dgm:prSet/>
      <dgm:spPr/>
      <dgm:t>
        <a:bodyPr/>
        <a:lstStyle/>
        <a:p>
          <a:endParaRPr lang="en-US"/>
        </a:p>
      </dgm:t>
    </dgm:pt>
    <dgm:pt modelId="{21D3BA56-17D0-4C04-A786-E03E27E726FD}" type="sibTrans" cxnId="{318EB85D-4B7E-41DD-AC55-7E72A826332F}">
      <dgm:prSet/>
      <dgm:spPr/>
      <dgm:t>
        <a:bodyPr/>
        <a:lstStyle/>
        <a:p>
          <a:endParaRPr lang="en-US"/>
        </a:p>
      </dgm:t>
    </dgm:pt>
    <dgm:pt modelId="{CCCAB5AD-A396-4C05-93D0-9459F58B92B4}">
      <dgm:prSet/>
      <dgm:spPr/>
      <dgm:t>
        <a:bodyPr/>
        <a:lstStyle/>
        <a:p>
          <a:pPr>
            <a:lnSpc>
              <a:spcPct val="100000"/>
            </a:lnSpc>
          </a:pPr>
          <a:r>
            <a:rPr lang="en-US"/>
            <a:t>Share draft process documents and flowcharts.  </a:t>
          </a:r>
        </a:p>
      </dgm:t>
    </dgm:pt>
    <dgm:pt modelId="{EC4F21C4-4682-406D-92B9-3688F4781ED8}" type="parTrans" cxnId="{B2FBDEDA-C008-4D50-AC11-0D29312E176B}">
      <dgm:prSet/>
      <dgm:spPr/>
      <dgm:t>
        <a:bodyPr/>
        <a:lstStyle/>
        <a:p>
          <a:endParaRPr lang="en-US"/>
        </a:p>
      </dgm:t>
    </dgm:pt>
    <dgm:pt modelId="{C064251F-B27C-4D6B-8110-51F77473ECDD}" type="sibTrans" cxnId="{B2FBDEDA-C008-4D50-AC11-0D29312E176B}">
      <dgm:prSet/>
      <dgm:spPr/>
      <dgm:t>
        <a:bodyPr/>
        <a:lstStyle/>
        <a:p>
          <a:endParaRPr lang="en-US"/>
        </a:p>
      </dgm:t>
    </dgm:pt>
    <dgm:pt modelId="{B6019339-8A71-4C52-9204-3A5355BD4057}">
      <dgm:prSet/>
      <dgm:spPr/>
      <dgm:t>
        <a:bodyPr/>
        <a:lstStyle/>
        <a:p>
          <a:pPr>
            <a:lnSpc>
              <a:spcPct val="100000"/>
            </a:lnSpc>
          </a:pPr>
          <a:r>
            <a:rPr lang="en-US" dirty="0"/>
            <a:t>Allow 2 weeks for comment. </a:t>
          </a:r>
        </a:p>
      </dgm:t>
    </dgm:pt>
    <dgm:pt modelId="{068EF250-E74D-4F5A-835E-8C65BA99BA71}" type="parTrans" cxnId="{58EED6FE-1C02-43C9-87D2-668D03C70B08}">
      <dgm:prSet/>
      <dgm:spPr/>
      <dgm:t>
        <a:bodyPr/>
        <a:lstStyle/>
        <a:p>
          <a:endParaRPr lang="en-US"/>
        </a:p>
      </dgm:t>
    </dgm:pt>
    <dgm:pt modelId="{DD463FD4-46D5-40C4-A38B-0ECEF66F76A1}" type="sibTrans" cxnId="{58EED6FE-1C02-43C9-87D2-668D03C70B08}">
      <dgm:prSet/>
      <dgm:spPr/>
      <dgm:t>
        <a:bodyPr/>
        <a:lstStyle/>
        <a:p>
          <a:endParaRPr lang="en-US"/>
        </a:p>
      </dgm:t>
    </dgm:pt>
    <dgm:pt modelId="{72D57BA1-AF08-4F6D-9A1B-9FEFC5BE2B6B}">
      <dgm:prSet/>
      <dgm:spPr/>
      <dgm:t>
        <a:bodyPr/>
        <a:lstStyle/>
        <a:p>
          <a:pPr>
            <a:lnSpc>
              <a:spcPct val="100000"/>
            </a:lnSpc>
          </a:pPr>
          <a:r>
            <a:rPr lang="en-US" dirty="0"/>
            <a:t>CCI Team will edit documents as needed based on feedback. </a:t>
          </a:r>
        </a:p>
        <a:p>
          <a:pPr>
            <a:lnSpc>
              <a:spcPct val="100000"/>
            </a:lnSpc>
          </a:pPr>
          <a:r>
            <a:rPr lang="en-US" dirty="0"/>
            <a:t>CCI Wiki page developed, including FAQs</a:t>
          </a:r>
        </a:p>
      </dgm:t>
    </dgm:pt>
    <dgm:pt modelId="{889EE00D-C1C8-46B0-9549-CFD8799EA643}" type="parTrans" cxnId="{5E6287B9-9E5E-4252-9C92-A267F9DA34C9}">
      <dgm:prSet/>
      <dgm:spPr/>
      <dgm:t>
        <a:bodyPr/>
        <a:lstStyle/>
        <a:p>
          <a:endParaRPr lang="en-US"/>
        </a:p>
      </dgm:t>
    </dgm:pt>
    <dgm:pt modelId="{BD0EF206-A534-4ED5-870D-B2F1796870BF}" type="sibTrans" cxnId="{5E6287B9-9E5E-4252-9C92-A267F9DA34C9}">
      <dgm:prSet/>
      <dgm:spPr/>
      <dgm:t>
        <a:bodyPr/>
        <a:lstStyle/>
        <a:p>
          <a:endParaRPr lang="en-US"/>
        </a:p>
      </dgm:t>
    </dgm:pt>
    <dgm:pt modelId="{CCC9E54C-23BF-4D9F-B61C-DA74F7799D3F}">
      <dgm:prSet/>
      <dgm:spPr/>
      <dgm:t>
        <a:bodyPr/>
        <a:lstStyle/>
        <a:p>
          <a:pPr>
            <a:lnSpc>
              <a:spcPct val="100000"/>
            </a:lnSpc>
            <a:defRPr b="1"/>
          </a:pPr>
          <a:r>
            <a:rPr lang="en-US"/>
            <a:t>Phase III April 11</a:t>
          </a:r>
          <a:endParaRPr lang="en-US" dirty="0"/>
        </a:p>
      </dgm:t>
    </dgm:pt>
    <dgm:pt modelId="{3AC90C8A-69A0-4B03-979C-4AEFA57C1084}" type="parTrans" cxnId="{462A58B4-50A4-4705-8A6B-5C44A49BCB6E}">
      <dgm:prSet/>
      <dgm:spPr/>
      <dgm:t>
        <a:bodyPr/>
        <a:lstStyle/>
        <a:p>
          <a:endParaRPr lang="en-US"/>
        </a:p>
      </dgm:t>
    </dgm:pt>
    <dgm:pt modelId="{206865E5-5708-4E46-B5FB-FCE16ADDB62A}" type="sibTrans" cxnId="{462A58B4-50A4-4705-8A6B-5C44A49BCB6E}">
      <dgm:prSet/>
      <dgm:spPr/>
      <dgm:t>
        <a:bodyPr/>
        <a:lstStyle/>
        <a:p>
          <a:endParaRPr lang="en-US"/>
        </a:p>
      </dgm:t>
    </dgm:pt>
    <dgm:pt modelId="{B936CB5B-2700-4B57-A5DC-97A7B529588F}">
      <dgm:prSet/>
      <dgm:spPr/>
      <dgm:t>
        <a:bodyPr/>
        <a:lstStyle/>
        <a:p>
          <a:pPr>
            <a:lnSpc>
              <a:spcPct val="100000"/>
            </a:lnSpc>
          </a:pPr>
          <a:r>
            <a:rPr lang="en-US" dirty="0"/>
            <a:t>Webinar for all state FACs / SMEs </a:t>
          </a:r>
        </a:p>
      </dgm:t>
    </dgm:pt>
    <dgm:pt modelId="{01D5AA4B-30E9-415F-BD41-A32D336DB91F}" type="parTrans" cxnId="{423C0C6B-2AF1-4F36-95C6-E42321DFE5CF}">
      <dgm:prSet/>
      <dgm:spPr/>
      <dgm:t>
        <a:bodyPr/>
        <a:lstStyle/>
        <a:p>
          <a:endParaRPr lang="en-US"/>
        </a:p>
      </dgm:t>
    </dgm:pt>
    <dgm:pt modelId="{F140FC4A-9DFF-4D17-9E13-1D29B8D086D6}" type="sibTrans" cxnId="{423C0C6B-2AF1-4F36-95C6-E42321DFE5CF}">
      <dgm:prSet/>
      <dgm:spPr/>
      <dgm:t>
        <a:bodyPr/>
        <a:lstStyle/>
        <a:p>
          <a:endParaRPr lang="en-US"/>
        </a:p>
      </dgm:t>
    </dgm:pt>
    <dgm:pt modelId="{77613DDE-3B57-4DD0-AEDE-FBB3406CF262}">
      <dgm:prSet/>
      <dgm:spPr/>
      <dgm:t>
        <a:bodyPr/>
        <a:lstStyle/>
        <a:p>
          <a:pPr>
            <a:lnSpc>
              <a:spcPct val="100000"/>
            </a:lnSpc>
          </a:pPr>
          <a:r>
            <a:rPr lang="en-US"/>
            <a:t>Share final process documents and flowcharts. </a:t>
          </a:r>
        </a:p>
      </dgm:t>
    </dgm:pt>
    <dgm:pt modelId="{4D2656FB-C7F0-4CAF-A33E-0E5D7FE36B54}" type="parTrans" cxnId="{55BA1BDE-1611-4860-8D64-9343CABF70A1}">
      <dgm:prSet/>
      <dgm:spPr/>
      <dgm:t>
        <a:bodyPr/>
        <a:lstStyle/>
        <a:p>
          <a:endParaRPr lang="en-US"/>
        </a:p>
      </dgm:t>
    </dgm:pt>
    <dgm:pt modelId="{6429E141-623D-42B4-B100-58651207157B}" type="sibTrans" cxnId="{55BA1BDE-1611-4860-8D64-9343CABF70A1}">
      <dgm:prSet/>
      <dgm:spPr/>
      <dgm:t>
        <a:bodyPr/>
        <a:lstStyle/>
        <a:p>
          <a:endParaRPr lang="en-US"/>
        </a:p>
      </dgm:t>
    </dgm:pt>
    <dgm:pt modelId="{99A4BE9C-F836-444B-A6E1-2A97967C5341}" type="pres">
      <dgm:prSet presAssocID="{F8CE5A41-6BC8-4BC6-9591-1689885B59A9}" presName="root" presStyleCnt="0">
        <dgm:presLayoutVars>
          <dgm:dir/>
          <dgm:resizeHandles val="exact"/>
        </dgm:presLayoutVars>
      </dgm:prSet>
      <dgm:spPr/>
    </dgm:pt>
    <dgm:pt modelId="{A4B74C08-C68E-4903-9271-DD1A8C5B668A}" type="pres">
      <dgm:prSet presAssocID="{E46D4828-360A-450B-BC21-D0DAA8A6FEF4}" presName="compNode" presStyleCnt="0"/>
      <dgm:spPr/>
    </dgm:pt>
    <dgm:pt modelId="{83F87222-A853-4646-AAB5-951C4A98263E}" type="pres">
      <dgm:prSet presAssocID="{E46D4828-360A-450B-BC21-D0DAA8A6FEF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07609AF2-D407-4004-8658-1F347C27DAD8}" type="pres">
      <dgm:prSet presAssocID="{E46D4828-360A-450B-BC21-D0DAA8A6FEF4}" presName="iconSpace" presStyleCnt="0"/>
      <dgm:spPr/>
    </dgm:pt>
    <dgm:pt modelId="{47952341-E89A-4830-8451-14C63CAC3236}" type="pres">
      <dgm:prSet presAssocID="{E46D4828-360A-450B-BC21-D0DAA8A6FEF4}" presName="parTx" presStyleLbl="revTx" presStyleIdx="0" presStyleCnt="6" custLinFactNeighborX="-176" custLinFactNeighborY="-55171">
        <dgm:presLayoutVars>
          <dgm:chMax val="0"/>
          <dgm:chPref val="0"/>
        </dgm:presLayoutVars>
      </dgm:prSet>
      <dgm:spPr/>
    </dgm:pt>
    <dgm:pt modelId="{7F2EE559-6C39-4C81-9A7E-AF462666E7C1}" type="pres">
      <dgm:prSet presAssocID="{E46D4828-360A-450B-BC21-D0DAA8A6FEF4}" presName="txSpace" presStyleCnt="0"/>
      <dgm:spPr/>
    </dgm:pt>
    <dgm:pt modelId="{3381CF3D-65F5-48D2-87F9-4284DF325B8B}" type="pres">
      <dgm:prSet presAssocID="{E46D4828-360A-450B-BC21-D0DAA8A6FEF4}" presName="desTx" presStyleLbl="revTx" presStyleIdx="1" presStyleCnt="6" custLinFactNeighborX="-176" custLinFactNeighborY="-8708">
        <dgm:presLayoutVars/>
      </dgm:prSet>
      <dgm:spPr/>
    </dgm:pt>
    <dgm:pt modelId="{51513DFF-9D09-41F6-8D17-7F8D4564385F}" type="pres">
      <dgm:prSet presAssocID="{CF8B0634-B2CF-43B1-82F4-4FDFB24D2526}" presName="sibTrans" presStyleCnt="0"/>
      <dgm:spPr/>
    </dgm:pt>
    <dgm:pt modelId="{755DED2A-A9EF-4BF2-A070-EB57EDF69A48}" type="pres">
      <dgm:prSet presAssocID="{CE7379D8-3B1C-4FBF-82E0-82512407AC33}" presName="compNode" presStyleCnt="0"/>
      <dgm:spPr/>
    </dgm:pt>
    <dgm:pt modelId="{8F3D0FD0-E01F-422F-9AEB-F6EAFDB5777C}" type="pres">
      <dgm:prSet presAssocID="{CE7379D8-3B1C-4FBF-82E0-82512407AC3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eting"/>
        </a:ext>
      </dgm:extLst>
    </dgm:pt>
    <dgm:pt modelId="{B43295E5-3A5D-465A-B1C4-9C107D981B8D}" type="pres">
      <dgm:prSet presAssocID="{CE7379D8-3B1C-4FBF-82E0-82512407AC33}" presName="iconSpace" presStyleCnt="0"/>
      <dgm:spPr/>
    </dgm:pt>
    <dgm:pt modelId="{0CC996F8-1E2E-4C7E-826E-BA6FB48D59A3}" type="pres">
      <dgm:prSet presAssocID="{CE7379D8-3B1C-4FBF-82E0-82512407AC33}" presName="parTx" presStyleLbl="revTx" presStyleIdx="2" presStyleCnt="6" custLinFactNeighborX="0" custLinFactNeighborY="-55171">
        <dgm:presLayoutVars>
          <dgm:chMax val="0"/>
          <dgm:chPref val="0"/>
        </dgm:presLayoutVars>
      </dgm:prSet>
      <dgm:spPr/>
    </dgm:pt>
    <dgm:pt modelId="{809383E5-316E-476E-81B4-DA9BCACB7C6C}" type="pres">
      <dgm:prSet presAssocID="{CE7379D8-3B1C-4FBF-82E0-82512407AC33}" presName="txSpace" presStyleCnt="0"/>
      <dgm:spPr/>
    </dgm:pt>
    <dgm:pt modelId="{91729F68-8A74-47DA-99EB-412146CDCE78}" type="pres">
      <dgm:prSet presAssocID="{CE7379D8-3B1C-4FBF-82E0-82512407AC33}" presName="desTx" presStyleLbl="revTx" presStyleIdx="3" presStyleCnt="6" custLinFactNeighborX="0" custLinFactNeighborY="-7464">
        <dgm:presLayoutVars/>
      </dgm:prSet>
      <dgm:spPr/>
    </dgm:pt>
    <dgm:pt modelId="{3E520C0B-0334-472D-97F6-ECE6383E11CB}" type="pres">
      <dgm:prSet presAssocID="{180D1012-F909-4BBE-91A1-DE57949A14F7}" presName="sibTrans" presStyleCnt="0"/>
      <dgm:spPr/>
    </dgm:pt>
    <dgm:pt modelId="{E727D429-FCC0-4245-A48B-1635F19929A0}" type="pres">
      <dgm:prSet presAssocID="{CCC9E54C-23BF-4D9F-B61C-DA74F7799D3F}" presName="compNode" presStyleCnt="0"/>
      <dgm:spPr/>
    </dgm:pt>
    <dgm:pt modelId="{3D43D6CF-EC4A-427D-BA35-DE8CAF18C055}" type="pres">
      <dgm:prSet presAssocID="{CCC9E54C-23BF-4D9F-B61C-DA74F7799D3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lowchart"/>
        </a:ext>
      </dgm:extLst>
    </dgm:pt>
    <dgm:pt modelId="{C50BA99E-09A8-4D96-8591-FDB9AF0FBCB2}" type="pres">
      <dgm:prSet presAssocID="{CCC9E54C-23BF-4D9F-B61C-DA74F7799D3F}" presName="iconSpace" presStyleCnt="0"/>
      <dgm:spPr/>
    </dgm:pt>
    <dgm:pt modelId="{82E990BA-43AD-4554-8EC2-2E32B847406C}" type="pres">
      <dgm:prSet presAssocID="{CCC9E54C-23BF-4D9F-B61C-DA74F7799D3F}" presName="parTx" presStyleLbl="revTx" presStyleIdx="4" presStyleCnt="6" custLinFactNeighborX="176" custLinFactNeighborY="-47289">
        <dgm:presLayoutVars>
          <dgm:chMax val="0"/>
          <dgm:chPref val="0"/>
        </dgm:presLayoutVars>
      </dgm:prSet>
      <dgm:spPr/>
    </dgm:pt>
    <dgm:pt modelId="{7B8CF8C6-CE09-44F8-B2CD-32AD03F588DD}" type="pres">
      <dgm:prSet presAssocID="{CCC9E54C-23BF-4D9F-B61C-DA74F7799D3F}" presName="txSpace" presStyleCnt="0"/>
      <dgm:spPr/>
    </dgm:pt>
    <dgm:pt modelId="{B8627CA7-F86E-4C4C-9D17-E66BE421C78B}" type="pres">
      <dgm:prSet presAssocID="{CCC9E54C-23BF-4D9F-B61C-DA74F7799D3F}" presName="desTx" presStyleLbl="revTx" presStyleIdx="5" presStyleCnt="6" custLinFactNeighborX="176" custLinFactNeighborY="-7464">
        <dgm:presLayoutVars/>
      </dgm:prSet>
      <dgm:spPr/>
    </dgm:pt>
  </dgm:ptLst>
  <dgm:cxnLst>
    <dgm:cxn modelId="{3B05BA20-D803-4F72-8A6A-5D9009A7D1B3}" srcId="{E46D4828-360A-450B-BC21-D0DAA8A6FEF4}" destId="{2C2C2B16-2F2A-4385-8EE4-317E83293425}" srcOrd="1" destOrd="0" parTransId="{1C396A76-5690-4915-922C-29B105C574C4}" sibTransId="{74BF3249-E046-4981-B9D9-62797FC0B991}"/>
    <dgm:cxn modelId="{4B766024-7829-45EF-9EA3-51B0D0F0B763}" type="presOf" srcId="{B936CB5B-2700-4B57-A5DC-97A7B529588F}" destId="{B8627CA7-F86E-4C4C-9D17-E66BE421C78B}" srcOrd="0" destOrd="0" presId="urn:microsoft.com/office/officeart/2018/5/layout/CenteredIconLabelDescriptionList"/>
    <dgm:cxn modelId="{85C1F627-FC4D-4D5B-8DAF-6BA669DC06DC}" srcId="{F8CE5A41-6BC8-4BC6-9591-1689885B59A9}" destId="{CE7379D8-3B1C-4FBF-82E0-82512407AC33}" srcOrd="1" destOrd="0" parTransId="{E2BDAEC6-6707-415E-A71A-99AD256F922F}" sibTransId="{180D1012-F909-4BBE-91A1-DE57949A14F7}"/>
    <dgm:cxn modelId="{9BBB722C-FFB3-4E99-8E38-11757B61783F}" type="presOf" srcId="{E46D4828-360A-450B-BC21-D0DAA8A6FEF4}" destId="{47952341-E89A-4830-8451-14C63CAC3236}" srcOrd="0" destOrd="0" presId="urn:microsoft.com/office/officeart/2018/5/layout/CenteredIconLabelDescriptionList"/>
    <dgm:cxn modelId="{BDA4C22C-FD78-4666-B893-374A5EE9D08D}" type="presOf" srcId="{CB3B1821-C0FC-4166-A64B-9B6BDB8D44BE}" destId="{3381CF3D-65F5-48D2-87F9-4284DF325B8B}" srcOrd="0" destOrd="3" presId="urn:microsoft.com/office/officeart/2018/5/layout/CenteredIconLabelDescriptionList"/>
    <dgm:cxn modelId="{63760F3A-6673-4EC3-971C-7CB4C9258894}" type="presOf" srcId="{2921990E-0DC2-4C14-8215-CFEA9920A0E3}" destId="{3381CF3D-65F5-48D2-87F9-4284DF325B8B}" srcOrd="0" destOrd="0" presId="urn:microsoft.com/office/officeart/2018/5/layout/CenteredIconLabelDescriptionList"/>
    <dgm:cxn modelId="{318EB85D-4B7E-41DD-AC55-7E72A826332F}" srcId="{CE7379D8-3B1C-4FBF-82E0-82512407AC33}" destId="{6FB4CA2B-69D9-411F-ABD3-C8BA21006AFD}" srcOrd="0" destOrd="0" parTransId="{043FF1E9-BF84-497E-9B52-B5703D4CD546}" sibTransId="{21D3BA56-17D0-4C04-A786-E03E27E726FD}"/>
    <dgm:cxn modelId="{2816EB65-3D78-45CB-BA01-7A100AA52274}" srcId="{F8CE5A41-6BC8-4BC6-9591-1689885B59A9}" destId="{E46D4828-360A-450B-BC21-D0DAA8A6FEF4}" srcOrd="0" destOrd="0" parTransId="{E0E13A8F-0A84-4E6F-958D-BEF0351AA11C}" sibTransId="{CF8B0634-B2CF-43B1-82F4-4FDFB24D2526}"/>
    <dgm:cxn modelId="{5B065547-AC0E-4168-B2DC-E4FD643B21A2}" type="presOf" srcId="{45BDFFC4-9D92-46CC-8764-81DA373FFE51}" destId="{3381CF3D-65F5-48D2-87F9-4284DF325B8B}" srcOrd="0" destOrd="2" presId="urn:microsoft.com/office/officeart/2018/5/layout/CenteredIconLabelDescriptionList"/>
    <dgm:cxn modelId="{0450344A-02CA-43DF-91B0-16575C2D3655}" type="presOf" srcId="{2C2C2B16-2F2A-4385-8EE4-317E83293425}" destId="{3381CF3D-65F5-48D2-87F9-4284DF325B8B}" srcOrd="0" destOrd="1" presId="urn:microsoft.com/office/officeart/2018/5/layout/CenteredIconLabelDescriptionList"/>
    <dgm:cxn modelId="{961DCE6A-E095-4856-A6F9-2AE776A09B19}" srcId="{E46D4828-360A-450B-BC21-D0DAA8A6FEF4}" destId="{45BDFFC4-9D92-46CC-8764-81DA373FFE51}" srcOrd="2" destOrd="0" parTransId="{52000420-260A-4CEE-9083-E0862908B92F}" sibTransId="{445BC0CB-5935-4CA1-9FC4-2A65AC729CAD}"/>
    <dgm:cxn modelId="{423C0C6B-2AF1-4F36-95C6-E42321DFE5CF}" srcId="{CCC9E54C-23BF-4D9F-B61C-DA74F7799D3F}" destId="{B936CB5B-2700-4B57-A5DC-97A7B529588F}" srcOrd="0" destOrd="0" parTransId="{01D5AA4B-30E9-415F-BD41-A32D336DB91F}" sibTransId="{F140FC4A-9DFF-4D17-9E13-1D29B8D086D6}"/>
    <dgm:cxn modelId="{73D8EE6C-6A8C-420F-82E1-5285A6D3F4A6}" type="presOf" srcId="{6FB4CA2B-69D9-411F-ABD3-C8BA21006AFD}" destId="{91729F68-8A74-47DA-99EB-412146CDCE78}" srcOrd="0" destOrd="0" presId="urn:microsoft.com/office/officeart/2018/5/layout/CenteredIconLabelDescriptionList"/>
    <dgm:cxn modelId="{823D4B8B-2362-43F5-84DB-B17508ABF6DC}" type="presOf" srcId="{B6019339-8A71-4C52-9204-3A5355BD4057}" destId="{91729F68-8A74-47DA-99EB-412146CDCE78}" srcOrd="0" destOrd="2" presId="urn:microsoft.com/office/officeart/2018/5/layout/CenteredIconLabelDescriptionList"/>
    <dgm:cxn modelId="{6B675D92-EC9D-484E-A314-16266A35D16C}" srcId="{E46D4828-360A-450B-BC21-D0DAA8A6FEF4}" destId="{CB3B1821-C0FC-4166-A64B-9B6BDB8D44BE}" srcOrd="3" destOrd="0" parTransId="{575E4311-623B-48B6-9659-DE4DCAE7A9C2}" sibTransId="{4A95EDB5-FAC4-4B02-9488-02B992936D9B}"/>
    <dgm:cxn modelId="{611BF4A3-E48F-4D39-B199-FA4856A10FE3}" type="presOf" srcId="{CCC9E54C-23BF-4D9F-B61C-DA74F7799D3F}" destId="{82E990BA-43AD-4554-8EC2-2E32B847406C}" srcOrd="0" destOrd="0" presId="urn:microsoft.com/office/officeart/2018/5/layout/CenteredIconLabelDescriptionList"/>
    <dgm:cxn modelId="{3137D9AA-661E-486C-822D-B2CBAB8B0179}" srcId="{E46D4828-360A-450B-BC21-D0DAA8A6FEF4}" destId="{2921990E-0DC2-4C14-8215-CFEA9920A0E3}" srcOrd="0" destOrd="0" parTransId="{C7BD9566-92CA-4D31-A630-4D706EA4F8AC}" sibTransId="{14A6A500-2CBB-486A-9005-C4DD76281D74}"/>
    <dgm:cxn modelId="{AE7DFEAD-5159-40AE-9238-93831F3C9C08}" type="presOf" srcId="{72D57BA1-AF08-4F6D-9A1B-9FEFC5BE2B6B}" destId="{91729F68-8A74-47DA-99EB-412146CDCE78}" srcOrd="0" destOrd="3" presId="urn:microsoft.com/office/officeart/2018/5/layout/CenteredIconLabelDescriptionList"/>
    <dgm:cxn modelId="{462A58B4-50A4-4705-8A6B-5C44A49BCB6E}" srcId="{F8CE5A41-6BC8-4BC6-9591-1689885B59A9}" destId="{CCC9E54C-23BF-4D9F-B61C-DA74F7799D3F}" srcOrd="2" destOrd="0" parTransId="{3AC90C8A-69A0-4B03-979C-4AEFA57C1084}" sibTransId="{206865E5-5708-4E46-B5FB-FCE16ADDB62A}"/>
    <dgm:cxn modelId="{5E6287B9-9E5E-4252-9C92-A267F9DA34C9}" srcId="{CE7379D8-3B1C-4FBF-82E0-82512407AC33}" destId="{72D57BA1-AF08-4F6D-9A1B-9FEFC5BE2B6B}" srcOrd="3" destOrd="0" parTransId="{889EE00D-C1C8-46B0-9549-CFD8799EA643}" sibTransId="{BD0EF206-A534-4ED5-870D-B2F1796870BF}"/>
    <dgm:cxn modelId="{9C5D42C4-BEF0-4C88-8D07-F3129E619E59}" type="presOf" srcId="{CE7379D8-3B1C-4FBF-82E0-82512407AC33}" destId="{0CC996F8-1E2E-4C7E-826E-BA6FB48D59A3}" srcOrd="0" destOrd="0" presId="urn:microsoft.com/office/officeart/2018/5/layout/CenteredIconLabelDescriptionList"/>
    <dgm:cxn modelId="{F38853CC-1FF1-43DD-AA05-0F1D0D0B4A82}" type="presOf" srcId="{CCCAB5AD-A396-4C05-93D0-9459F58B92B4}" destId="{91729F68-8A74-47DA-99EB-412146CDCE78}" srcOrd="0" destOrd="1" presId="urn:microsoft.com/office/officeart/2018/5/layout/CenteredIconLabelDescriptionList"/>
    <dgm:cxn modelId="{B2FBDEDA-C008-4D50-AC11-0D29312E176B}" srcId="{CE7379D8-3B1C-4FBF-82E0-82512407AC33}" destId="{CCCAB5AD-A396-4C05-93D0-9459F58B92B4}" srcOrd="1" destOrd="0" parTransId="{EC4F21C4-4682-406D-92B9-3688F4781ED8}" sibTransId="{C064251F-B27C-4D6B-8110-51F77473ECDD}"/>
    <dgm:cxn modelId="{55BA1BDE-1611-4860-8D64-9343CABF70A1}" srcId="{CCC9E54C-23BF-4D9F-B61C-DA74F7799D3F}" destId="{77613DDE-3B57-4DD0-AEDE-FBB3406CF262}" srcOrd="1" destOrd="0" parTransId="{4D2656FB-C7F0-4CAF-A33E-0E5D7FE36B54}" sibTransId="{6429E141-623D-42B4-B100-58651207157B}"/>
    <dgm:cxn modelId="{E94905EC-FA86-474D-9515-074B5DC244DD}" type="presOf" srcId="{77613DDE-3B57-4DD0-AEDE-FBB3406CF262}" destId="{B8627CA7-F86E-4C4C-9D17-E66BE421C78B}" srcOrd="0" destOrd="1" presId="urn:microsoft.com/office/officeart/2018/5/layout/CenteredIconLabelDescriptionList"/>
    <dgm:cxn modelId="{FF2404FE-4883-4D4E-B56A-26BB3BA32492}" type="presOf" srcId="{F8CE5A41-6BC8-4BC6-9591-1689885B59A9}" destId="{99A4BE9C-F836-444B-A6E1-2A97967C5341}" srcOrd="0" destOrd="0" presId="urn:microsoft.com/office/officeart/2018/5/layout/CenteredIconLabelDescriptionList"/>
    <dgm:cxn modelId="{58EED6FE-1C02-43C9-87D2-668D03C70B08}" srcId="{CE7379D8-3B1C-4FBF-82E0-82512407AC33}" destId="{B6019339-8A71-4C52-9204-3A5355BD4057}" srcOrd="2" destOrd="0" parTransId="{068EF250-E74D-4F5A-835E-8C65BA99BA71}" sibTransId="{DD463FD4-46D5-40C4-A38B-0ECEF66F76A1}"/>
    <dgm:cxn modelId="{F9AF8034-3B16-446D-A5E3-45BCF937D2E6}" type="presParOf" srcId="{99A4BE9C-F836-444B-A6E1-2A97967C5341}" destId="{A4B74C08-C68E-4903-9271-DD1A8C5B668A}" srcOrd="0" destOrd="0" presId="urn:microsoft.com/office/officeart/2018/5/layout/CenteredIconLabelDescriptionList"/>
    <dgm:cxn modelId="{9E1A1251-AA7B-43A4-8BEC-7C7B5740383E}" type="presParOf" srcId="{A4B74C08-C68E-4903-9271-DD1A8C5B668A}" destId="{83F87222-A853-4646-AAB5-951C4A98263E}" srcOrd="0" destOrd="0" presId="urn:microsoft.com/office/officeart/2018/5/layout/CenteredIconLabelDescriptionList"/>
    <dgm:cxn modelId="{7DCEB81F-6540-4E7D-B9E4-B0E856003944}" type="presParOf" srcId="{A4B74C08-C68E-4903-9271-DD1A8C5B668A}" destId="{07609AF2-D407-4004-8658-1F347C27DAD8}" srcOrd="1" destOrd="0" presId="urn:microsoft.com/office/officeart/2018/5/layout/CenteredIconLabelDescriptionList"/>
    <dgm:cxn modelId="{B20C8CD0-E0B7-48BF-B546-8BB19E487833}" type="presParOf" srcId="{A4B74C08-C68E-4903-9271-DD1A8C5B668A}" destId="{47952341-E89A-4830-8451-14C63CAC3236}" srcOrd="2" destOrd="0" presId="urn:microsoft.com/office/officeart/2018/5/layout/CenteredIconLabelDescriptionList"/>
    <dgm:cxn modelId="{CCB4D116-2135-4830-A4C7-9E6749B468D2}" type="presParOf" srcId="{A4B74C08-C68E-4903-9271-DD1A8C5B668A}" destId="{7F2EE559-6C39-4C81-9A7E-AF462666E7C1}" srcOrd="3" destOrd="0" presId="urn:microsoft.com/office/officeart/2018/5/layout/CenteredIconLabelDescriptionList"/>
    <dgm:cxn modelId="{1C2E1DCC-9418-4C37-866C-52025D12E693}" type="presParOf" srcId="{A4B74C08-C68E-4903-9271-DD1A8C5B668A}" destId="{3381CF3D-65F5-48D2-87F9-4284DF325B8B}" srcOrd="4" destOrd="0" presId="urn:microsoft.com/office/officeart/2018/5/layout/CenteredIconLabelDescriptionList"/>
    <dgm:cxn modelId="{B1564C5D-7B6E-4D98-B5F9-1AB7AB1E4B36}" type="presParOf" srcId="{99A4BE9C-F836-444B-A6E1-2A97967C5341}" destId="{51513DFF-9D09-41F6-8D17-7F8D4564385F}" srcOrd="1" destOrd="0" presId="urn:microsoft.com/office/officeart/2018/5/layout/CenteredIconLabelDescriptionList"/>
    <dgm:cxn modelId="{ACDF759A-738D-4A27-B447-D9A651DA34F0}" type="presParOf" srcId="{99A4BE9C-F836-444B-A6E1-2A97967C5341}" destId="{755DED2A-A9EF-4BF2-A070-EB57EDF69A48}" srcOrd="2" destOrd="0" presId="urn:microsoft.com/office/officeart/2018/5/layout/CenteredIconLabelDescriptionList"/>
    <dgm:cxn modelId="{191FE0D9-2F5A-443C-87F9-3BCCFEF47582}" type="presParOf" srcId="{755DED2A-A9EF-4BF2-A070-EB57EDF69A48}" destId="{8F3D0FD0-E01F-422F-9AEB-F6EAFDB5777C}" srcOrd="0" destOrd="0" presId="urn:microsoft.com/office/officeart/2018/5/layout/CenteredIconLabelDescriptionList"/>
    <dgm:cxn modelId="{F68AF055-A803-48D3-8303-CEDC9F6DF794}" type="presParOf" srcId="{755DED2A-A9EF-4BF2-A070-EB57EDF69A48}" destId="{B43295E5-3A5D-465A-B1C4-9C107D981B8D}" srcOrd="1" destOrd="0" presId="urn:microsoft.com/office/officeart/2018/5/layout/CenteredIconLabelDescriptionList"/>
    <dgm:cxn modelId="{811F8D7D-56EE-48B4-95B2-F9603CB3142F}" type="presParOf" srcId="{755DED2A-A9EF-4BF2-A070-EB57EDF69A48}" destId="{0CC996F8-1E2E-4C7E-826E-BA6FB48D59A3}" srcOrd="2" destOrd="0" presId="urn:microsoft.com/office/officeart/2018/5/layout/CenteredIconLabelDescriptionList"/>
    <dgm:cxn modelId="{F1832BA4-9263-4E8B-B20F-53412DBDD141}" type="presParOf" srcId="{755DED2A-A9EF-4BF2-A070-EB57EDF69A48}" destId="{809383E5-316E-476E-81B4-DA9BCACB7C6C}" srcOrd="3" destOrd="0" presId="urn:microsoft.com/office/officeart/2018/5/layout/CenteredIconLabelDescriptionList"/>
    <dgm:cxn modelId="{FAA4756C-8EEF-4BB2-92FD-2610C064683D}" type="presParOf" srcId="{755DED2A-A9EF-4BF2-A070-EB57EDF69A48}" destId="{91729F68-8A74-47DA-99EB-412146CDCE78}" srcOrd="4" destOrd="0" presId="urn:microsoft.com/office/officeart/2018/5/layout/CenteredIconLabelDescriptionList"/>
    <dgm:cxn modelId="{8D7FBF11-0371-4B55-84EE-C68EDAAABC64}" type="presParOf" srcId="{99A4BE9C-F836-444B-A6E1-2A97967C5341}" destId="{3E520C0B-0334-472D-97F6-ECE6383E11CB}" srcOrd="3" destOrd="0" presId="urn:microsoft.com/office/officeart/2018/5/layout/CenteredIconLabelDescriptionList"/>
    <dgm:cxn modelId="{C6B77B43-FB54-4848-8DB9-B750C62A9127}" type="presParOf" srcId="{99A4BE9C-F836-444B-A6E1-2A97967C5341}" destId="{E727D429-FCC0-4245-A48B-1635F19929A0}" srcOrd="4" destOrd="0" presId="urn:microsoft.com/office/officeart/2018/5/layout/CenteredIconLabelDescriptionList"/>
    <dgm:cxn modelId="{C077F58F-22F6-4EF6-A2E1-F80264E364A0}" type="presParOf" srcId="{E727D429-FCC0-4245-A48B-1635F19929A0}" destId="{3D43D6CF-EC4A-427D-BA35-DE8CAF18C055}" srcOrd="0" destOrd="0" presId="urn:microsoft.com/office/officeart/2018/5/layout/CenteredIconLabelDescriptionList"/>
    <dgm:cxn modelId="{7385FF61-8C5F-4AF2-9BD0-656A3148DA31}" type="presParOf" srcId="{E727D429-FCC0-4245-A48B-1635F19929A0}" destId="{C50BA99E-09A8-4D96-8591-FDB9AF0FBCB2}" srcOrd="1" destOrd="0" presId="urn:microsoft.com/office/officeart/2018/5/layout/CenteredIconLabelDescriptionList"/>
    <dgm:cxn modelId="{23D81FFD-1D27-4206-9063-7EE0995809CE}" type="presParOf" srcId="{E727D429-FCC0-4245-A48B-1635F19929A0}" destId="{82E990BA-43AD-4554-8EC2-2E32B847406C}" srcOrd="2" destOrd="0" presId="urn:microsoft.com/office/officeart/2018/5/layout/CenteredIconLabelDescriptionList"/>
    <dgm:cxn modelId="{FEEDAB9C-D8BA-43BD-9A12-B4A6A51CEC72}" type="presParOf" srcId="{E727D429-FCC0-4245-A48B-1635F19929A0}" destId="{7B8CF8C6-CE09-44F8-B2CD-32AD03F588DD}" srcOrd="3" destOrd="0" presId="urn:microsoft.com/office/officeart/2018/5/layout/CenteredIconLabelDescriptionList"/>
    <dgm:cxn modelId="{837DFF79-A644-4707-83E3-1D12118281A4}" type="presParOf" srcId="{E727D429-FCC0-4245-A48B-1635F19929A0}" destId="{B8627CA7-F86E-4C4C-9D17-E66BE421C78B}"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DED723-0835-4D22-9699-0F02E2556912}">
      <dsp:nvSpPr>
        <dsp:cNvPr id="0" name=""/>
        <dsp:cNvSpPr/>
      </dsp:nvSpPr>
      <dsp:spPr>
        <a:xfrm>
          <a:off x="2370603" y="643669"/>
          <a:ext cx="495890" cy="91440"/>
        </a:xfrm>
        <a:custGeom>
          <a:avLst/>
          <a:gdLst/>
          <a:ahLst/>
          <a:cxnLst/>
          <a:rect l="0" t="0" r="0" b="0"/>
          <a:pathLst>
            <a:path>
              <a:moveTo>
                <a:pt x="0" y="45720"/>
              </a:moveTo>
              <a:lnTo>
                <a:pt x="495890" y="45720"/>
              </a:lnTo>
            </a:path>
          </a:pathLst>
        </a:custGeom>
        <a:noFill/>
        <a:ln w="1000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605386" y="686756"/>
        <a:ext cx="26324" cy="5264"/>
      </dsp:txXfrm>
    </dsp:sp>
    <dsp:sp modelId="{0FEF734A-2E34-4C91-B92A-C37B63C7364A}">
      <dsp:nvSpPr>
        <dsp:cNvPr id="0" name=""/>
        <dsp:cNvSpPr/>
      </dsp:nvSpPr>
      <dsp:spPr>
        <a:xfrm>
          <a:off x="83312" y="2662"/>
          <a:ext cx="2289091" cy="1373454"/>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167" tIns="117739" rIns="112167" bIns="117739" numCol="1" spcCol="1270" anchor="ctr" anchorCtr="0">
          <a:noAutofit/>
        </a:bodyPr>
        <a:lstStyle/>
        <a:p>
          <a:pPr marL="0" lvl="0" indent="0" algn="ctr" defTabSz="666750">
            <a:lnSpc>
              <a:spcPct val="90000"/>
            </a:lnSpc>
            <a:spcBef>
              <a:spcPct val="0"/>
            </a:spcBef>
            <a:spcAft>
              <a:spcPct val="35000"/>
            </a:spcAft>
            <a:buNone/>
          </a:pPr>
          <a:r>
            <a:rPr lang="en-US" sz="1500" kern="1200"/>
            <a:t>Two or more Participating States have an interest in a collaborative project</a:t>
          </a:r>
        </a:p>
      </dsp:txBody>
      <dsp:txXfrm>
        <a:off x="83312" y="2662"/>
        <a:ext cx="2289091" cy="1373454"/>
      </dsp:txXfrm>
    </dsp:sp>
    <dsp:sp modelId="{51F46003-1863-4813-B34F-9BEE588D5F86}">
      <dsp:nvSpPr>
        <dsp:cNvPr id="0" name=""/>
        <dsp:cNvSpPr/>
      </dsp:nvSpPr>
      <dsp:spPr>
        <a:xfrm>
          <a:off x="5186185" y="643669"/>
          <a:ext cx="495890" cy="91440"/>
        </a:xfrm>
        <a:custGeom>
          <a:avLst/>
          <a:gdLst/>
          <a:ahLst/>
          <a:cxnLst/>
          <a:rect l="0" t="0" r="0" b="0"/>
          <a:pathLst>
            <a:path>
              <a:moveTo>
                <a:pt x="0" y="45720"/>
              </a:moveTo>
              <a:lnTo>
                <a:pt x="495890" y="45720"/>
              </a:lnTo>
            </a:path>
          </a:pathLst>
        </a:custGeom>
        <a:noFill/>
        <a:ln w="100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20968" y="686756"/>
        <a:ext cx="26324" cy="5264"/>
      </dsp:txXfrm>
    </dsp:sp>
    <dsp:sp modelId="{D9EE14F3-041B-4AD3-8A28-0F51927DE08A}">
      <dsp:nvSpPr>
        <dsp:cNvPr id="0" name=""/>
        <dsp:cNvSpPr/>
      </dsp:nvSpPr>
      <dsp:spPr>
        <a:xfrm>
          <a:off x="2898894" y="2662"/>
          <a:ext cx="2289091" cy="1373454"/>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167" tIns="117739" rIns="112167" bIns="117739" numCol="1" spcCol="1270" anchor="ctr" anchorCtr="0">
          <a:noAutofit/>
        </a:bodyPr>
        <a:lstStyle/>
        <a:p>
          <a:pPr marL="0" lvl="0" indent="0" algn="ctr" defTabSz="666750">
            <a:lnSpc>
              <a:spcPct val="90000"/>
            </a:lnSpc>
            <a:spcBef>
              <a:spcPct val="0"/>
            </a:spcBef>
            <a:spcAft>
              <a:spcPct val="35000"/>
            </a:spcAft>
            <a:buNone/>
          </a:pPr>
          <a:r>
            <a:rPr lang="en-US" sz="1500" kern="1200"/>
            <a:t>Participating States identify a CCI Entity to work with</a:t>
          </a:r>
        </a:p>
      </dsp:txBody>
      <dsp:txXfrm>
        <a:off x="2898894" y="2662"/>
        <a:ext cx="2289091" cy="1373454"/>
      </dsp:txXfrm>
    </dsp:sp>
    <dsp:sp modelId="{2C784857-4AB9-4428-816B-4FCCC56D0211}">
      <dsp:nvSpPr>
        <dsp:cNvPr id="0" name=""/>
        <dsp:cNvSpPr/>
      </dsp:nvSpPr>
      <dsp:spPr>
        <a:xfrm>
          <a:off x="8001767" y="643669"/>
          <a:ext cx="495890" cy="91440"/>
        </a:xfrm>
        <a:custGeom>
          <a:avLst/>
          <a:gdLst/>
          <a:ahLst/>
          <a:cxnLst/>
          <a:rect l="0" t="0" r="0" b="0"/>
          <a:pathLst>
            <a:path>
              <a:moveTo>
                <a:pt x="0" y="45720"/>
              </a:moveTo>
              <a:lnTo>
                <a:pt x="495890" y="45720"/>
              </a:lnTo>
            </a:path>
          </a:pathLst>
        </a:custGeom>
        <a:noFill/>
        <a:ln w="10000"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236550" y="686756"/>
        <a:ext cx="26324" cy="5264"/>
      </dsp:txXfrm>
    </dsp:sp>
    <dsp:sp modelId="{B8435487-7E36-446E-AB08-B734CE5F17B0}">
      <dsp:nvSpPr>
        <dsp:cNvPr id="0" name=""/>
        <dsp:cNvSpPr/>
      </dsp:nvSpPr>
      <dsp:spPr>
        <a:xfrm>
          <a:off x="5714476" y="2662"/>
          <a:ext cx="2289091" cy="1373454"/>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167" tIns="117739" rIns="112167" bIns="117739" numCol="1" spcCol="1270" anchor="ctr" anchorCtr="0">
          <a:noAutofit/>
        </a:bodyPr>
        <a:lstStyle/>
        <a:p>
          <a:pPr marL="0" lvl="0" indent="0" algn="ctr" defTabSz="666750">
            <a:lnSpc>
              <a:spcPct val="90000"/>
            </a:lnSpc>
            <a:spcBef>
              <a:spcPct val="0"/>
            </a:spcBef>
            <a:spcAft>
              <a:spcPct val="35000"/>
            </a:spcAft>
            <a:buNone/>
          </a:pPr>
          <a:r>
            <a:rPr lang="en-US" sz="1500" kern="1200"/>
            <a:t>Participating States and CCI Entity work together to plan project application and budget</a:t>
          </a:r>
        </a:p>
      </dsp:txBody>
      <dsp:txXfrm>
        <a:off x="5714476" y="2662"/>
        <a:ext cx="2289091" cy="1373454"/>
      </dsp:txXfrm>
    </dsp:sp>
    <dsp:sp modelId="{5E428E09-9F0C-4D00-80F9-B53B8372818F}">
      <dsp:nvSpPr>
        <dsp:cNvPr id="0" name=""/>
        <dsp:cNvSpPr/>
      </dsp:nvSpPr>
      <dsp:spPr>
        <a:xfrm>
          <a:off x="1227857" y="1374316"/>
          <a:ext cx="8446746" cy="495890"/>
        </a:xfrm>
        <a:custGeom>
          <a:avLst/>
          <a:gdLst/>
          <a:ahLst/>
          <a:cxnLst/>
          <a:rect l="0" t="0" r="0" b="0"/>
          <a:pathLst>
            <a:path>
              <a:moveTo>
                <a:pt x="8446746" y="0"/>
              </a:moveTo>
              <a:lnTo>
                <a:pt x="8446746" y="265045"/>
              </a:lnTo>
              <a:lnTo>
                <a:pt x="0" y="265045"/>
              </a:lnTo>
              <a:lnTo>
                <a:pt x="0" y="495890"/>
              </a:lnTo>
            </a:path>
          </a:pathLst>
        </a:custGeom>
        <a:noFill/>
        <a:ln w="10000"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239652" y="1619629"/>
        <a:ext cx="423156" cy="5264"/>
      </dsp:txXfrm>
    </dsp:sp>
    <dsp:sp modelId="{774DA18D-6401-4D4E-B38F-38B954CB4520}">
      <dsp:nvSpPr>
        <dsp:cNvPr id="0" name=""/>
        <dsp:cNvSpPr/>
      </dsp:nvSpPr>
      <dsp:spPr>
        <a:xfrm>
          <a:off x="8530058" y="2662"/>
          <a:ext cx="2289091" cy="1373454"/>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167" tIns="117739" rIns="112167" bIns="117739" numCol="1" spcCol="1270" anchor="ctr" anchorCtr="0">
          <a:noAutofit/>
        </a:bodyPr>
        <a:lstStyle/>
        <a:p>
          <a:pPr marL="0" lvl="0" indent="0" algn="ctr" defTabSz="666750">
            <a:lnSpc>
              <a:spcPct val="90000"/>
            </a:lnSpc>
            <a:spcBef>
              <a:spcPct val="0"/>
            </a:spcBef>
            <a:spcAft>
              <a:spcPct val="35000"/>
            </a:spcAft>
            <a:buNone/>
          </a:pPr>
          <a:r>
            <a:rPr lang="en-US" sz="1500" kern="1200"/>
            <a:t>Each Participating State signs a Letter of Intent (LOI)</a:t>
          </a:r>
        </a:p>
      </dsp:txBody>
      <dsp:txXfrm>
        <a:off x="8530058" y="2662"/>
        <a:ext cx="2289091" cy="1373454"/>
      </dsp:txXfrm>
    </dsp:sp>
    <dsp:sp modelId="{2A8DE252-5A6E-4775-87FA-C5C4232D0BED}">
      <dsp:nvSpPr>
        <dsp:cNvPr id="0" name=""/>
        <dsp:cNvSpPr/>
      </dsp:nvSpPr>
      <dsp:spPr>
        <a:xfrm>
          <a:off x="2370603" y="2543615"/>
          <a:ext cx="495890" cy="91440"/>
        </a:xfrm>
        <a:custGeom>
          <a:avLst/>
          <a:gdLst/>
          <a:ahLst/>
          <a:cxnLst/>
          <a:rect l="0" t="0" r="0" b="0"/>
          <a:pathLst>
            <a:path>
              <a:moveTo>
                <a:pt x="0" y="45720"/>
              </a:moveTo>
              <a:lnTo>
                <a:pt x="495890" y="45720"/>
              </a:lnTo>
            </a:path>
          </a:pathLst>
        </a:custGeom>
        <a:noFill/>
        <a:ln w="10000"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605386" y="2586702"/>
        <a:ext cx="26324" cy="5264"/>
      </dsp:txXfrm>
    </dsp:sp>
    <dsp:sp modelId="{F220C751-C7D1-4787-AB4E-FB684C691FB1}">
      <dsp:nvSpPr>
        <dsp:cNvPr id="0" name=""/>
        <dsp:cNvSpPr/>
      </dsp:nvSpPr>
      <dsp:spPr>
        <a:xfrm>
          <a:off x="83312" y="1902607"/>
          <a:ext cx="2289091" cy="1373454"/>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167" tIns="117739" rIns="112167" bIns="117739" numCol="1" spcCol="1270" anchor="ctr" anchorCtr="0">
          <a:noAutofit/>
        </a:bodyPr>
        <a:lstStyle/>
        <a:p>
          <a:pPr marL="0" lvl="0" indent="0" algn="ctr" defTabSz="666750">
            <a:lnSpc>
              <a:spcPct val="90000"/>
            </a:lnSpc>
            <a:spcBef>
              <a:spcPct val="0"/>
            </a:spcBef>
            <a:spcAft>
              <a:spcPct val="35000"/>
            </a:spcAft>
            <a:buNone/>
          </a:pPr>
          <a:r>
            <a:rPr lang="en-US" sz="1500" kern="1200"/>
            <a:t>CCI Entity submits application and LOIs using a directed announcement to the Lead Region</a:t>
          </a:r>
        </a:p>
      </dsp:txBody>
      <dsp:txXfrm>
        <a:off x="83312" y="1902607"/>
        <a:ext cx="2289091" cy="1373454"/>
      </dsp:txXfrm>
    </dsp:sp>
    <dsp:sp modelId="{C784FD7B-EE80-4D93-B437-FB98C489EDDC}">
      <dsp:nvSpPr>
        <dsp:cNvPr id="0" name=""/>
        <dsp:cNvSpPr/>
      </dsp:nvSpPr>
      <dsp:spPr>
        <a:xfrm>
          <a:off x="5186185" y="2543615"/>
          <a:ext cx="495890" cy="91440"/>
        </a:xfrm>
        <a:custGeom>
          <a:avLst/>
          <a:gdLst/>
          <a:ahLst/>
          <a:cxnLst/>
          <a:rect l="0" t="0" r="0" b="0"/>
          <a:pathLst>
            <a:path>
              <a:moveTo>
                <a:pt x="0" y="45720"/>
              </a:moveTo>
              <a:lnTo>
                <a:pt x="495890" y="45720"/>
              </a:lnTo>
            </a:path>
          </a:pathLst>
        </a:custGeom>
        <a:noFill/>
        <a:ln w="1000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20968" y="2586702"/>
        <a:ext cx="26324" cy="5264"/>
      </dsp:txXfrm>
    </dsp:sp>
    <dsp:sp modelId="{CCAC7FAC-081D-46C9-BAB4-A5327DBA602F}">
      <dsp:nvSpPr>
        <dsp:cNvPr id="0" name=""/>
        <dsp:cNvSpPr/>
      </dsp:nvSpPr>
      <dsp:spPr>
        <a:xfrm>
          <a:off x="2898894" y="1902607"/>
          <a:ext cx="2289091" cy="1373454"/>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167" tIns="117739" rIns="112167" bIns="117739" numCol="1" spcCol="1270" anchor="ctr" anchorCtr="0">
          <a:noAutofit/>
        </a:bodyPr>
        <a:lstStyle/>
        <a:p>
          <a:pPr marL="0" lvl="0" indent="0" algn="ctr" defTabSz="666750">
            <a:lnSpc>
              <a:spcPct val="90000"/>
            </a:lnSpc>
            <a:spcBef>
              <a:spcPct val="0"/>
            </a:spcBef>
            <a:spcAft>
              <a:spcPct val="35000"/>
            </a:spcAft>
            <a:buNone/>
          </a:pPr>
          <a:r>
            <a:rPr lang="en-US" sz="1500" kern="1200"/>
            <a:t>FWS will determine eligibility under CCI</a:t>
          </a:r>
        </a:p>
      </dsp:txBody>
      <dsp:txXfrm>
        <a:off x="2898894" y="1902607"/>
        <a:ext cx="2289091" cy="1373454"/>
      </dsp:txXfrm>
    </dsp:sp>
    <dsp:sp modelId="{3CF165E8-6519-4C53-911E-8127C771C2A5}">
      <dsp:nvSpPr>
        <dsp:cNvPr id="0" name=""/>
        <dsp:cNvSpPr/>
      </dsp:nvSpPr>
      <dsp:spPr>
        <a:xfrm>
          <a:off x="8001767" y="2543615"/>
          <a:ext cx="495890" cy="91440"/>
        </a:xfrm>
        <a:custGeom>
          <a:avLst/>
          <a:gdLst/>
          <a:ahLst/>
          <a:cxnLst/>
          <a:rect l="0" t="0" r="0" b="0"/>
          <a:pathLst>
            <a:path>
              <a:moveTo>
                <a:pt x="0" y="45720"/>
              </a:moveTo>
              <a:lnTo>
                <a:pt x="495890" y="45720"/>
              </a:lnTo>
            </a:path>
          </a:pathLst>
        </a:custGeom>
        <a:noFill/>
        <a:ln w="100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236550" y="2586702"/>
        <a:ext cx="26324" cy="5264"/>
      </dsp:txXfrm>
    </dsp:sp>
    <dsp:sp modelId="{09A2C106-1D58-483B-BF83-BA78895D2F50}">
      <dsp:nvSpPr>
        <dsp:cNvPr id="0" name=""/>
        <dsp:cNvSpPr/>
      </dsp:nvSpPr>
      <dsp:spPr>
        <a:xfrm>
          <a:off x="5714476" y="1902607"/>
          <a:ext cx="2289091" cy="1373454"/>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167" tIns="117739" rIns="112167" bIns="117739" numCol="1" spcCol="1270" anchor="ctr" anchorCtr="0">
          <a:noAutofit/>
        </a:bodyPr>
        <a:lstStyle/>
        <a:p>
          <a:pPr marL="0" lvl="0" indent="0" algn="ctr" defTabSz="666750">
            <a:lnSpc>
              <a:spcPct val="90000"/>
            </a:lnSpc>
            <a:spcBef>
              <a:spcPct val="0"/>
            </a:spcBef>
            <a:spcAft>
              <a:spcPct val="35000"/>
            </a:spcAft>
            <a:buNone/>
          </a:pPr>
          <a:r>
            <a:rPr lang="en-US" sz="1500" kern="1200" dirty="0"/>
            <a:t>Lead Region completes risk assessment</a:t>
          </a:r>
        </a:p>
      </dsp:txBody>
      <dsp:txXfrm>
        <a:off x="5714476" y="1902607"/>
        <a:ext cx="2289091" cy="1373454"/>
      </dsp:txXfrm>
    </dsp:sp>
    <dsp:sp modelId="{792A4399-A33B-424C-813E-D8FCB146FD24}">
      <dsp:nvSpPr>
        <dsp:cNvPr id="0" name=""/>
        <dsp:cNvSpPr/>
      </dsp:nvSpPr>
      <dsp:spPr>
        <a:xfrm>
          <a:off x="1227857" y="3274262"/>
          <a:ext cx="8446746" cy="495890"/>
        </a:xfrm>
        <a:custGeom>
          <a:avLst/>
          <a:gdLst/>
          <a:ahLst/>
          <a:cxnLst/>
          <a:rect l="0" t="0" r="0" b="0"/>
          <a:pathLst>
            <a:path>
              <a:moveTo>
                <a:pt x="8446746" y="0"/>
              </a:moveTo>
              <a:lnTo>
                <a:pt x="8446746" y="265045"/>
              </a:lnTo>
              <a:lnTo>
                <a:pt x="0" y="265045"/>
              </a:lnTo>
              <a:lnTo>
                <a:pt x="0" y="495890"/>
              </a:lnTo>
            </a:path>
          </a:pathLst>
        </a:custGeom>
        <a:noFill/>
        <a:ln w="10000"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239652" y="3519575"/>
        <a:ext cx="423156" cy="5264"/>
      </dsp:txXfrm>
    </dsp:sp>
    <dsp:sp modelId="{A758B800-6045-4605-BCF8-C73677AED798}">
      <dsp:nvSpPr>
        <dsp:cNvPr id="0" name=""/>
        <dsp:cNvSpPr/>
      </dsp:nvSpPr>
      <dsp:spPr>
        <a:xfrm>
          <a:off x="8530058" y="1902607"/>
          <a:ext cx="2289091" cy="1373454"/>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167" tIns="117739" rIns="112167" bIns="117739" numCol="1" spcCol="1270" anchor="ctr" anchorCtr="0">
          <a:noAutofit/>
        </a:bodyPr>
        <a:lstStyle/>
        <a:p>
          <a:pPr marL="0" lvl="0" indent="0" algn="ctr" defTabSz="666750">
            <a:lnSpc>
              <a:spcPct val="90000"/>
            </a:lnSpc>
            <a:spcBef>
              <a:spcPct val="0"/>
            </a:spcBef>
            <a:spcAft>
              <a:spcPct val="35000"/>
            </a:spcAft>
            <a:buNone/>
          </a:pPr>
          <a:r>
            <a:rPr lang="en-US" sz="1500" kern="1200" dirty="0"/>
            <a:t>Environmental compliance review is completed</a:t>
          </a:r>
        </a:p>
      </dsp:txBody>
      <dsp:txXfrm>
        <a:off x="8530058" y="1902607"/>
        <a:ext cx="2289091" cy="1373454"/>
      </dsp:txXfrm>
    </dsp:sp>
    <dsp:sp modelId="{7A52820F-1753-4A22-9A9A-CB4949BA5D73}">
      <dsp:nvSpPr>
        <dsp:cNvPr id="0" name=""/>
        <dsp:cNvSpPr/>
      </dsp:nvSpPr>
      <dsp:spPr>
        <a:xfrm>
          <a:off x="2370603" y="4443560"/>
          <a:ext cx="495890" cy="91440"/>
        </a:xfrm>
        <a:custGeom>
          <a:avLst/>
          <a:gdLst/>
          <a:ahLst/>
          <a:cxnLst/>
          <a:rect l="0" t="0" r="0" b="0"/>
          <a:pathLst>
            <a:path>
              <a:moveTo>
                <a:pt x="0" y="45720"/>
              </a:moveTo>
              <a:lnTo>
                <a:pt x="495890" y="45720"/>
              </a:lnTo>
            </a:path>
          </a:pathLst>
        </a:custGeom>
        <a:noFill/>
        <a:ln w="10000"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605386" y="4486648"/>
        <a:ext cx="26324" cy="5264"/>
      </dsp:txXfrm>
    </dsp:sp>
    <dsp:sp modelId="{8A364504-A038-4850-A71B-BF47DBFD7373}">
      <dsp:nvSpPr>
        <dsp:cNvPr id="0" name=""/>
        <dsp:cNvSpPr/>
      </dsp:nvSpPr>
      <dsp:spPr>
        <a:xfrm>
          <a:off x="83312" y="3802553"/>
          <a:ext cx="2289091" cy="1373454"/>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167" tIns="117739" rIns="112167" bIns="117739" numCol="1" spcCol="1270" anchor="ctr" anchorCtr="0">
          <a:noAutofit/>
        </a:bodyPr>
        <a:lstStyle/>
        <a:p>
          <a:pPr marL="0" lvl="0" indent="0" algn="ctr" defTabSz="666750">
            <a:lnSpc>
              <a:spcPct val="90000"/>
            </a:lnSpc>
            <a:spcBef>
              <a:spcPct val="0"/>
            </a:spcBef>
            <a:spcAft>
              <a:spcPct val="35000"/>
            </a:spcAft>
            <a:buNone/>
          </a:pPr>
          <a:r>
            <a:rPr lang="en-US" sz="1500" kern="1200" dirty="0"/>
            <a:t>Notice of Award is issued to each Participating State and Notice of Subaward is issued to the CCI Entity</a:t>
          </a:r>
        </a:p>
      </dsp:txBody>
      <dsp:txXfrm>
        <a:off x="83312" y="3802553"/>
        <a:ext cx="2289091" cy="1373454"/>
      </dsp:txXfrm>
    </dsp:sp>
    <dsp:sp modelId="{092E6DD7-8C9D-4214-8BE8-6EF135133198}">
      <dsp:nvSpPr>
        <dsp:cNvPr id="0" name=""/>
        <dsp:cNvSpPr/>
      </dsp:nvSpPr>
      <dsp:spPr>
        <a:xfrm>
          <a:off x="5186185" y="4443560"/>
          <a:ext cx="495890" cy="91440"/>
        </a:xfrm>
        <a:custGeom>
          <a:avLst/>
          <a:gdLst/>
          <a:ahLst/>
          <a:cxnLst/>
          <a:rect l="0" t="0" r="0" b="0"/>
          <a:pathLst>
            <a:path>
              <a:moveTo>
                <a:pt x="0" y="45720"/>
              </a:moveTo>
              <a:lnTo>
                <a:pt x="495890" y="45720"/>
              </a:lnTo>
            </a:path>
          </a:pathLst>
        </a:custGeom>
        <a:noFill/>
        <a:ln w="10000"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20968" y="4486648"/>
        <a:ext cx="26324" cy="5264"/>
      </dsp:txXfrm>
    </dsp:sp>
    <dsp:sp modelId="{AEF0DDE2-1A79-4E67-8EF2-A68B9A7A54E8}">
      <dsp:nvSpPr>
        <dsp:cNvPr id="0" name=""/>
        <dsp:cNvSpPr/>
      </dsp:nvSpPr>
      <dsp:spPr>
        <a:xfrm>
          <a:off x="2898894" y="3802553"/>
          <a:ext cx="2289091" cy="1373454"/>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167" tIns="117739" rIns="112167" bIns="117739" numCol="1" spcCol="1270" anchor="ctr" anchorCtr="0">
          <a:noAutofit/>
        </a:bodyPr>
        <a:lstStyle/>
        <a:p>
          <a:pPr marL="0" lvl="0" indent="0" algn="ctr" defTabSz="666750">
            <a:lnSpc>
              <a:spcPct val="90000"/>
            </a:lnSpc>
            <a:spcBef>
              <a:spcPct val="0"/>
            </a:spcBef>
            <a:spcAft>
              <a:spcPct val="35000"/>
            </a:spcAft>
            <a:buNone/>
          </a:pPr>
          <a:r>
            <a:rPr lang="en-US" sz="1500" kern="1200"/>
            <a:t>Project work begins</a:t>
          </a:r>
        </a:p>
      </dsp:txBody>
      <dsp:txXfrm>
        <a:off x="2898894" y="3802553"/>
        <a:ext cx="2289091" cy="1373454"/>
      </dsp:txXfrm>
    </dsp:sp>
    <dsp:sp modelId="{46ADF116-D988-495A-8C39-2700CDEC6DB9}">
      <dsp:nvSpPr>
        <dsp:cNvPr id="0" name=""/>
        <dsp:cNvSpPr/>
      </dsp:nvSpPr>
      <dsp:spPr>
        <a:xfrm>
          <a:off x="5714476" y="3802553"/>
          <a:ext cx="2289091" cy="1373454"/>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167" tIns="117739" rIns="112167" bIns="117739" numCol="1" spcCol="1270" anchor="ctr" anchorCtr="0">
          <a:noAutofit/>
        </a:bodyPr>
        <a:lstStyle/>
        <a:p>
          <a:pPr marL="0" lvl="0" indent="0" algn="ctr" defTabSz="666750">
            <a:lnSpc>
              <a:spcPct val="90000"/>
            </a:lnSpc>
            <a:spcBef>
              <a:spcPct val="0"/>
            </a:spcBef>
            <a:spcAft>
              <a:spcPct val="35000"/>
            </a:spcAft>
            <a:buNone/>
          </a:pPr>
          <a:r>
            <a:rPr lang="en-US" sz="1500" kern="1200"/>
            <a:t>Incurred costs are drawn down according to the draw allocation indicated in the Notice of Award for each Participating State</a:t>
          </a:r>
        </a:p>
      </dsp:txBody>
      <dsp:txXfrm>
        <a:off x="5714476" y="3802553"/>
        <a:ext cx="2289091" cy="13734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F87222-A853-4646-AAB5-951C4A98263E}">
      <dsp:nvSpPr>
        <dsp:cNvPr id="0" name=""/>
        <dsp:cNvSpPr/>
      </dsp:nvSpPr>
      <dsp:spPr>
        <a:xfrm>
          <a:off x="1028759" y="111593"/>
          <a:ext cx="1096417" cy="104119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7952341-E89A-4830-8451-14C63CAC3236}">
      <dsp:nvSpPr>
        <dsp:cNvPr id="0" name=""/>
        <dsp:cNvSpPr/>
      </dsp:nvSpPr>
      <dsp:spPr>
        <a:xfrm>
          <a:off x="5143" y="1084113"/>
          <a:ext cx="3132622" cy="4462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b="1"/>
          </a:pPr>
          <a:r>
            <a:rPr lang="en-US" sz="2300" kern="1200"/>
            <a:t>Phase I January 22</a:t>
          </a:r>
          <a:endParaRPr lang="en-US" sz="2300" kern="1200" dirty="0"/>
        </a:p>
      </dsp:txBody>
      <dsp:txXfrm>
        <a:off x="5143" y="1084113"/>
        <a:ext cx="3132622" cy="446227"/>
      </dsp:txXfrm>
    </dsp:sp>
    <dsp:sp modelId="{3381CF3D-65F5-48D2-87F9-4284DF325B8B}">
      <dsp:nvSpPr>
        <dsp:cNvPr id="0" name=""/>
        <dsp:cNvSpPr/>
      </dsp:nvSpPr>
      <dsp:spPr>
        <a:xfrm>
          <a:off x="5143" y="1651785"/>
          <a:ext cx="3132622" cy="2380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dirty="0"/>
            <a:t>Webinar for CI staff describing at a high level the need for CCIs, and draft process.  </a:t>
          </a:r>
        </a:p>
        <a:p>
          <a:pPr marL="0" lvl="0" indent="0" algn="ctr" defTabSz="755650">
            <a:lnSpc>
              <a:spcPct val="100000"/>
            </a:lnSpc>
            <a:spcBef>
              <a:spcPct val="0"/>
            </a:spcBef>
            <a:spcAft>
              <a:spcPct val="35000"/>
            </a:spcAft>
            <a:buNone/>
          </a:pPr>
          <a:r>
            <a:rPr lang="en-US" sz="1700" kern="1200" dirty="0"/>
            <a:t>Share draft process documents and flowcharts with CI staff. </a:t>
          </a:r>
        </a:p>
        <a:p>
          <a:pPr marL="0" lvl="0" indent="0" algn="ctr" defTabSz="755650">
            <a:lnSpc>
              <a:spcPct val="100000"/>
            </a:lnSpc>
            <a:spcBef>
              <a:spcPct val="0"/>
            </a:spcBef>
            <a:spcAft>
              <a:spcPct val="35000"/>
            </a:spcAft>
            <a:buNone/>
          </a:pPr>
          <a:r>
            <a:rPr lang="en-US" sz="1700" kern="1200" dirty="0"/>
            <a:t>Allow 30 days for comment.  </a:t>
          </a:r>
        </a:p>
        <a:p>
          <a:pPr marL="0" lvl="0" indent="0" algn="ctr" defTabSz="755650">
            <a:lnSpc>
              <a:spcPct val="100000"/>
            </a:lnSpc>
            <a:spcBef>
              <a:spcPct val="0"/>
            </a:spcBef>
            <a:spcAft>
              <a:spcPct val="35000"/>
            </a:spcAft>
            <a:buNone/>
          </a:pPr>
          <a:r>
            <a:rPr lang="en-US" sz="1700" kern="1200" dirty="0"/>
            <a:t>CCI Team will edit documents as needed based on CI staff feedback. </a:t>
          </a:r>
        </a:p>
      </dsp:txBody>
      <dsp:txXfrm>
        <a:off x="5143" y="1651785"/>
        <a:ext cx="3132622" cy="2380652"/>
      </dsp:txXfrm>
    </dsp:sp>
    <dsp:sp modelId="{8F3D0FD0-E01F-422F-9AEB-F6EAFDB5777C}">
      <dsp:nvSpPr>
        <dsp:cNvPr id="0" name=""/>
        <dsp:cNvSpPr/>
      </dsp:nvSpPr>
      <dsp:spPr>
        <a:xfrm>
          <a:off x="4709591" y="111593"/>
          <a:ext cx="1096417" cy="104119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CC996F8-1E2E-4C7E-826E-BA6FB48D59A3}">
      <dsp:nvSpPr>
        <dsp:cNvPr id="0" name=""/>
        <dsp:cNvSpPr/>
      </dsp:nvSpPr>
      <dsp:spPr>
        <a:xfrm>
          <a:off x="3691488" y="1084113"/>
          <a:ext cx="3132622" cy="4462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b="1"/>
          </a:pPr>
          <a:r>
            <a:rPr lang="en-US" sz="2300" kern="1200"/>
            <a:t>Phase II Week of March 7</a:t>
          </a:r>
          <a:endParaRPr lang="en-US" sz="2300" kern="1200" dirty="0"/>
        </a:p>
      </dsp:txBody>
      <dsp:txXfrm>
        <a:off x="3691488" y="1084113"/>
        <a:ext cx="3132622" cy="446227"/>
      </dsp:txXfrm>
    </dsp:sp>
    <dsp:sp modelId="{91729F68-8A74-47DA-99EB-412146CDCE78}">
      <dsp:nvSpPr>
        <dsp:cNvPr id="0" name=""/>
        <dsp:cNvSpPr/>
      </dsp:nvSpPr>
      <dsp:spPr>
        <a:xfrm>
          <a:off x="3691488" y="1681400"/>
          <a:ext cx="3132622" cy="2380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dirty="0"/>
            <a:t>Webinar for FAC working group and State SME’s. </a:t>
          </a:r>
        </a:p>
        <a:p>
          <a:pPr marL="0" lvl="0" indent="0" algn="ctr" defTabSz="755650">
            <a:lnSpc>
              <a:spcPct val="100000"/>
            </a:lnSpc>
            <a:spcBef>
              <a:spcPct val="0"/>
            </a:spcBef>
            <a:spcAft>
              <a:spcPct val="35000"/>
            </a:spcAft>
            <a:buNone/>
          </a:pPr>
          <a:r>
            <a:rPr lang="en-US" sz="1700" kern="1200"/>
            <a:t>Share draft process documents and flowcharts.  </a:t>
          </a:r>
        </a:p>
        <a:p>
          <a:pPr marL="0" lvl="0" indent="0" algn="ctr" defTabSz="755650">
            <a:lnSpc>
              <a:spcPct val="100000"/>
            </a:lnSpc>
            <a:spcBef>
              <a:spcPct val="0"/>
            </a:spcBef>
            <a:spcAft>
              <a:spcPct val="35000"/>
            </a:spcAft>
            <a:buNone/>
          </a:pPr>
          <a:r>
            <a:rPr lang="en-US" sz="1700" kern="1200" dirty="0"/>
            <a:t>Allow 2 weeks for comment. </a:t>
          </a:r>
        </a:p>
        <a:p>
          <a:pPr marL="0" lvl="0" indent="0" algn="ctr" defTabSz="755650">
            <a:lnSpc>
              <a:spcPct val="100000"/>
            </a:lnSpc>
            <a:spcBef>
              <a:spcPct val="0"/>
            </a:spcBef>
            <a:spcAft>
              <a:spcPct val="35000"/>
            </a:spcAft>
            <a:buNone/>
          </a:pPr>
          <a:r>
            <a:rPr lang="en-US" sz="1700" kern="1200" dirty="0"/>
            <a:t>CCI Team will edit documents as needed based on feedback. </a:t>
          </a:r>
        </a:p>
        <a:p>
          <a:pPr marL="0" lvl="0" indent="0" algn="ctr" defTabSz="755650">
            <a:lnSpc>
              <a:spcPct val="100000"/>
            </a:lnSpc>
            <a:spcBef>
              <a:spcPct val="0"/>
            </a:spcBef>
            <a:spcAft>
              <a:spcPct val="35000"/>
            </a:spcAft>
            <a:buNone/>
          </a:pPr>
          <a:r>
            <a:rPr lang="en-US" sz="1700" kern="1200" dirty="0"/>
            <a:t>CCI Wiki page developed, including FAQs</a:t>
          </a:r>
        </a:p>
      </dsp:txBody>
      <dsp:txXfrm>
        <a:off x="3691488" y="1681400"/>
        <a:ext cx="3132622" cy="2380652"/>
      </dsp:txXfrm>
    </dsp:sp>
    <dsp:sp modelId="{3D43D6CF-EC4A-427D-BA35-DE8CAF18C055}">
      <dsp:nvSpPr>
        <dsp:cNvPr id="0" name=""/>
        <dsp:cNvSpPr/>
      </dsp:nvSpPr>
      <dsp:spPr>
        <a:xfrm>
          <a:off x="8390422" y="111593"/>
          <a:ext cx="1096417" cy="104119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2E990BA-43AD-4554-8EC2-2E32B847406C}">
      <dsp:nvSpPr>
        <dsp:cNvPr id="0" name=""/>
        <dsp:cNvSpPr/>
      </dsp:nvSpPr>
      <dsp:spPr>
        <a:xfrm>
          <a:off x="7377833" y="1119284"/>
          <a:ext cx="3132622" cy="4462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b="1"/>
          </a:pPr>
          <a:r>
            <a:rPr lang="en-US" sz="2300" kern="1200"/>
            <a:t>Phase III April 11</a:t>
          </a:r>
          <a:endParaRPr lang="en-US" sz="2300" kern="1200" dirty="0"/>
        </a:p>
      </dsp:txBody>
      <dsp:txXfrm>
        <a:off x="7377833" y="1119284"/>
        <a:ext cx="3132622" cy="446227"/>
      </dsp:txXfrm>
    </dsp:sp>
    <dsp:sp modelId="{B8627CA7-F86E-4C4C-9D17-E66BE421C78B}">
      <dsp:nvSpPr>
        <dsp:cNvPr id="0" name=""/>
        <dsp:cNvSpPr/>
      </dsp:nvSpPr>
      <dsp:spPr>
        <a:xfrm>
          <a:off x="7377833" y="1681400"/>
          <a:ext cx="3132622" cy="2380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dirty="0"/>
            <a:t>Webinar for all state FACs / SMEs </a:t>
          </a:r>
        </a:p>
        <a:p>
          <a:pPr marL="0" lvl="0" indent="0" algn="ctr" defTabSz="755650">
            <a:lnSpc>
              <a:spcPct val="100000"/>
            </a:lnSpc>
            <a:spcBef>
              <a:spcPct val="0"/>
            </a:spcBef>
            <a:spcAft>
              <a:spcPct val="35000"/>
            </a:spcAft>
            <a:buNone/>
          </a:pPr>
          <a:r>
            <a:rPr lang="en-US" sz="1700" kern="1200"/>
            <a:t>Share final process documents and flowcharts. </a:t>
          </a:r>
        </a:p>
      </dsp:txBody>
      <dsp:txXfrm>
        <a:off x="7377833" y="1681400"/>
        <a:ext cx="3132622" cy="2380652"/>
      </dsp:txXfrm>
    </dsp:sp>
  </dsp:spTree>
</dsp:drawing>
</file>

<file path=ppt/diagrams/layout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6CBE88-D397-4BF1-8C85-6C77376020B8}" type="datetimeFigureOut">
              <a:rPr lang="en-US" smtClean="0"/>
              <a:t>1/21/2025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69F357-1E36-46E2-8D58-6D15E33549AA}" type="slidenum">
              <a:rPr lang="en-US" smtClean="0"/>
              <a:t>‹#›</a:t>
            </a:fld>
            <a:endParaRPr lang="en-US"/>
          </a:p>
        </p:txBody>
      </p:sp>
    </p:spTree>
    <p:extLst>
      <p:ext uri="{BB962C8B-B14F-4D97-AF65-F5344CB8AC3E}">
        <p14:creationId xmlns:p14="http://schemas.microsoft.com/office/powerpoint/2010/main" val="1577124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69F357-1E36-46E2-8D58-6D15E33549AA}" type="slidenum">
              <a:rPr lang="en-US" smtClean="0"/>
              <a:t>2</a:t>
            </a:fld>
            <a:endParaRPr lang="en-US"/>
          </a:p>
        </p:txBody>
      </p:sp>
    </p:spTree>
    <p:extLst>
      <p:ext uri="{BB962C8B-B14F-4D97-AF65-F5344CB8AC3E}">
        <p14:creationId xmlns:p14="http://schemas.microsoft.com/office/powerpoint/2010/main" val="2075333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a:t>The CCI Entity coordinates with State team in developing both financial and performance reports.</a:t>
            </a:r>
          </a:p>
          <a:p>
            <a:pPr marL="171450" indent="-171450">
              <a:buFont typeface="Arial"/>
              <a:buChar char="•"/>
            </a:pPr>
            <a:r>
              <a:rPr lang="en-US"/>
              <a:t>A single performance report and single financial report will be prepared for each reporting period. </a:t>
            </a:r>
          </a:p>
          <a:p>
            <a:pPr marL="171450" indent="-171450">
              <a:buFont typeface="Arial"/>
              <a:buChar char="•"/>
            </a:pPr>
            <a:r>
              <a:rPr lang="en-US"/>
              <a:t>Each Participating State must provide a signed letter certifying that they have reviewed and accepted the reports. </a:t>
            </a:r>
          </a:p>
          <a:p>
            <a:pPr marL="171450" indent="-171450">
              <a:buFont typeface="Arial"/>
              <a:buChar char="•"/>
            </a:pPr>
            <a:r>
              <a:rPr lang="en-US"/>
              <a:t>CCI Entity submits reports and certifications in GS and TRACS</a:t>
            </a:r>
          </a:p>
          <a:p>
            <a:pPr marL="171450" indent="-171450">
              <a:buFont typeface="Arial"/>
              <a:buChar char="•"/>
            </a:pPr>
            <a:r>
              <a:rPr lang="en-US"/>
              <a:t>HQ Compliance Branch will review the ASAP draws by state to ensure that incurred costs are drawn down according to the Notice of Subaward.</a:t>
            </a:r>
          </a:p>
          <a:p>
            <a:pPr marL="171450" indent="-171450">
              <a:buFont typeface="Arial"/>
              <a:buChar char="•"/>
            </a:pPr>
            <a:r>
              <a:rPr lang="en-US"/>
              <a:t>Lead Region reviews and approves reports in GS and TRACS</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3769F357-1E36-46E2-8D58-6D15E33549AA}" type="slidenum">
              <a:rPr lang="en-US" smtClean="0"/>
              <a:t>18</a:t>
            </a:fld>
            <a:endParaRPr lang="en-US"/>
          </a:p>
        </p:txBody>
      </p:sp>
    </p:spTree>
    <p:extLst>
      <p:ext uri="{BB962C8B-B14F-4D97-AF65-F5344CB8AC3E}">
        <p14:creationId xmlns:p14="http://schemas.microsoft.com/office/powerpoint/2010/main" val="3658841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a:t>The CCI entity will submit amendments in GS. </a:t>
            </a:r>
          </a:p>
          <a:p>
            <a:pPr marL="742950" lvl="2" indent="-285750">
              <a:buFont typeface="Arial"/>
              <a:buChar char="•"/>
            </a:pPr>
            <a:r>
              <a:rPr lang="en-US"/>
              <a:t>All amendments must include a signed Letter of Intent from each Participating State. </a:t>
            </a:r>
            <a:endParaRPr lang="en-US">
              <a:ea typeface="Calibri" panose="020F0502020204030204"/>
              <a:cs typeface="Calibri" panose="020F0502020204030204"/>
            </a:endParaRPr>
          </a:p>
          <a:p>
            <a:pPr marL="628650" lvl="1" indent="-171450">
              <a:buFont typeface="Arial"/>
              <a:buChar char="•"/>
            </a:pPr>
            <a:r>
              <a:rPr lang="en-US"/>
              <a:t>Requests for increased Federal funding must direct the Service to obligate the funds from each requesting State’s apportionment as a subaward from the State to the CCI entity.</a:t>
            </a:r>
          </a:p>
          <a:p>
            <a:pPr marL="628650" lvl="1" indent="-171450">
              <a:buFont typeface="Arial"/>
              <a:buChar char="•"/>
            </a:pPr>
            <a:r>
              <a:rPr lang="en-US"/>
              <a:t>Amendments to a multi-year CCI will only be accepted once per year.</a:t>
            </a:r>
            <a:endParaRPr lang="en-US">
              <a:ea typeface="Calibri"/>
              <a:cs typeface="Calibri"/>
            </a:endParaRPr>
          </a:p>
          <a:p>
            <a:pPr marL="171450" indent="-171450">
              <a:buFont typeface="Arial"/>
              <a:buChar char="•"/>
            </a:pPr>
            <a:r>
              <a:rPr lang="en-US"/>
              <a:t>Amendments will be processed by Lead Region</a:t>
            </a:r>
            <a:endParaRPr lang="en-US">
              <a:ea typeface="Calibri"/>
              <a:cs typeface="Calibri"/>
            </a:endParaRPr>
          </a:p>
          <a:p>
            <a:pPr marL="171450" indent="-171450">
              <a:buFont typeface="Arial"/>
              <a:buChar char="•"/>
            </a:pPr>
            <a:r>
              <a:rPr lang="en-US"/>
              <a:t>Notice of Award will be sent to each Participating State</a:t>
            </a:r>
            <a:endParaRPr lang="en-US">
              <a:ea typeface="Calibri"/>
              <a:cs typeface="Calibri"/>
            </a:endParaRPr>
          </a:p>
          <a:p>
            <a:pPr marL="171450" indent="-171450">
              <a:buFont typeface="Arial"/>
              <a:buChar char="•"/>
            </a:pPr>
            <a:r>
              <a:rPr lang="en-US"/>
              <a:t>Notice of Subaward will be sent to the CCI Entity and will reflect updated rates of participation for each state</a:t>
            </a:r>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3769F357-1E36-46E2-8D58-6D15E33549AA}" type="slidenum">
              <a:rPr lang="en-US" smtClean="0"/>
              <a:t>19</a:t>
            </a:fld>
            <a:endParaRPr lang="en-US"/>
          </a:p>
        </p:txBody>
      </p:sp>
    </p:spTree>
    <p:extLst>
      <p:ext uri="{BB962C8B-B14F-4D97-AF65-F5344CB8AC3E}">
        <p14:creationId xmlns:p14="http://schemas.microsoft.com/office/powerpoint/2010/main" val="319207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If a CCI will occur within a Single Region </a:t>
            </a:r>
            <a:endParaRPr lang="en-US"/>
          </a:p>
          <a:p>
            <a:pPr marL="285750" indent="-285750">
              <a:buFont typeface="Arial"/>
              <a:buChar char="•"/>
            </a:pPr>
            <a:r>
              <a:rPr lang="en-US"/>
              <a:t>Compliance evaluations, determinations, and documentation to be completed by that Region based on established procedures.</a:t>
            </a:r>
          </a:p>
          <a:p>
            <a:r>
              <a:rPr lang="en-US" b="1"/>
              <a:t>If a CCI will occur in Multi-Regions</a:t>
            </a:r>
            <a:endParaRPr lang="en-US"/>
          </a:p>
          <a:p>
            <a:pPr marL="285750" indent="-285750">
              <a:buFont typeface="Arial"/>
              <a:buChar char="•"/>
            </a:pPr>
            <a:r>
              <a:rPr lang="en-US"/>
              <a:t>Lead Region will coordinate as appropriate with other affected Regions to complete and document compliance determinations, consistent with Region- and partner-specific procedures.</a:t>
            </a:r>
          </a:p>
          <a:p>
            <a:pPr marL="285750" indent="-285750">
              <a:buFont typeface="Arial"/>
              <a:buChar char="•"/>
            </a:pPr>
            <a:r>
              <a:rPr lang="en-US"/>
              <a:t>The need for coordination in multi-region projects depends on the project's complexity and potential impact.</a:t>
            </a:r>
          </a:p>
          <a:p>
            <a:r>
              <a:rPr lang="en-US"/>
              <a:t> </a:t>
            </a:r>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3769F357-1E36-46E2-8D58-6D15E33549AA}" type="slidenum">
              <a:rPr lang="en-US" smtClean="0"/>
              <a:t>20</a:t>
            </a:fld>
            <a:endParaRPr lang="en-US"/>
          </a:p>
        </p:txBody>
      </p:sp>
    </p:spTree>
    <p:extLst>
      <p:ext uri="{BB962C8B-B14F-4D97-AF65-F5344CB8AC3E}">
        <p14:creationId xmlns:p14="http://schemas.microsoft.com/office/powerpoint/2010/main" val="3807350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Payments</a:t>
            </a:r>
            <a:endParaRPr lang="en-US"/>
          </a:p>
          <a:p>
            <a:r>
              <a:rPr lang="en-US"/>
              <a:t>The subaward to the CCI entity may contain multiple lines of funding from each of the participating states. </a:t>
            </a:r>
            <a:endParaRPr lang="en-US">
              <a:ea typeface="Calibri"/>
              <a:cs typeface="Calibri"/>
            </a:endParaRPr>
          </a:p>
          <a:p>
            <a:pPr marL="285750" indent="-285750">
              <a:buFont typeface="Arial"/>
              <a:buChar char="•"/>
            </a:pPr>
            <a:r>
              <a:rPr lang="en-US"/>
              <a:t>The CCI Entity must request drawdown in ASAP in proportion to each State’s share of the total Federal funds awarded by subaccount.</a:t>
            </a:r>
            <a:endParaRPr lang="en-US">
              <a:ea typeface="Calibri"/>
              <a:cs typeface="Calibri"/>
            </a:endParaRPr>
          </a:p>
          <a:p>
            <a:pPr marL="285750" indent="-285750">
              <a:buFont typeface="Arial"/>
              <a:buChar char="•"/>
            </a:pPr>
            <a:r>
              <a:rPr lang="en-US"/>
              <a:t>Approval to allocate costs in this manner will be included on the Notice of Award to each State and in the Notice of Subaward to the CCI Entity.</a:t>
            </a:r>
            <a:endParaRPr lang="en-US">
              <a:ea typeface="Calibri"/>
              <a:cs typeface="Calibri"/>
            </a:endParaRPr>
          </a:p>
          <a:p>
            <a:endParaRPr lang="en-US"/>
          </a:p>
          <a:p>
            <a:r>
              <a:rPr lang="en-US"/>
              <a:t>As you can see from the example on the screen the funds for each draw are based on the states share of the total Federal funds by subaccount. </a:t>
            </a:r>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3769F357-1E36-46E2-8D58-6D15E33549AA}" type="slidenum">
              <a:rPr lang="en-US" smtClean="0"/>
              <a:t>21</a:t>
            </a:fld>
            <a:endParaRPr lang="en-US"/>
          </a:p>
        </p:txBody>
      </p:sp>
    </p:spTree>
    <p:extLst>
      <p:ext uri="{BB962C8B-B14F-4D97-AF65-F5344CB8AC3E}">
        <p14:creationId xmlns:p14="http://schemas.microsoft.com/office/powerpoint/2010/main" val="1024961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69F357-1E36-46E2-8D58-6D15E33549AA}" type="slidenum">
              <a:rPr lang="en-US" smtClean="0"/>
              <a:t>22</a:t>
            </a:fld>
            <a:endParaRPr lang="en-US"/>
          </a:p>
        </p:txBody>
      </p:sp>
    </p:spTree>
    <p:extLst>
      <p:ext uri="{BB962C8B-B14F-4D97-AF65-F5344CB8AC3E}">
        <p14:creationId xmlns:p14="http://schemas.microsoft.com/office/powerpoint/2010/main" val="271080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Both"/>
            </a:pPr>
            <a:r>
              <a:rPr lang="en-US" dirty="0"/>
              <a:t>NBCI’s accounting system currently possesses allocation limits which prevents it from properly allocating costs in proportion to the relative benefits received from each of the various individual agreements that they receive from States and other parties.  Because of this, NBCI staff considered that collectively, all the different “monies” they received are just put into one big pot for which they use the pot to pay for all their activities.  There was no reasonable methodology by which NBCI allocated their costs to each respective subaward.</a:t>
            </a:r>
          </a:p>
          <a:p>
            <a:pPr marL="228600" indent="-228600">
              <a:buAutoNum type="arabicParenBoth"/>
            </a:pPr>
            <a:r>
              <a:rPr lang="en-US" dirty="0"/>
              <a:t>NBCI used a “Recharge Center” accounting methodology which basically allowed NBCI to administer their various subaward agreements as fixed-amount subawards which are unallowable under 2 CFR 200 because the program requires a mandatory cost sharing requirement.</a:t>
            </a:r>
          </a:p>
          <a:p>
            <a:pPr marL="228600" indent="-228600">
              <a:buAutoNum type="arabicParenBoth"/>
            </a:pPr>
            <a:r>
              <a:rPr lang="en-US" dirty="0"/>
              <a:t>NBCI activities are not affected by the amount of funding provided by each State, respectively.  As a results, each State receives the same amount of benefits, irrespective of the amount of funding provided (</a:t>
            </a:r>
            <a:r>
              <a:rPr lang="en-US" dirty="0" err="1"/>
              <a:t>subawarded</a:t>
            </a:r>
            <a:r>
              <a:rPr lang="en-US" dirty="0"/>
              <a:t>) by each State.</a:t>
            </a:r>
          </a:p>
          <a:p>
            <a:pPr marL="228600" indent="-228600">
              <a:buAutoNum type="arabicParenBoth"/>
            </a:pPr>
            <a:endParaRPr lang="en-US" dirty="0"/>
          </a:p>
        </p:txBody>
      </p:sp>
      <p:sp>
        <p:nvSpPr>
          <p:cNvPr id="4" name="Slide Number Placeholder 3"/>
          <p:cNvSpPr>
            <a:spLocks noGrp="1"/>
          </p:cNvSpPr>
          <p:nvPr>
            <p:ph type="sldNum" sz="quarter" idx="5"/>
          </p:nvPr>
        </p:nvSpPr>
        <p:spPr/>
        <p:txBody>
          <a:bodyPr/>
          <a:lstStyle/>
          <a:p>
            <a:fld id="{3769F357-1E36-46E2-8D58-6D15E33549AA}" type="slidenum">
              <a:rPr lang="en-US" smtClean="0"/>
              <a:t>4</a:t>
            </a:fld>
            <a:endParaRPr lang="en-US"/>
          </a:p>
        </p:txBody>
      </p:sp>
    </p:spTree>
    <p:extLst>
      <p:ext uri="{BB962C8B-B14F-4D97-AF65-F5344CB8AC3E}">
        <p14:creationId xmlns:p14="http://schemas.microsoft.com/office/powerpoint/2010/main" val="642400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69F357-1E36-46E2-8D58-6D15E33549AA}" type="slidenum">
              <a:rPr lang="en-US" smtClean="0"/>
              <a:t>6</a:t>
            </a:fld>
            <a:endParaRPr lang="en-US"/>
          </a:p>
        </p:txBody>
      </p:sp>
    </p:spTree>
    <p:extLst>
      <p:ext uri="{BB962C8B-B14F-4D97-AF65-F5344CB8AC3E}">
        <p14:creationId xmlns:p14="http://schemas.microsoft.com/office/powerpoint/2010/main" val="4004741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0:notes"/>
          <p:cNvSpPr>
            <a:spLocks noGrp="1" noRot="1" noChangeAspect="1"/>
          </p:cNvSpPr>
          <p:nvPr>
            <p:ph type="sldImg" idx="2"/>
          </p:nvPr>
        </p:nvSpPr>
        <p:spPr>
          <a:xfrm>
            <a:off x="342900" y="696913"/>
            <a:ext cx="6196013"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0:notes"/>
          <p:cNvSpPr txBox="1">
            <a:spLocks noGrp="1"/>
          </p:cNvSpPr>
          <p:nvPr>
            <p:ph type="body" idx="1"/>
          </p:nvPr>
        </p:nvSpPr>
        <p:spPr>
          <a:xfrm>
            <a:off x="688182" y="4415791"/>
            <a:ext cx="5505450" cy="4183380"/>
          </a:xfrm>
          <a:prstGeom prst="rect">
            <a:avLst/>
          </a:prstGeom>
          <a:noFill/>
          <a:ln>
            <a:noFill/>
          </a:ln>
        </p:spPr>
        <p:txBody>
          <a:bodyPr spcFirstLastPara="1" wrap="square" lIns="92414" tIns="46207" rIns="92414" bIns="46207" anchor="t" anchorCtr="0">
            <a:noAutofit/>
          </a:bodyPr>
          <a:lstStyle/>
          <a:p>
            <a:pPr marL="457200" marR="0" lvl="0" indent="-4572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Landscape-scale conservation is not a new idea. There are success stories of partners coming together for conservation.</a:t>
            </a:r>
          </a:p>
          <a:p>
            <a:pPr marL="457200" marR="0" lvl="0" indent="-4572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includes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New England Cottontail</a:t>
            </a:r>
            <a:r>
              <a:rPr lang="en-US" sz="1800" dirty="0">
                <a:effectLst/>
                <a:latin typeface="Calibri" panose="020F0502020204030204" pitchFamily="34" charset="0"/>
                <a:ea typeface="Calibri" panose="020F0502020204030204" pitchFamily="34" charset="0"/>
                <a:cs typeface="Times New Roman" panose="02020603050405020304" pitchFamily="18" charset="0"/>
              </a:rPr>
              <a:t>. Once a “candidate” species for listing, the Service removed the cottontail as a candidate species, determining that, as a result of ongoing and planned implementation of conservation actions across multiple states, the species no longer meets the definition of threatened or endangered. </a:t>
            </a:r>
          </a:p>
          <a:p>
            <a:pPr marL="914400" marR="0" lvl="1" indent="-4572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NEC is a good example of pooled funding: CT contributed funds for the captive breeding program, the program did not occur in their state and NEC were not released in the state of CT. CT contributed because they understand that the reintroduction of NEC to landscapes where populations have been lost is core function of range-wide restoration efforts.</a:t>
            </a:r>
          </a:p>
          <a:p>
            <a:pPr marL="342900" marR="0" lvl="0" indent="-342900">
              <a:spcAft>
                <a:spcPts val="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Rapid sea-level rise in recent decades has exacerbated historical stressors and currently poses the greatest threat to salt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marshs</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the species found there like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Saltmarsh Sparrow</a:t>
            </a:r>
            <a:r>
              <a:rPr lang="en-US" sz="1800" dirty="0">
                <a:effectLst/>
                <a:latin typeface="Calibri" panose="020F0502020204030204" pitchFamily="34" charset="0"/>
                <a:ea typeface="Calibri" panose="020F0502020204030204" pitchFamily="34" charset="0"/>
                <a:cs typeface="Times New Roman" panose="02020603050405020304" pitchFamily="18" charset="0"/>
              </a:rPr>
              <a:t>. Along the Atlantic Coast partners are creating high quality habitat to support Saltmarsh Sparrows. Maine, Massachusetts, Rhode Island, Connecticut, Maryland, and Virginia will restore over 1600 acres of salt marsh habitat using different restoration and management techniques. Partners are making progress, but </a:t>
            </a:r>
            <a:r>
              <a:rPr lang="en-U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inefficacies remain as:</a:t>
            </a:r>
            <a:endParaRPr lang="en-US" sz="1100" dirty="0">
              <a:solidFill>
                <a:srgbClr val="000000"/>
              </a:solidFill>
              <a:effectLst/>
              <a:latin typeface="Calibri" panose="020F0502020204030204" pitchFamily="34" charset="0"/>
              <a:ea typeface="Calibri" panose="020F0502020204030204" pitchFamily="34" charset="0"/>
            </a:endParaRPr>
          </a:p>
          <a:p>
            <a:pPr marL="742950" marR="0" lvl="1" indent="-285750">
              <a:spcAft>
                <a:spcPts val="0"/>
              </a:spcAft>
              <a:buSzPts val="1000"/>
              <a:buFont typeface="Courier New" panose="02070309020205020404" pitchFamily="49" charset="0"/>
              <a:buChar char="o"/>
              <a:tabLst>
                <a:tab pos="914400" algn="l"/>
              </a:tabLst>
            </a:pPr>
            <a:r>
              <a:rPr lang="en-US"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Each state receives a grant. </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Aft>
                <a:spcPts val="0"/>
              </a:spcAft>
              <a:buSzPts val="1000"/>
              <a:buFont typeface="Courier New" panose="02070309020205020404" pitchFamily="49" charset="0"/>
              <a:buChar char="o"/>
              <a:tabLst>
                <a:tab pos="914400" algn="l"/>
              </a:tabLst>
            </a:pPr>
            <a:r>
              <a:rPr lang="en-US"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Same contractors or subrecipients work for multiple states. Each must enter into their own agreement. </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Aft>
                <a:spcPts val="0"/>
              </a:spcAft>
              <a:buSzPts val="1000"/>
              <a:buFont typeface="Courier New" panose="02070309020205020404" pitchFamily="49" charset="0"/>
              <a:buChar char="o"/>
              <a:tabLst>
                <a:tab pos="914400" algn="l"/>
              </a:tabLst>
            </a:pPr>
            <a:r>
              <a:rPr lang="en-US"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Despite being a part of the initiative because of the individual grants to each state excess match from one state could not be used to support another state. </a:t>
            </a:r>
            <a:endParaRPr lang="en-US"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Waterfowl are one of the best examples of making an investment in one part of the range and seeing benefits in a different part. To properly manage waterfowl species, managers must know how many birds there are, their production, and their mortality to determine the effects management measures have on the population. Adequate banding data supplies an essential part of this information. This data are used to determine waterfowl harvest regulations for the each flyway. The Atlantic Flyway Cooperative Waterfowl Banding Program was initiated in 1965 to determine population dynamics of selected waterfowl species in the Atlantic Flyway</a:t>
            </a:r>
          </a:p>
          <a:p>
            <a:pPr marL="914400" marR="0" lvl="1" indent="-4572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Northeast States as part of the Flyway Council pool funds to aid cooperative banding efforts. Costs are not allocated based on benefits received by the individual state contributing to the project.</a:t>
            </a:r>
          </a:p>
          <a:p>
            <a:pPr marL="457200" marR="0" lvl="0" indent="-4572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sz="1600" dirty="0"/>
          </a:p>
        </p:txBody>
      </p:sp>
      <p:sp>
        <p:nvSpPr>
          <p:cNvPr id="194" name="Google Shape;194;p10:notes"/>
          <p:cNvSpPr txBox="1">
            <a:spLocks noGrp="1"/>
          </p:cNvSpPr>
          <p:nvPr>
            <p:ph type="sldNum" idx="12"/>
          </p:nvPr>
        </p:nvSpPr>
        <p:spPr>
          <a:xfrm>
            <a:off x="3898102" y="8829967"/>
            <a:ext cx="2982119" cy="464820"/>
          </a:xfrm>
          <a:prstGeom prst="rect">
            <a:avLst/>
          </a:prstGeom>
          <a:noFill/>
          <a:ln>
            <a:noFill/>
          </a:ln>
        </p:spPr>
        <p:txBody>
          <a:bodyPr spcFirstLastPara="1" wrap="square" lIns="92414" tIns="46207" rIns="92414" bIns="46207" anchor="b" anchorCtr="0">
            <a:noAutofit/>
          </a:bodyPr>
          <a:lstStyle/>
          <a:p>
            <a:pPr marL="0" marR="0" lvl="0" indent="0" algn="r" defTabSz="905713" rtl="0" eaLnBrk="1" fontAlgn="auto" latinLnBrk="0" hangingPunct="1">
              <a:lnSpc>
                <a:spcPct val="100000"/>
              </a:lnSpc>
              <a:spcBef>
                <a:spcPts val="0"/>
              </a:spcBef>
              <a:spcAft>
                <a:spcPts val="0"/>
              </a:spcAft>
              <a:buClr>
                <a:srgbClr val="000000"/>
              </a:buClr>
              <a:buSzTx/>
              <a:buFontTx/>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05713" rtl="0" eaLnBrk="1" fontAlgn="auto" latinLnBrk="0" hangingPunct="1">
                <a:lnSpc>
                  <a:spcPct val="100000"/>
                </a:lnSpc>
                <a:spcBef>
                  <a:spcPts val="0"/>
                </a:spcBef>
                <a:spcAft>
                  <a:spcPts val="0"/>
                </a:spcAft>
                <a:buClr>
                  <a:srgbClr val="000000"/>
                </a:buClr>
                <a:buSzTx/>
                <a:buFontTx/>
                <a:buNone/>
                <a:tabLst/>
                <a:defRPr/>
              </a:pPr>
              <a:t>7</a:t>
            </a:fld>
            <a:endParaRPr kumimoji="0" sz="1400" b="0" i="0" u="none" strike="noStrike" kern="0" cap="none" spc="0" normalizeH="0" baseline="0" noProof="0" dirty="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688578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Over the next several slides we will be reviewing the current draft CCI administrative process that we are hoping to get your feedback on over the next month.  As you can see on the screen in front of you there are several steps in this process from the initial CCI concept to implementation.  </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3769F357-1E36-46E2-8D58-6D15E33549AA}" type="slidenum">
              <a:rPr lang="en-US" smtClean="0"/>
              <a:t>13</a:t>
            </a:fld>
            <a:endParaRPr lang="en-US"/>
          </a:p>
        </p:txBody>
      </p:sp>
    </p:spTree>
    <p:extLst>
      <p:ext uri="{BB962C8B-B14F-4D97-AF65-F5344CB8AC3E}">
        <p14:creationId xmlns:p14="http://schemas.microsoft.com/office/powerpoint/2010/main" val="73418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a:t>Prior to submitting an application to the Service two or more Participating States that have an interest in working on a collaborative conservation project will identify a state team to guide the initiative.  </a:t>
            </a:r>
          </a:p>
          <a:p>
            <a:pPr marL="171450" indent="-171450">
              <a:buFont typeface="Arial"/>
              <a:buChar char="•"/>
            </a:pPr>
            <a:r>
              <a:rPr lang="en-US"/>
              <a:t>The state team will include at least 2 Participating State representatives. The State team must include someone with technical knowledge relevant to the project, as well as a Federal Aid Coordinator or other State employee with experience managing WSFR or SWG awards.</a:t>
            </a:r>
            <a:endParaRPr lang="en-US">
              <a:ea typeface="Calibri"/>
              <a:cs typeface="Calibri"/>
            </a:endParaRPr>
          </a:p>
          <a:p>
            <a:pPr marL="171450" indent="-171450">
              <a:buFont typeface="Arial"/>
              <a:buChar char="•"/>
            </a:pPr>
            <a:r>
              <a:rPr lang="en-US"/>
              <a:t>The Participating States will then identify a CCI Entity to manage the project. The CCI entity can be a state or federal agency, Non-Governmental Organization, institution of Higher Education or Regional Association</a:t>
            </a:r>
            <a:endParaRPr lang="en-US">
              <a:ea typeface="Calibri"/>
              <a:cs typeface="Calibri"/>
            </a:endParaRPr>
          </a:p>
          <a:p>
            <a:pPr marL="171450" indent="-171450">
              <a:buFont typeface="Arial"/>
              <a:buChar char="•"/>
            </a:pPr>
            <a:r>
              <a:rPr lang="en-US"/>
              <a:t>Together the State team members and the CCI entity will develop a single CCI application. The application package must describe how the CCI Entity is qualified to coordinate the work, how they have engaged partners in developing the scope and budget and include budget by cost category. If the budget contains more than one subaccount the application must describe how the costs will be allocated and tracked by the CCI entity.  </a:t>
            </a:r>
            <a:endParaRPr lang="en-US">
              <a:ea typeface="Calibri"/>
              <a:cs typeface="Calibri"/>
            </a:endParaRPr>
          </a:p>
          <a:p>
            <a:pPr marL="171450" indent="-171450">
              <a:buFont typeface="Arial"/>
              <a:buChar char="•"/>
            </a:pPr>
            <a:r>
              <a:rPr lang="en-US"/>
              <a:t>The state team will ensure that all participating states are aware of the full scope and cost of the CCI prior to submitting an application to the Service.  </a:t>
            </a:r>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3769F357-1E36-46E2-8D58-6D15E33549AA}" type="slidenum">
              <a:rPr lang="en-US" smtClean="0"/>
              <a:t>14</a:t>
            </a:fld>
            <a:endParaRPr lang="en-US"/>
          </a:p>
        </p:txBody>
      </p:sp>
    </p:spTree>
    <p:extLst>
      <p:ext uri="{BB962C8B-B14F-4D97-AF65-F5344CB8AC3E}">
        <p14:creationId xmlns:p14="http://schemas.microsoft.com/office/powerpoint/2010/main" val="3868353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a:t>To apply for funding the Lead Region will develop a Directed Announcement for the CCI application. </a:t>
            </a:r>
          </a:p>
          <a:p>
            <a:pPr marL="171450" indent="-171450">
              <a:buFont typeface="Arial"/>
              <a:buChar char="•"/>
            </a:pPr>
            <a:r>
              <a:rPr lang="en-US"/>
              <a:t>The CCI entity will submit a single application package. As part of the application package the CCI entity will need to provide a list of state team members and their qualifications and each participating state will need to submit a letter of intent. The letter of intent will direct the Service to obligate funds from the Participating states apportionment as a subaward from the state to the CCI entity.  The letter must identify any match the State will provide and any state-specific terms and conditions they would like to apply to the subaward. </a:t>
            </a:r>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3769F357-1E36-46E2-8D58-6D15E33549AA}" type="slidenum">
              <a:rPr lang="en-US" smtClean="0"/>
              <a:t>15</a:t>
            </a:fld>
            <a:endParaRPr lang="en-US"/>
          </a:p>
        </p:txBody>
      </p:sp>
    </p:spTree>
    <p:extLst>
      <p:ext uri="{BB962C8B-B14F-4D97-AF65-F5344CB8AC3E}">
        <p14:creationId xmlns:p14="http://schemas.microsoft.com/office/powerpoint/2010/main" val="2337449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a:t>Once the application has been submitted the lead region will review the application to ensure that it meets the requirements of a CCI, complete a risk assessment of the CCI entity, complete environmental compliance reviews, and identifies any CCI - specific terms and conditions. </a:t>
            </a:r>
          </a:p>
          <a:p>
            <a:pPr marL="285750" indent="-285750">
              <a:buFont typeface="Arial"/>
              <a:buChar char="•"/>
            </a:pPr>
            <a:r>
              <a:rPr lang="en-US"/>
              <a:t>For the C-SWG program – Applications will be submitted through the normal competitive process by the deadline in the NOFO. The National Comp-SWG coordinator will provide the HQ POC with a copy of the application to review to ensure that it meets the requirements of a CCI. This will occur at the same time as the merit review and ranking process. HQ POC will provide to the National C-SWG coordinator a memo stating whether the application meets the requirements for a CCI award or not. </a:t>
            </a:r>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3769F357-1E36-46E2-8D58-6D15E33549AA}" type="slidenum">
              <a:rPr lang="en-US" smtClean="0"/>
              <a:t>16</a:t>
            </a:fld>
            <a:endParaRPr lang="en-US"/>
          </a:p>
        </p:txBody>
      </p:sp>
    </p:spTree>
    <p:extLst>
      <p:ext uri="{BB962C8B-B14F-4D97-AF65-F5344CB8AC3E}">
        <p14:creationId xmlns:p14="http://schemas.microsoft.com/office/powerpoint/2010/main" val="3836706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a:t>As part of the award process a Notice of Award will be issued to each Participating State informing them that the CCI has been approved, confirming their obligation of funds, and describing their responsibilities to report and monitor the subaward. </a:t>
            </a:r>
          </a:p>
          <a:p>
            <a:pPr marL="285750" indent="-285750">
              <a:buFont typeface="Arial"/>
              <a:buChar char="•"/>
            </a:pPr>
            <a:r>
              <a:rPr lang="en-US"/>
              <a:t>A Notice of subaward will also be issued to the CCI Entity, which will include a statement that the funds are subawards, a list of Participating States with subaccounts and amounts, and CCI-specific terms and conditions. The Notice will also describe the rate of participation for each State on which ASAP draws must be based. </a:t>
            </a:r>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3769F357-1E36-46E2-8D58-6D15E33549AA}" type="slidenum">
              <a:rPr lang="en-US" smtClean="0"/>
              <a:t>17</a:t>
            </a:fld>
            <a:endParaRPr lang="en-US"/>
          </a:p>
        </p:txBody>
      </p:sp>
    </p:spTree>
    <p:extLst>
      <p:ext uri="{BB962C8B-B14F-4D97-AF65-F5344CB8AC3E}">
        <p14:creationId xmlns:p14="http://schemas.microsoft.com/office/powerpoint/2010/main" val="1371892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BC594-B378-C30C-1BBA-2F0391B95E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76F2873-D009-2487-C440-FF38E8E0B9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CE13EF-A6AB-94AD-9020-1C5C081756BC}"/>
              </a:ext>
            </a:extLst>
          </p:cNvPr>
          <p:cNvSpPr>
            <a:spLocks noGrp="1"/>
          </p:cNvSpPr>
          <p:nvPr>
            <p:ph type="dt" sz="half" idx="10"/>
          </p:nvPr>
        </p:nvSpPr>
        <p:spPr/>
        <p:txBody>
          <a:bodyPr/>
          <a:lstStyle/>
          <a:p>
            <a:fld id="{75667593-D0DE-48B2-B0D9-E2A3E62F662B}" type="datetimeFigureOut">
              <a:rPr lang="en-US" smtClean="0"/>
              <a:t>1/21/2025</a:t>
            </a:fld>
            <a:endParaRPr lang="en-US"/>
          </a:p>
        </p:txBody>
      </p:sp>
      <p:sp>
        <p:nvSpPr>
          <p:cNvPr id="5" name="Footer Placeholder 4">
            <a:extLst>
              <a:ext uri="{FF2B5EF4-FFF2-40B4-BE49-F238E27FC236}">
                <a16:creationId xmlns:a16="http://schemas.microsoft.com/office/drawing/2014/main" id="{87229E2A-029A-2CC8-38EB-C8F442D4F4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6FDEA0-FBCC-A309-E1B9-A72425125215}"/>
              </a:ext>
            </a:extLst>
          </p:cNvPr>
          <p:cNvSpPr>
            <a:spLocks noGrp="1"/>
          </p:cNvSpPr>
          <p:nvPr>
            <p:ph type="sldNum" sz="quarter" idx="12"/>
          </p:nvPr>
        </p:nvSpPr>
        <p:spPr/>
        <p:txBody>
          <a:bodyPr/>
          <a:lstStyle/>
          <a:p>
            <a:fld id="{08E6BC38-E881-469C-B3F5-EB388832717A}" type="slidenum">
              <a:rPr lang="en-US" smtClean="0"/>
              <a:t>‹#›</a:t>
            </a:fld>
            <a:endParaRPr lang="en-US"/>
          </a:p>
        </p:txBody>
      </p:sp>
    </p:spTree>
    <p:extLst>
      <p:ext uri="{BB962C8B-B14F-4D97-AF65-F5344CB8AC3E}">
        <p14:creationId xmlns:p14="http://schemas.microsoft.com/office/powerpoint/2010/main" val="3556330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CD9EB-2876-AE7D-CB15-082BF04D1E1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380A58A-BA91-72DA-9E66-74CEB1A759A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07CB98-1A95-74A2-BE1A-F241A8CF24C3}"/>
              </a:ext>
            </a:extLst>
          </p:cNvPr>
          <p:cNvSpPr>
            <a:spLocks noGrp="1"/>
          </p:cNvSpPr>
          <p:nvPr>
            <p:ph type="dt" sz="half" idx="10"/>
          </p:nvPr>
        </p:nvSpPr>
        <p:spPr/>
        <p:txBody>
          <a:bodyPr/>
          <a:lstStyle/>
          <a:p>
            <a:fld id="{75667593-D0DE-48B2-B0D9-E2A3E62F662B}" type="datetimeFigureOut">
              <a:rPr lang="en-US" smtClean="0"/>
              <a:t>1/21/2025</a:t>
            </a:fld>
            <a:endParaRPr lang="en-US"/>
          </a:p>
        </p:txBody>
      </p:sp>
      <p:sp>
        <p:nvSpPr>
          <p:cNvPr id="5" name="Footer Placeholder 4">
            <a:extLst>
              <a:ext uri="{FF2B5EF4-FFF2-40B4-BE49-F238E27FC236}">
                <a16:creationId xmlns:a16="http://schemas.microsoft.com/office/drawing/2014/main" id="{9C66B736-68C3-986D-0AB3-B1C48B1C7A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49CD55-B558-BF8D-E5B5-120D6CC9E69B}"/>
              </a:ext>
            </a:extLst>
          </p:cNvPr>
          <p:cNvSpPr>
            <a:spLocks noGrp="1"/>
          </p:cNvSpPr>
          <p:nvPr>
            <p:ph type="sldNum" sz="quarter" idx="12"/>
          </p:nvPr>
        </p:nvSpPr>
        <p:spPr/>
        <p:txBody>
          <a:bodyPr/>
          <a:lstStyle/>
          <a:p>
            <a:fld id="{08E6BC38-E881-469C-B3F5-EB388832717A}" type="slidenum">
              <a:rPr lang="en-US" smtClean="0"/>
              <a:t>‹#›</a:t>
            </a:fld>
            <a:endParaRPr lang="en-US"/>
          </a:p>
        </p:txBody>
      </p:sp>
    </p:spTree>
    <p:extLst>
      <p:ext uri="{BB962C8B-B14F-4D97-AF65-F5344CB8AC3E}">
        <p14:creationId xmlns:p14="http://schemas.microsoft.com/office/powerpoint/2010/main" val="2838459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860895-AE45-95A4-F0A5-CEF47A28D85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F81FD14-C5D1-C58B-8DCC-7EAB868695E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AD6191-E4C2-287A-DFDA-9660B1AA8419}"/>
              </a:ext>
            </a:extLst>
          </p:cNvPr>
          <p:cNvSpPr>
            <a:spLocks noGrp="1"/>
          </p:cNvSpPr>
          <p:nvPr>
            <p:ph type="dt" sz="half" idx="10"/>
          </p:nvPr>
        </p:nvSpPr>
        <p:spPr/>
        <p:txBody>
          <a:bodyPr/>
          <a:lstStyle/>
          <a:p>
            <a:fld id="{75667593-D0DE-48B2-B0D9-E2A3E62F662B}" type="datetimeFigureOut">
              <a:rPr lang="en-US" smtClean="0"/>
              <a:t>1/21/2025</a:t>
            </a:fld>
            <a:endParaRPr lang="en-US"/>
          </a:p>
        </p:txBody>
      </p:sp>
      <p:sp>
        <p:nvSpPr>
          <p:cNvPr id="5" name="Footer Placeholder 4">
            <a:extLst>
              <a:ext uri="{FF2B5EF4-FFF2-40B4-BE49-F238E27FC236}">
                <a16:creationId xmlns:a16="http://schemas.microsoft.com/office/drawing/2014/main" id="{84A52B12-925B-2DB5-E86C-88B118E0BF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ED99D4-CA16-3C9F-AFB9-4DC80F700CE0}"/>
              </a:ext>
            </a:extLst>
          </p:cNvPr>
          <p:cNvSpPr>
            <a:spLocks noGrp="1"/>
          </p:cNvSpPr>
          <p:nvPr>
            <p:ph type="sldNum" sz="quarter" idx="12"/>
          </p:nvPr>
        </p:nvSpPr>
        <p:spPr/>
        <p:txBody>
          <a:bodyPr/>
          <a:lstStyle/>
          <a:p>
            <a:fld id="{08E6BC38-E881-469C-B3F5-EB388832717A}" type="slidenum">
              <a:rPr lang="en-US" smtClean="0"/>
              <a:t>‹#›</a:t>
            </a:fld>
            <a:endParaRPr lang="en-US"/>
          </a:p>
        </p:txBody>
      </p:sp>
    </p:spTree>
    <p:extLst>
      <p:ext uri="{BB962C8B-B14F-4D97-AF65-F5344CB8AC3E}">
        <p14:creationId xmlns:p14="http://schemas.microsoft.com/office/powerpoint/2010/main" val="2725568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Presentation 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CC0862-B06D-8B81-4DE1-7F2D162A6B6C}"/>
              </a:ext>
            </a:extLst>
          </p:cNvPr>
          <p:cNvPicPr>
            <a:picLocks noChangeAspect="1"/>
          </p:cNvPicPr>
          <p:nvPr userDrawn="1"/>
        </p:nvPicPr>
        <p:blipFill>
          <a:blip r:embed="rId2"/>
          <a:stretch>
            <a:fillRect/>
          </a:stretch>
        </p:blipFill>
        <p:spPr>
          <a:xfrm>
            <a:off x="838199" y="1705232"/>
            <a:ext cx="3638247" cy="1325563"/>
          </a:xfrm>
          <a:prstGeom prst="rect">
            <a:avLst/>
          </a:prstGeom>
        </p:spPr>
      </p:pic>
      <p:sp>
        <p:nvSpPr>
          <p:cNvPr id="5" name="Title Placeholder 1">
            <a:extLst>
              <a:ext uri="{FF2B5EF4-FFF2-40B4-BE49-F238E27FC236}">
                <a16:creationId xmlns:a16="http://schemas.microsoft.com/office/drawing/2014/main" id="{810A1507-7448-E883-12C1-6EF46AD3279B}"/>
              </a:ext>
            </a:extLst>
          </p:cNvPr>
          <p:cNvSpPr>
            <a:spLocks noGrp="1"/>
          </p:cNvSpPr>
          <p:nvPr>
            <p:ph type="title" hasCustomPrompt="1"/>
          </p:nvPr>
        </p:nvSpPr>
        <p:spPr>
          <a:xfrm>
            <a:off x="838200" y="3526387"/>
            <a:ext cx="10515600" cy="1325563"/>
          </a:xfrm>
          <a:prstGeom prst="rect">
            <a:avLst/>
          </a:prstGeom>
        </p:spPr>
        <p:txBody>
          <a:bodyPr vert="horz" lIns="91440" tIns="45720" rIns="91440" bIns="45720" rtlCol="0" anchor="ctr">
            <a:noAutofit/>
          </a:bodyPr>
          <a:lstStyle>
            <a:lvl1pPr>
              <a:defRPr sz="5400" b="1" i="0"/>
            </a:lvl1pPr>
          </a:lstStyle>
          <a:p>
            <a:r>
              <a:rPr lang="en-US" dirty="0"/>
              <a:t>PRESENTATION TITLE GOES HERE MAYBE TO TWO LINES</a:t>
            </a:r>
          </a:p>
        </p:txBody>
      </p:sp>
      <p:sp>
        <p:nvSpPr>
          <p:cNvPr id="10" name="Rectangle 9">
            <a:extLst>
              <a:ext uri="{FF2B5EF4-FFF2-40B4-BE49-F238E27FC236}">
                <a16:creationId xmlns:a16="http://schemas.microsoft.com/office/drawing/2014/main" id="{6BB23235-6BF3-FE1A-2513-9EB374724415}"/>
              </a:ext>
            </a:extLst>
          </p:cNvPr>
          <p:cNvSpPr/>
          <p:nvPr userDrawn="1"/>
        </p:nvSpPr>
        <p:spPr>
          <a:xfrm>
            <a:off x="0" y="0"/>
            <a:ext cx="12192000" cy="785190"/>
          </a:xfrm>
          <a:prstGeom prst="rect">
            <a:avLst/>
          </a:prstGeom>
          <a:solidFill>
            <a:srgbClr val="007AC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lang="en-US" sz="1800" b="1" i="0" spc="100" baseline="0" dirty="0">
              <a:latin typeface="Univers LT Std 47 Cn Lt" panose="020B0406020202040204" pitchFamily="34" charset="77"/>
              <a:ea typeface="Roboto Condensed Black" panose="02000000000000000000" pitchFamily="2" charset="0"/>
            </a:endParaRPr>
          </a:p>
        </p:txBody>
      </p:sp>
      <p:sp>
        <p:nvSpPr>
          <p:cNvPr id="2" name="Subtitle 2">
            <a:extLst>
              <a:ext uri="{FF2B5EF4-FFF2-40B4-BE49-F238E27FC236}">
                <a16:creationId xmlns:a16="http://schemas.microsoft.com/office/drawing/2014/main" id="{7BE163F8-6EA0-BB08-633C-1B34D69F1DB6}"/>
              </a:ext>
            </a:extLst>
          </p:cNvPr>
          <p:cNvSpPr>
            <a:spLocks noGrp="1"/>
          </p:cNvSpPr>
          <p:nvPr>
            <p:ph type="subTitle" idx="1" hasCustomPrompt="1"/>
          </p:nvPr>
        </p:nvSpPr>
        <p:spPr>
          <a:xfrm>
            <a:off x="838200" y="4980869"/>
            <a:ext cx="10515600" cy="515470"/>
          </a:xfrm>
          <a:prstGeom prst="rect">
            <a:avLst/>
          </a:prstGeom>
        </p:spPr>
        <p:txBody>
          <a:bodyPr/>
          <a:lstStyle>
            <a:lvl1pPr marL="0" indent="0" algn="l">
              <a:buNone/>
              <a:defRPr sz="2800" b="1">
                <a:solidFill>
                  <a:srgbClr val="007AC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err="1"/>
              <a:t>Firstname</a:t>
            </a:r>
            <a:r>
              <a:rPr lang="en-US" dirty="0"/>
              <a:t> </a:t>
            </a:r>
            <a:r>
              <a:rPr lang="en-US" dirty="0" err="1"/>
              <a:t>Lastname</a:t>
            </a:r>
            <a:endParaRPr lang="en-US" dirty="0"/>
          </a:p>
        </p:txBody>
      </p:sp>
      <p:sp>
        <p:nvSpPr>
          <p:cNvPr id="9" name="Text Placeholder 2">
            <a:extLst>
              <a:ext uri="{FF2B5EF4-FFF2-40B4-BE49-F238E27FC236}">
                <a16:creationId xmlns:a16="http://schemas.microsoft.com/office/drawing/2014/main" id="{94FDF8F1-36E0-318D-F2F4-FA40F191077E}"/>
              </a:ext>
            </a:extLst>
          </p:cNvPr>
          <p:cNvSpPr>
            <a:spLocks noGrp="1"/>
          </p:cNvSpPr>
          <p:nvPr>
            <p:ph type="body" idx="10" hasCustomPrompt="1"/>
          </p:nvPr>
        </p:nvSpPr>
        <p:spPr>
          <a:xfrm>
            <a:off x="838200" y="5476461"/>
            <a:ext cx="10515600" cy="606287"/>
          </a:xfrm>
          <a:prstGeom prst="rect">
            <a:avLst/>
          </a:prstGeom>
        </p:spPr>
        <p:txBody>
          <a:bodyPr/>
          <a:lstStyle>
            <a:lvl1pPr marL="0" indent="0">
              <a:buNone/>
              <a:defRPr sz="2400" i="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Job Title Goes Here</a:t>
            </a:r>
          </a:p>
        </p:txBody>
      </p:sp>
    </p:spTree>
    <p:extLst>
      <p:ext uri="{BB962C8B-B14F-4D97-AF65-F5344CB8AC3E}">
        <p14:creationId xmlns:p14="http://schemas.microsoft.com/office/powerpoint/2010/main" val="3348580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C105A97E-588C-4AAC-A0F6-EB4B3CF95887}" type="datetimeFigureOut">
              <a:rPr lang="en-US" smtClean="0"/>
              <a:t>1/21/2025</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34ED264-97A7-4862-82C6-1AE22AD7F7D0}"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9346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05A97E-588C-4AAC-A0F6-EB4B3CF95887}" type="datetimeFigureOut">
              <a:rPr lang="en-US" smtClean="0"/>
              <a:t>1/21/2025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4ED264-97A7-4862-82C6-1AE22AD7F7D0}" type="slidenum">
              <a:rPr lang="en-US" smtClean="0"/>
              <a:t>‹#›</a:t>
            </a:fld>
            <a:endParaRPr lang="en-US"/>
          </a:p>
        </p:txBody>
      </p:sp>
    </p:spTree>
    <p:extLst>
      <p:ext uri="{BB962C8B-B14F-4D97-AF65-F5344CB8AC3E}">
        <p14:creationId xmlns:p14="http://schemas.microsoft.com/office/powerpoint/2010/main" val="19887845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05A97E-588C-4AAC-A0F6-EB4B3CF95887}" type="datetimeFigureOut">
              <a:rPr lang="en-US" smtClean="0"/>
              <a:t>1/21/2025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4ED264-97A7-4862-82C6-1AE22AD7F7D0}"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44207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105A97E-588C-4AAC-A0F6-EB4B3CF95887}" type="datetimeFigureOut">
              <a:rPr lang="en-US" smtClean="0"/>
              <a:t>1/21/2025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4ED264-97A7-4862-82C6-1AE22AD7F7D0}" type="slidenum">
              <a:rPr lang="en-US" smtClean="0"/>
              <a:t>‹#›</a:t>
            </a:fld>
            <a:endParaRPr lang="en-US"/>
          </a:p>
        </p:txBody>
      </p:sp>
    </p:spTree>
    <p:extLst>
      <p:ext uri="{BB962C8B-B14F-4D97-AF65-F5344CB8AC3E}">
        <p14:creationId xmlns:p14="http://schemas.microsoft.com/office/powerpoint/2010/main" val="25454684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105A97E-588C-4AAC-A0F6-EB4B3CF95887}" type="datetimeFigureOut">
              <a:rPr lang="en-US" smtClean="0"/>
              <a:t>1/21/2025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4ED264-97A7-4862-82C6-1AE22AD7F7D0}" type="slidenum">
              <a:rPr lang="en-US" smtClean="0"/>
              <a:t>‹#›</a:t>
            </a:fld>
            <a:endParaRPr lang="en-US"/>
          </a:p>
        </p:txBody>
      </p:sp>
    </p:spTree>
    <p:extLst>
      <p:ext uri="{BB962C8B-B14F-4D97-AF65-F5344CB8AC3E}">
        <p14:creationId xmlns:p14="http://schemas.microsoft.com/office/powerpoint/2010/main" val="6029947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105A97E-588C-4AAC-A0F6-EB4B3CF95887}" type="datetimeFigureOut">
              <a:rPr lang="en-US" smtClean="0"/>
              <a:t>1/21/2025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4ED264-97A7-4862-82C6-1AE22AD7F7D0}" type="slidenum">
              <a:rPr lang="en-US" smtClean="0"/>
              <a:t>‹#›</a:t>
            </a:fld>
            <a:endParaRPr lang="en-US"/>
          </a:p>
        </p:txBody>
      </p:sp>
    </p:spTree>
    <p:extLst>
      <p:ext uri="{BB962C8B-B14F-4D97-AF65-F5344CB8AC3E}">
        <p14:creationId xmlns:p14="http://schemas.microsoft.com/office/powerpoint/2010/main" val="19599277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05A97E-588C-4AAC-A0F6-EB4B3CF95887}" type="datetimeFigureOut">
              <a:rPr lang="en-US" smtClean="0"/>
              <a:t>1/21/2025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4ED264-97A7-4862-82C6-1AE22AD7F7D0}" type="slidenum">
              <a:rPr lang="en-US" smtClean="0"/>
              <a:t>‹#›</a:t>
            </a:fld>
            <a:endParaRPr lang="en-US"/>
          </a:p>
        </p:txBody>
      </p:sp>
    </p:spTree>
    <p:extLst>
      <p:ext uri="{BB962C8B-B14F-4D97-AF65-F5344CB8AC3E}">
        <p14:creationId xmlns:p14="http://schemas.microsoft.com/office/powerpoint/2010/main" val="3313908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B0FD8-1554-A0A6-118D-9DB06B5F68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F47E46-131A-15A9-C062-F2059710416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5DC5DC-978F-66A7-C068-90D64D773B99}"/>
              </a:ext>
            </a:extLst>
          </p:cNvPr>
          <p:cNvSpPr>
            <a:spLocks noGrp="1"/>
          </p:cNvSpPr>
          <p:nvPr>
            <p:ph type="dt" sz="half" idx="10"/>
          </p:nvPr>
        </p:nvSpPr>
        <p:spPr/>
        <p:txBody>
          <a:bodyPr/>
          <a:lstStyle/>
          <a:p>
            <a:fld id="{75667593-D0DE-48B2-B0D9-E2A3E62F662B}" type="datetimeFigureOut">
              <a:rPr lang="en-US" smtClean="0"/>
              <a:t>1/21/2025</a:t>
            </a:fld>
            <a:endParaRPr lang="en-US"/>
          </a:p>
        </p:txBody>
      </p:sp>
      <p:sp>
        <p:nvSpPr>
          <p:cNvPr id="5" name="Footer Placeholder 4">
            <a:extLst>
              <a:ext uri="{FF2B5EF4-FFF2-40B4-BE49-F238E27FC236}">
                <a16:creationId xmlns:a16="http://schemas.microsoft.com/office/drawing/2014/main" id="{C40EE211-56F1-9EFA-35BB-69390E41B5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6A9FF3-08F6-CFE5-1883-D19D26448123}"/>
              </a:ext>
            </a:extLst>
          </p:cNvPr>
          <p:cNvSpPr>
            <a:spLocks noGrp="1"/>
          </p:cNvSpPr>
          <p:nvPr>
            <p:ph type="sldNum" sz="quarter" idx="12"/>
          </p:nvPr>
        </p:nvSpPr>
        <p:spPr/>
        <p:txBody>
          <a:bodyPr/>
          <a:lstStyle/>
          <a:p>
            <a:fld id="{08E6BC38-E881-469C-B3F5-EB388832717A}" type="slidenum">
              <a:rPr lang="en-US" smtClean="0"/>
              <a:t>‹#›</a:t>
            </a:fld>
            <a:endParaRPr lang="en-US"/>
          </a:p>
        </p:txBody>
      </p:sp>
    </p:spTree>
    <p:extLst>
      <p:ext uri="{BB962C8B-B14F-4D97-AF65-F5344CB8AC3E}">
        <p14:creationId xmlns:p14="http://schemas.microsoft.com/office/powerpoint/2010/main" val="34666064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105A97E-588C-4AAC-A0F6-EB4B3CF95887}" type="datetimeFigureOut">
              <a:rPr lang="en-US" smtClean="0"/>
              <a:t>1/21/2025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4ED264-97A7-4862-82C6-1AE22AD7F7D0}" type="slidenum">
              <a:rPr lang="en-US" smtClean="0"/>
              <a:t>‹#›</a:t>
            </a:fld>
            <a:endParaRPr lang="en-US"/>
          </a:p>
        </p:txBody>
      </p:sp>
    </p:spTree>
    <p:extLst>
      <p:ext uri="{BB962C8B-B14F-4D97-AF65-F5344CB8AC3E}">
        <p14:creationId xmlns:p14="http://schemas.microsoft.com/office/powerpoint/2010/main" val="39667628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105A97E-588C-4AAC-A0F6-EB4B3CF95887}" type="datetimeFigureOut">
              <a:rPr lang="en-US" smtClean="0"/>
              <a:t>1/21/2025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4ED264-97A7-4862-82C6-1AE22AD7F7D0}" type="slidenum">
              <a:rPr lang="en-US" smtClean="0"/>
              <a:t>‹#›</a:t>
            </a:fld>
            <a:endParaRPr lang="en-US"/>
          </a:p>
        </p:txBody>
      </p:sp>
    </p:spTree>
    <p:extLst>
      <p:ext uri="{BB962C8B-B14F-4D97-AF65-F5344CB8AC3E}">
        <p14:creationId xmlns:p14="http://schemas.microsoft.com/office/powerpoint/2010/main" val="28582507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05A97E-588C-4AAC-A0F6-EB4B3CF95887}" type="datetimeFigureOut">
              <a:rPr lang="en-US" smtClean="0"/>
              <a:t>1/21/2025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4ED264-97A7-4862-82C6-1AE22AD7F7D0}" type="slidenum">
              <a:rPr lang="en-US" smtClean="0"/>
              <a:t>‹#›</a:t>
            </a:fld>
            <a:endParaRPr lang="en-US"/>
          </a:p>
        </p:txBody>
      </p:sp>
    </p:spTree>
    <p:extLst>
      <p:ext uri="{BB962C8B-B14F-4D97-AF65-F5344CB8AC3E}">
        <p14:creationId xmlns:p14="http://schemas.microsoft.com/office/powerpoint/2010/main" val="38969103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05A97E-588C-4AAC-A0F6-EB4B3CF95887}" type="datetimeFigureOut">
              <a:rPr lang="en-US" smtClean="0"/>
              <a:t>1/21/2025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4ED264-97A7-4862-82C6-1AE22AD7F7D0}" type="slidenum">
              <a:rPr lang="en-US" smtClean="0"/>
              <a:t>‹#›</a:t>
            </a:fld>
            <a:endParaRPr lang="en-US"/>
          </a:p>
        </p:txBody>
      </p:sp>
    </p:spTree>
    <p:extLst>
      <p:ext uri="{BB962C8B-B14F-4D97-AF65-F5344CB8AC3E}">
        <p14:creationId xmlns:p14="http://schemas.microsoft.com/office/powerpoint/2010/main" val="2343287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C041A-D344-4E42-4BA6-1562A22D98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24C0B0D-C61B-101F-613B-55B743D274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687596-7CFD-C849-B335-9E921738C7C1}"/>
              </a:ext>
            </a:extLst>
          </p:cNvPr>
          <p:cNvSpPr>
            <a:spLocks noGrp="1"/>
          </p:cNvSpPr>
          <p:nvPr>
            <p:ph type="dt" sz="half" idx="10"/>
          </p:nvPr>
        </p:nvSpPr>
        <p:spPr/>
        <p:txBody>
          <a:bodyPr/>
          <a:lstStyle/>
          <a:p>
            <a:fld id="{75667593-D0DE-48B2-B0D9-E2A3E62F662B}" type="datetimeFigureOut">
              <a:rPr lang="en-US" smtClean="0"/>
              <a:t>1/21/2025</a:t>
            </a:fld>
            <a:endParaRPr lang="en-US"/>
          </a:p>
        </p:txBody>
      </p:sp>
      <p:sp>
        <p:nvSpPr>
          <p:cNvPr id="5" name="Footer Placeholder 4">
            <a:extLst>
              <a:ext uri="{FF2B5EF4-FFF2-40B4-BE49-F238E27FC236}">
                <a16:creationId xmlns:a16="http://schemas.microsoft.com/office/drawing/2014/main" id="{79FA4557-FC44-A37B-E21D-E5C770CFDF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6ECE02-26D4-15BB-7DCB-F3F277C2C769}"/>
              </a:ext>
            </a:extLst>
          </p:cNvPr>
          <p:cNvSpPr>
            <a:spLocks noGrp="1"/>
          </p:cNvSpPr>
          <p:nvPr>
            <p:ph type="sldNum" sz="quarter" idx="12"/>
          </p:nvPr>
        </p:nvSpPr>
        <p:spPr/>
        <p:txBody>
          <a:bodyPr/>
          <a:lstStyle/>
          <a:p>
            <a:fld id="{08E6BC38-E881-469C-B3F5-EB388832717A}" type="slidenum">
              <a:rPr lang="en-US" smtClean="0"/>
              <a:t>‹#›</a:t>
            </a:fld>
            <a:endParaRPr lang="en-US"/>
          </a:p>
        </p:txBody>
      </p:sp>
    </p:spTree>
    <p:extLst>
      <p:ext uri="{BB962C8B-B14F-4D97-AF65-F5344CB8AC3E}">
        <p14:creationId xmlns:p14="http://schemas.microsoft.com/office/powerpoint/2010/main" val="3386666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9A6B2-6F2B-6DEE-659F-B105BC2E1E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DA221F-EF64-24E1-24DC-27470ACB802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A8FBA0E-B483-A883-4DBC-C018263BF3A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3A1408-17E2-D037-7A84-CC770F18A897}"/>
              </a:ext>
            </a:extLst>
          </p:cNvPr>
          <p:cNvSpPr>
            <a:spLocks noGrp="1"/>
          </p:cNvSpPr>
          <p:nvPr>
            <p:ph type="dt" sz="half" idx="10"/>
          </p:nvPr>
        </p:nvSpPr>
        <p:spPr/>
        <p:txBody>
          <a:bodyPr/>
          <a:lstStyle/>
          <a:p>
            <a:fld id="{75667593-D0DE-48B2-B0D9-E2A3E62F662B}" type="datetimeFigureOut">
              <a:rPr lang="en-US" smtClean="0"/>
              <a:t>1/21/2025</a:t>
            </a:fld>
            <a:endParaRPr lang="en-US"/>
          </a:p>
        </p:txBody>
      </p:sp>
      <p:sp>
        <p:nvSpPr>
          <p:cNvPr id="6" name="Footer Placeholder 5">
            <a:extLst>
              <a:ext uri="{FF2B5EF4-FFF2-40B4-BE49-F238E27FC236}">
                <a16:creationId xmlns:a16="http://schemas.microsoft.com/office/drawing/2014/main" id="{3833A66D-477F-2DA6-B25C-BAB46ABE81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77A02B-45C6-5DFA-E3F6-2BE4B5F69988}"/>
              </a:ext>
            </a:extLst>
          </p:cNvPr>
          <p:cNvSpPr>
            <a:spLocks noGrp="1"/>
          </p:cNvSpPr>
          <p:nvPr>
            <p:ph type="sldNum" sz="quarter" idx="12"/>
          </p:nvPr>
        </p:nvSpPr>
        <p:spPr/>
        <p:txBody>
          <a:bodyPr/>
          <a:lstStyle/>
          <a:p>
            <a:fld id="{08E6BC38-E881-469C-B3F5-EB388832717A}" type="slidenum">
              <a:rPr lang="en-US" smtClean="0"/>
              <a:t>‹#›</a:t>
            </a:fld>
            <a:endParaRPr lang="en-US"/>
          </a:p>
        </p:txBody>
      </p:sp>
    </p:spTree>
    <p:extLst>
      <p:ext uri="{BB962C8B-B14F-4D97-AF65-F5344CB8AC3E}">
        <p14:creationId xmlns:p14="http://schemas.microsoft.com/office/powerpoint/2010/main" val="1131309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D922A-87C3-E13B-814E-9BDDE79B85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B002CB6-8B99-C13E-FF4D-DE9F5A88B5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5C4039-6A30-020D-025B-D4205E568AF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443A495-E89D-673B-BC9C-A5E8EE840B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0BD83B8-3401-6448-DFE1-4E54F870C42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5638CFE-7501-05F0-3034-FE55FF7508DC}"/>
              </a:ext>
            </a:extLst>
          </p:cNvPr>
          <p:cNvSpPr>
            <a:spLocks noGrp="1"/>
          </p:cNvSpPr>
          <p:nvPr>
            <p:ph type="dt" sz="half" idx="10"/>
          </p:nvPr>
        </p:nvSpPr>
        <p:spPr/>
        <p:txBody>
          <a:bodyPr/>
          <a:lstStyle/>
          <a:p>
            <a:fld id="{75667593-D0DE-48B2-B0D9-E2A3E62F662B}" type="datetimeFigureOut">
              <a:rPr lang="en-US" smtClean="0"/>
              <a:t>1/21/2025</a:t>
            </a:fld>
            <a:endParaRPr lang="en-US"/>
          </a:p>
        </p:txBody>
      </p:sp>
      <p:sp>
        <p:nvSpPr>
          <p:cNvPr id="8" name="Footer Placeholder 7">
            <a:extLst>
              <a:ext uri="{FF2B5EF4-FFF2-40B4-BE49-F238E27FC236}">
                <a16:creationId xmlns:a16="http://schemas.microsoft.com/office/drawing/2014/main" id="{A2175E1B-C4B2-446F-7315-AE9F42B94FC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04813E9-E658-A24A-1196-1D396A64F864}"/>
              </a:ext>
            </a:extLst>
          </p:cNvPr>
          <p:cNvSpPr>
            <a:spLocks noGrp="1"/>
          </p:cNvSpPr>
          <p:nvPr>
            <p:ph type="sldNum" sz="quarter" idx="12"/>
          </p:nvPr>
        </p:nvSpPr>
        <p:spPr/>
        <p:txBody>
          <a:bodyPr/>
          <a:lstStyle/>
          <a:p>
            <a:fld id="{08E6BC38-E881-469C-B3F5-EB388832717A}" type="slidenum">
              <a:rPr lang="en-US" smtClean="0"/>
              <a:t>‹#›</a:t>
            </a:fld>
            <a:endParaRPr lang="en-US"/>
          </a:p>
        </p:txBody>
      </p:sp>
    </p:spTree>
    <p:extLst>
      <p:ext uri="{BB962C8B-B14F-4D97-AF65-F5344CB8AC3E}">
        <p14:creationId xmlns:p14="http://schemas.microsoft.com/office/powerpoint/2010/main" val="363013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F6AA1-1104-480E-23F7-479680634EC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F77F41-F124-3FEF-017D-2F947AFC6E7C}"/>
              </a:ext>
            </a:extLst>
          </p:cNvPr>
          <p:cNvSpPr>
            <a:spLocks noGrp="1"/>
          </p:cNvSpPr>
          <p:nvPr>
            <p:ph type="dt" sz="half" idx="10"/>
          </p:nvPr>
        </p:nvSpPr>
        <p:spPr/>
        <p:txBody>
          <a:bodyPr/>
          <a:lstStyle/>
          <a:p>
            <a:fld id="{75667593-D0DE-48B2-B0D9-E2A3E62F662B}" type="datetimeFigureOut">
              <a:rPr lang="en-US" smtClean="0"/>
              <a:t>1/21/2025</a:t>
            </a:fld>
            <a:endParaRPr lang="en-US"/>
          </a:p>
        </p:txBody>
      </p:sp>
      <p:sp>
        <p:nvSpPr>
          <p:cNvPr id="4" name="Footer Placeholder 3">
            <a:extLst>
              <a:ext uri="{FF2B5EF4-FFF2-40B4-BE49-F238E27FC236}">
                <a16:creationId xmlns:a16="http://schemas.microsoft.com/office/drawing/2014/main" id="{A90159C8-C675-1214-40BB-5548CBAF7DE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5E29EEF-AB25-E616-20A0-C42108A618B0}"/>
              </a:ext>
            </a:extLst>
          </p:cNvPr>
          <p:cNvSpPr>
            <a:spLocks noGrp="1"/>
          </p:cNvSpPr>
          <p:nvPr>
            <p:ph type="sldNum" sz="quarter" idx="12"/>
          </p:nvPr>
        </p:nvSpPr>
        <p:spPr/>
        <p:txBody>
          <a:bodyPr/>
          <a:lstStyle/>
          <a:p>
            <a:fld id="{08E6BC38-E881-469C-B3F5-EB388832717A}" type="slidenum">
              <a:rPr lang="en-US" smtClean="0"/>
              <a:t>‹#›</a:t>
            </a:fld>
            <a:endParaRPr lang="en-US"/>
          </a:p>
        </p:txBody>
      </p:sp>
    </p:spTree>
    <p:extLst>
      <p:ext uri="{BB962C8B-B14F-4D97-AF65-F5344CB8AC3E}">
        <p14:creationId xmlns:p14="http://schemas.microsoft.com/office/powerpoint/2010/main" val="3366737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802ACA-8F08-9395-0927-C2C74D7F0B04}"/>
              </a:ext>
            </a:extLst>
          </p:cNvPr>
          <p:cNvSpPr>
            <a:spLocks noGrp="1"/>
          </p:cNvSpPr>
          <p:nvPr>
            <p:ph type="dt" sz="half" idx="10"/>
          </p:nvPr>
        </p:nvSpPr>
        <p:spPr/>
        <p:txBody>
          <a:bodyPr/>
          <a:lstStyle/>
          <a:p>
            <a:fld id="{75667593-D0DE-48B2-B0D9-E2A3E62F662B}" type="datetimeFigureOut">
              <a:rPr lang="en-US" smtClean="0"/>
              <a:t>1/21/2025</a:t>
            </a:fld>
            <a:endParaRPr lang="en-US"/>
          </a:p>
        </p:txBody>
      </p:sp>
      <p:sp>
        <p:nvSpPr>
          <p:cNvPr id="3" name="Footer Placeholder 2">
            <a:extLst>
              <a:ext uri="{FF2B5EF4-FFF2-40B4-BE49-F238E27FC236}">
                <a16:creationId xmlns:a16="http://schemas.microsoft.com/office/drawing/2014/main" id="{5A48CED3-7F54-EE1D-5FF9-1AEAAA0166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2875D82-6672-BC89-FEE9-EFFCBBFE48B1}"/>
              </a:ext>
            </a:extLst>
          </p:cNvPr>
          <p:cNvSpPr>
            <a:spLocks noGrp="1"/>
          </p:cNvSpPr>
          <p:nvPr>
            <p:ph type="sldNum" sz="quarter" idx="12"/>
          </p:nvPr>
        </p:nvSpPr>
        <p:spPr/>
        <p:txBody>
          <a:bodyPr/>
          <a:lstStyle/>
          <a:p>
            <a:fld id="{08E6BC38-E881-469C-B3F5-EB388832717A}" type="slidenum">
              <a:rPr lang="en-US" smtClean="0"/>
              <a:t>‹#›</a:t>
            </a:fld>
            <a:endParaRPr lang="en-US"/>
          </a:p>
        </p:txBody>
      </p:sp>
    </p:spTree>
    <p:extLst>
      <p:ext uri="{BB962C8B-B14F-4D97-AF65-F5344CB8AC3E}">
        <p14:creationId xmlns:p14="http://schemas.microsoft.com/office/powerpoint/2010/main" val="3713119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9E123-5F10-9EFA-C740-67EB3C1AB6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D790F1D-8BEC-6039-8958-844A7C7A86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204584C-A06D-0C7A-4ECA-282EA3D886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0DD087-3FE6-599D-A433-61B83CF537E9}"/>
              </a:ext>
            </a:extLst>
          </p:cNvPr>
          <p:cNvSpPr>
            <a:spLocks noGrp="1"/>
          </p:cNvSpPr>
          <p:nvPr>
            <p:ph type="dt" sz="half" idx="10"/>
          </p:nvPr>
        </p:nvSpPr>
        <p:spPr/>
        <p:txBody>
          <a:bodyPr/>
          <a:lstStyle/>
          <a:p>
            <a:fld id="{75667593-D0DE-48B2-B0D9-E2A3E62F662B}" type="datetimeFigureOut">
              <a:rPr lang="en-US" smtClean="0"/>
              <a:t>1/21/2025</a:t>
            </a:fld>
            <a:endParaRPr lang="en-US"/>
          </a:p>
        </p:txBody>
      </p:sp>
      <p:sp>
        <p:nvSpPr>
          <p:cNvPr id="6" name="Footer Placeholder 5">
            <a:extLst>
              <a:ext uri="{FF2B5EF4-FFF2-40B4-BE49-F238E27FC236}">
                <a16:creationId xmlns:a16="http://schemas.microsoft.com/office/drawing/2014/main" id="{7F944DC4-6961-E21B-5CF1-3AC61F83FE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56C856-F745-1DC6-7DA4-A72F0B597D1B}"/>
              </a:ext>
            </a:extLst>
          </p:cNvPr>
          <p:cNvSpPr>
            <a:spLocks noGrp="1"/>
          </p:cNvSpPr>
          <p:nvPr>
            <p:ph type="sldNum" sz="quarter" idx="12"/>
          </p:nvPr>
        </p:nvSpPr>
        <p:spPr/>
        <p:txBody>
          <a:bodyPr/>
          <a:lstStyle/>
          <a:p>
            <a:fld id="{08E6BC38-E881-469C-B3F5-EB388832717A}" type="slidenum">
              <a:rPr lang="en-US" smtClean="0"/>
              <a:t>‹#›</a:t>
            </a:fld>
            <a:endParaRPr lang="en-US"/>
          </a:p>
        </p:txBody>
      </p:sp>
    </p:spTree>
    <p:extLst>
      <p:ext uri="{BB962C8B-B14F-4D97-AF65-F5344CB8AC3E}">
        <p14:creationId xmlns:p14="http://schemas.microsoft.com/office/powerpoint/2010/main" val="775018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411EA-1A67-8C79-B32D-4BDDD4873F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6DA535A-EFF8-D721-A2B3-AD52347D73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F6D6C1-9B8B-7653-0AEF-A2B206094D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64BF72-15C0-5AD5-A2E3-592102D3F0A6}"/>
              </a:ext>
            </a:extLst>
          </p:cNvPr>
          <p:cNvSpPr>
            <a:spLocks noGrp="1"/>
          </p:cNvSpPr>
          <p:nvPr>
            <p:ph type="dt" sz="half" idx="10"/>
          </p:nvPr>
        </p:nvSpPr>
        <p:spPr/>
        <p:txBody>
          <a:bodyPr/>
          <a:lstStyle/>
          <a:p>
            <a:fld id="{75667593-D0DE-48B2-B0D9-E2A3E62F662B}" type="datetimeFigureOut">
              <a:rPr lang="en-US" smtClean="0"/>
              <a:t>1/21/2025</a:t>
            </a:fld>
            <a:endParaRPr lang="en-US"/>
          </a:p>
        </p:txBody>
      </p:sp>
      <p:sp>
        <p:nvSpPr>
          <p:cNvPr id="6" name="Footer Placeholder 5">
            <a:extLst>
              <a:ext uri="{FF2B5EF4-FFF2-40B4-BE49-F238E27FC236}">
                <a16:creationId xmlns:a16="http://schemas.microsoft.com/office/drawing/2014/main" id="{05E1F5F6-5B77-2920-0305-791403C035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F08D12-F831-FA7D-498F-382F48804694}"/>
              </a:ext>
            </a:extLst>
          </p:cNvPr>
          <p:cNvSpPr>
            <a:spLocks noGrp="1"/>
          </p:cNvSpPr>
          <p:nvPr>
            <p:ph type="sldNum" sz="quarter" idx="12"/>
          </p:nvPr>
        </p:nvSpPr>
        <p:spPr/>
        <p:txBody>
          <a:bodyPr/>
          <a:lstStyle/>
          <a:p>
            <a:fld id="{08E6BC38-E881-469C-B3F5-EB388832717A}" type="slidenum">
              <a:rPr lang="en-US" smtClean="0"/>
              <a:t>‹#›</a:t>
            </a:fld>
            <a:endParaRPr lang="en-US"/>
          </a:p>
        </p:txBody>
      </p:sp>
    </p:spTree>
    <p:extLst>
      <p:ext uri="{BB962C8B-B14F-4D97-AF65-F5344CB8AC3E}">
        <p14:creationId xmlns:p14="http://schemas.microsoft.com/office/powerpoint/2010/main" val="1590582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09FD03-2029-E330-4E07-5B39D6F5AB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A504F16-EAE2-EC1A-B1CD-6DBE695822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D26D0E-A626-EE71-47A2-3D38827D27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667593-D0DE-48B2-B0D9-E2A3E62F662B}" type="datetimeFigureOut">
              <a:rPr lang="en-US" smtClean="0"/>
              <a:t>1/21/2025</a:t>
            </a:fld>
            <a:endParaRPr lang="en-US"/>
          </a:p>
        </p:txBody>
      </p:sp>
      <p:sp>
        <p:nvSpPr>
          <p:cNvPr id="5" name="Footer Placeholder 4">
            <a:extLst>
              <a:ext uri="{FF2B5EF4-FFF2-40B4-BE49-F238E27FC236}">
                <a16:creationId xmlns:a16="http://schemas.microsoft.com/office/drawing/2014/main" id="{55267953-95F0-D754-B213-D33DB163C3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B35E13-2F34-346A-99EC-197CE2F39C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E6BC38-E881-469C-B3F5-EB388832717A}" type="slidenum">
              <a:rPr lang="en-US" smtClean="0"/>
              <a:t>‹#›</a:t>
            </a:fld>
            <a:endParaRPr lang="en-US"/>
          </a:p>
        </p:txBody>
      </p:sp>
    </p:spTree>
    <p:extLst>
      <p:ext uri="{BB962C8B-B14F-4D97-AF65-F5344CB8AC3E}">
        <p14:creationId xmlns:p14="http://schemas.microsoft.com/office/powerpoint/2010/main" val="1140352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C105A97E-588C-4AAC-A0F6-EB4B3CF95887}" type="datetimeFigureOut">
              <a:rPr lang="en-US" smtClean="0"/>
              <a:t>1/21/2025</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734ED264-97A7-4862-82C6-1AE22AD7F7D0}" type="slidenum">
              <a:rPr lang="en-US" smtClean="0"/>
              <a:t>‹#›</a:t>
            </a:fld>
            <a:endParaRPr lang="en-US"/>
          </a:p>
        </p:txBody>
      </p:sp>
    </p:spTree>
    <p:extLst>
      <p:ext uri="{BB962C8B-B14F-4D97-AF65-F5344CB8AC3E}">
        <p14:creationId xmlns:p14="http://schemas.microsoft.com/office/powerpoint/2010/main" val="163671218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fawiki.fws.gov/spaces/WSFR/pages/354254850/Collaborative+Conservation+Initiative?preview=/354254850/354254852/Appendix%20II%20-%20State%20Letter%20of%20Intent%20to%20Participate.docx#CollaborativeConservationInitiative-RelatedPages"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localitytokens.info/roadma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hemeOverride" Target="../theme/themeOverride1.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fawiki.fws.gov/spaces/WSFR/pages/354254850/Collaborative+Conservation+Initiative#CollaborativeConservationInitiative-RelatedPages" TargetMode="External"/><Relationship Id="rId4" Type="http://schemas.openxmlformats.org/officeDocument/2006/relationships/hyperlink" Target="https://www.picpedia.org/highway-signs/c/collaboration.html"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wired.it/play/cinema/2019/03/15/avengers-endgame-poster/" TargetMode="External"/><Relationship Id="rId2" Type="http://schemas.openxmlformats.org/officeDocument/2006/relationships/image" Target="../media/image3.jpg"/><Relationship Id="rId1" Type="http://schemas.openxmlformats.org/officeDocument/2006/relationships/slideLayout" Target="../slideLayouts/slideLayout4.xml"/><Relationship Id="rId4" Type="http://schemas.openxmlformats.org/officeDocument/2006/relationships/hyperlink" Target="https://creativecommons.org/licenses/by-nc-nd/3.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www.thebluediamondgallery.com/handwriting/r/resolution.html"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g"/><Relationship Id="rId9"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hyperlink" Target="https://thebluediamondgallery.com/legal09/r/regulations.html" TargetMode="External"/><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963FBDF-8492-78CA-8069-78826B3E1D20}"/>
              </a:ext>
            </a:extLst>
          </p:cNvPr>
          <p:cNvSpPr>
            <a:spLocks noGrp="1"/>
          </p:cNvSpPr>
          <p:nvPr>
            <p:ph type="title"/>
          </p:nvPr>
        </p:nvSpPr>
        <p:spPr/>
        <p:txBody>
          <a:bodyPr/>
          <a:lstStyle/>
          <a:p>
            <a:r>
              <a:rPr lang="en-US" dirty="0"/>
              <a:t>Collaborative Conservation Initiatives</a:t>
            </a:r>
          </a:p>
        </p:txBody>
      </p:sp>
      <p:sp>
        <p:nvSpPr>
          <p:cNvPr id="7" name="Subtitle 6">
            <a:extLst>
              <a:ext uri="{FF2B5EF4-FFF2-40B4-BE49-F238E27FC236}">
                <a16:creationId xmlns:a16="http://schemas.microsoft.com/office/drawing/2014/main" id="{BCBBBB05-6E44-D651-6DCF-5527AA358CDF}"/>
              </a:ext>
            </a:extLst>
          </p:cNvPr>
          <p:cNvSpPr>
            <a:spLocks noGrp="1"/>
          </p:cNvSpPr>
          <p:nvPr>
            <p:ph type="subTitle" idx="1"/>
          </p:nvPr>
        </p:nvSpPr>
        <p:spPr/>
        <p:txBody>
          <a:bodyPr vert="horz" lIns="91440" tIns="45720" rIns="91440" bIns="45720" rtlCol="0" anchor="t">
            <a:normAutofit/>
          </a:bodyPr>
          <a:lstStyle/>
          <a:p>
            <a:r>
              <a:rPr lang="en-US" dirty="0"/>
              <a:t>Scott Knight and Shelley </a:t>
            </a:r>
            <a:r>
              <a:rPr lang="en-US"/>
              <a:t>DiBona</a:t>
            </a:r>
            <a:endParaRPr lang="en-US" dirty="0"/>
          </a:p>
        </p:txBody>
      </p:sp>
      <p:sp>
        <p:nvSpPr>
          <p:cNvPr id="8" name="Text Placeholder 7">
            <a:extLst>
              <a:ext uri="{FF2B5EF4-FFF2-40B4-BE49-F238E27FC236}">
                <a16:creationId xmlns:a16="http://schemas.microsoft.com/office/drawing/2014/main" id="{834E6A9E-9968-A205-2073-04A9A1A53A6D}"/>
              </a:ext>
            </a:extLst>
          </p:cNvPr>
          <p:cNvSpPr>
            <a:spLocks noGrp="1"/>
          </p:cNvSpPr>
          <p:nvPr>
            <p:ph type="body" idx="10"/>
          </p:nvPr>
        </p:nvSpPr>
        <p:spPr/>
        <p:txBody>
          <a:bodyPr/>
          <a:lstStyle/>
          <a:p>
            <a:endParaRPr lang="en-US"/>
          </a:p>
        </p:txBody>
      </p:sp>
    </p:spTree>
    <p:extLst>
      <p:ext uri="{BB962C8B-B14F-4D97-AF65-F5344CB8AC3E}">
        <p14:creationId xmlns:p14="http://schemas.microsoft.com/office/powerpoint/2010/main" val="1937019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06EB739E-9F0B-4005-3137-1633319A7E6B}"/>
              </a:ext>
            </a:extLst>
          </p:cNvPr>
          <p:cNvGrpSpPr/>
          <p:nvPr/>
        </p:nvGrpSpPr>
        <p:grpSpPr>
          <a:xfrm>
            <a:off x="1329674" y="1397099"/>
            <a:ext cx="1672632" cy="1288379"/>
            <a:chOff x="554802" y="904124"/>
            <a:chExt cx="1672632" cy="1288379"/>
          </a:xfrm>
        </p:grpSpPr>
        <p:sp>
          <p:nvSpPr>
            <p:cNvPr id="2" name="Rectangle: Rounded Corners 1">
              <a:extLst>
                <a:ext uri="{FF2B5EF4-FFF2-40B4-BE49-F238E27FC236}">
                  <a16:creationId xmlns:a16="http://schemas.microsoft.com/office/drawing/2014/main" id="{6CC39F19-1765-F96E-708B-137705501E51}"/>
                </a:ext>
              </a:extLst>
            </p:cNvPr>
            <p:cNvSpPr>
              <a:spLocks noChangeAspect="1"/>
            </p:cNvSpPr>
            <p:nvPr/>
          </p:nvSpPr>
          <p:spPr>
            <a:xfrm>
              <a:off x="554802" y="904124"/>
              <a:ext cx="1672632" cy="1288379"/>
            </a:xfrm>
            <a:prstGeom prst="roundRect">
              <a:avLst/>
            </a:prstGeom>
            <a:solidFill>
              <a:schemeClr val="accent1">
                <a:alpha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7D017DD-A7F8-2AD7-A1F5-22B23BB03EE3}"/>
                </a:ext>
              </a:extLst>
            </p:cNvPr>
            <p:cNvSpPr txBox="1"/>
            <p:nvPr/>
          </p:nvSpPr>
          <p:spPr>
            <a:xfrm>
              <a:off x="554802" y="1009703"/>
              <a:ext cx="1672631" cy="1107996"/>
            </a:xfrm>
            <a:prstGeom prst="rect">
              <a:avLst/>
            </a:prstGeom>
            <a:noFill/>
          </p:spPr>
          <p:txBody>
            <a:bodyPr wrap="square" rtlCol="0">
              <a:spAutoFit/>
            </a:bodyPr>
            <a:lstStyle/>
            <a:p>
              <a:pPr algn="ctr"/>
              <a:r>
                <a:rPr lang="en-US" b="1" u="sng"/>
                <a:t>STATE A</a:t>
              </a:r>
            </a:p>
            <a:p>
              <a:pPr algn="ctr"/>
              <a:r>
                <a:rPr lang="en-US" sz="1600"/>
                <a:t>$20,000</a:t>
              </a:r>
            </a:p>
            <a:p>
              <a:pPr algn="ctr"/>
              <a:r>
                <a:rPr lang="en-US" sz="1600"/>
                <a:t>Fed = $15,000</a:t>
              </a:r>
            </a:p>
            <a:p>
              <a:pPr algn="ctr"/>
              <a:r>
                <a:rPr lang="en-US" sz="1600"/>
                <a:t>Match = $5,000</a:t>
              </a:r>
            </a:p>
          </p:txBody>
        </p:sp>
      </p:grpSp>
      <p:grpSp>
        <p:nvGrpSpPr>
          <p:cNvPr id="15" name="Group 14">
            <a:extLst>
              <a:ext uri="{FF2B5EF4-FFF2-40B4-BE49-F238E27FC236}">
                <a16:creationId xmlns:a16="http://schemas.microsoft.com/office/drawing/2014/main" id="{8B4A3092-ADEA-9FC8-554C-B1B10E6BD501}"/>
              </a:ext>
            </a:extLst>
          </p:cNvPr>
          <p:cNvGrpSpPr/>
          <p:nvPr/>
        </p:nvGrpSpPr>
        <p:grpSpPr>
          <a:xfrm>
            <a:off x="1329674" y="2892640"/>
            <a:ext cx="1688234" cy="1290123"/>
            <a:chOff x="2552824" y="902379"/>
            <a:chExt cx="1688234" cy="1290123"/>
          </a:xfrm>
        </p:grpSpPr>
        <p:sp>
          <p:nvSpPr>
            <p:cNvPr id="7" name="Rectangle: Rounded Corners 6">
              <a:extLst>
                <a:ext uri="{FF2B5EF4-FFF2-40B4-BE49-F238E27FC236}">
                  <a16:creationId xmlns:a16="http://schemas.microsoft.com/office/drawing/2014/main" id="{68B5D497-E58F-DFF6-7615-946B9C9487B2}"/>
                </a:ext>
              </a:extLst>
            </p:cNvPr>
            <p:cNvSpPr>
              <a:spLocks noChangeAspect="1"/>
            </p:cNvSpPr>
            <p:nvPr/>
          </p:nvSpPr>
          <p:spPr>
            <a:xfrm>
              <a:off x="2568426" y="904123"/>
              <a:ext cx="1672632" cy="1288379"/>
            </a:xfrm>
            <a:prstGeom prst="roundRect">
              <a:avLst/>
            </a:prstGeom>
            <a:solidFill>
              <a:schemeClr val="accent2">
                <a:alpha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7BD54DC-22ED-63A0-8885-8F2D4A1B1A1F}"/>
                </a:ext>
              </a:extLst>
            </p:cNvPr>
            <p:cNvSpPr txBox="1"/>
            <p:nvPr/>
          </p:nvSpPr>
          <p:spPr>
            <a:xfrm>
              <a:off x="2552824" y="902379"/>
              <a:ext cx="1672631" cy="1107996"/>
            </a:xfrm>
            <a:prstGeom prst="rect">
              <a:avLst/>
            </a:prstGeom>
            <a:noFill/>
          </p:spPr>
          <p:txBody>
            <a:bodyPr wrap="square" rtlCol="0">
              <a:spAutoFit/>
            </a:bodyPr>
            <a:lstStyle/>
            <a:p>
              <a:pPr algn="ctr"/>
              <a:r>
                <a:rPr lang="en-US" b="1" u="sng"/>
                <a:t>STATE B</a:t>
              </a:r>
            </a:p>
            <a:p>
              <a:pPr algn="ctr"/>
              <a:r>
                <a:rPr lang="en-US" sz="1600"/>
                <a:t>$30,000</a:t>
              </a:r>
            </a:p>
            <a:p>
              <a:pPr algn="ctr"/>
              <a:r>
                <a:rPr lang="en-US" sz="1600"/>
                <a:t>Fed = $20,000</a:t>
              </a:r>
            </a:p>
            <a:p>
              <a:pPr algn="ctr"/>
              <a:r>
                <a:rPr lang="en-US" sz="1600"/>
                <a:t>Match = $10,000</a:t>
              </a:r>
            </a:p>
          </p:txBody>
        </p:sp>
      </p:grpSp>
      <p:grpSp>
        <p:nvGrpSpPr>
          <p:cNvPr id="4" name="Group 3">
            <a:extLst>
              <a:ext uri="{FF2B5EF4-FFF2-40B4-BE49-F238E27FC236}">
                <a16:creationId xmlns:a16="http://schemas.microsoft.com/office/drawing/2014/main" id="{901A2E79-6B0D-7291-07E9-42D769B4C4AC}"/>
              </a:ext>
            </a:extLst>
          </p:cNvPr>
          <p:cNvGrpSpPr/>
          <p:nvPr/>
        </p:nvGrpSpPr>
        <p:grpSpPr>
          <a:xfrm>
            <a:off x="1329674" y="4376955"/>
            <a:ext cx="1688235" cy="1288379"/>
            <a:chOff x="4535243" y="859620"/>
            <a:chExt cx="1688235" cy="1288379"/>
          </a:xfrm>
        </p:grpSpPr>
        <p:sp>
          <p:nvSpPr>
            <p:cNvPr id="8" name="Rectangle: Rounded Corners 7">
              <a:extLst>
                <a:ext uri="{FF2B5EF4-FFF2-40B4-BE49-F238E27FC236}">
                  <a16:creationId xmlns:a16="http://schemas.microsoft.com/office/drawing/2014/main" id="{0582CFC0-4EF5-E2B0-051D-DD0780C20311}"/>
                </a:ext>
              </a:extLst>
            </p:cNvPr>
            <p:cNvSpPr>
              <a:spLocks noChangeAspect="1"/>
            </p:cNvSpPr>
            <p:nvPr/>
          </p:nvSpPr>
          <p:spPr>
            <a:xfrm>
              <a:off x="4535243" y="859620"/>
              <a:ext cx="1672632" cy="1288379"/>
            </a:xfrm>
            <a:prstGeom prst="roundRect">
              <a:avLst/>
            </a:prstGeom>
            <a:solidFill>
              <a:schemeClr val="accent6">
                <a:alpha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88FF44D-EE5A-E8BD-B058-8F0CE1762A60}"/>
                </a:ext>
              </a:extLst>
            </p:cNvPr>
            <p:cNvSpPr txBox="1"/>
            <p:nvPr/>
          </p:nvSpPr>
          <p:spPr>
            <a:xfrm>
              <a:off x="4550846" y="1025288"/>
              <a:ext cx="1672632" cy="1107996"/>
            </a:xfrm>
            <a:prstGeom prst="rect">
              <a:avLst/>
            </a:prstGeom>
            <a:noFill/>
          </p:spPr>
          <p:txBody>
            <a:bodyPr wrap="square" rtlCol="0">
              <a:spAutoFit/>
            </a:bodyPr>
            <a:lstStyle/>
            <a:p>
              <a:pPr algn="ctr"/>
              <a:r>
                <a:rPr lang="en-US" b="1" u="sng"/>
                <a:t>STATE C</a:t>
              </a:r>
            </a:p>
            <a:p>
              <a:pPr algn="ctr"/>
              <a:r>
                <a:rPr lang="en-US" sz="1600"/>
                <a:t>$25,000</a:t>
              </a:r>
            </a:p>
            <a:p>
              <a:pPr algn="ctr"/>
              <a:r>
                <a:rPr lang="en-US" sz="1600"/>
                <a:t>Fed = 25,000</a:t>
              </a:r>
            </a:p>
            <a:p>
              <a:pPr algn="ctr"/>
              <a:r>
                <a:rPr lang="en-US" sz="1600"/>
                <a:t>Match = $0</a:t>
              </a:r>
            </a:p>
          </p:txBody>
        </p:sp>
      </p:grpSp>
      <p:grpSp>
        <p:nvGrpSpPr>
          <p:cNvPr id="3" name="Group 2">
            <a:extLst>
              <a:ext uri="{FF2B5EF4-FFF2-40B4-BE49-F238E27FC236}">
                <a16:creationId xmlns:a16="http://schemas.microsoft.com/office/drawing/2014/main" id="{3C820B06-AFBC-A024-C637-A19AD7D51640}"/>
              </a:ext>
            </a:extLst>
          </p:cNvPr>
          <p:cNvGrpSpPr/>
          <p:nvPr/>
        </p:nvGrpSpPr>
        <p:grpSpPr>
          <a:xfrm>
            <a:off x="3584107" y="2412358"/>
            <a:ext cx="2190549" cy="1721069"/>
            <a:chOff x="8126161" y="951007"/>
            <a:chExt cx="1794035" cy="1381892"/>
          </a:xfrm>
        </p:grpSpPr>
        <p:sp>
          <p:nvSpPr>
            <p:cNvPr id="5" name="Hexagon 4">
              <a:extLst>
                <a:ext uri="{FF2B5EF4-FFF2-40B4-BE49-F238E27FC236}">
                  <a16:creationId xmlns:a16="http://schemas.microsoft.com/office/drawing/2014/main" id="{116DCC89-5016-4BB0-C8DC-CBE66A9CB4A7}"/>
                </a:ext>
              </a:extLst>
            </p:cNvPr>
            <p:cNvSpPr>
              <a:spLocks noChangeAspect="1"/>
            </p:cNvSpPr>
            <p:nvPr/>
          </p:nvSpPr>
          <p:spPr>
            <a:xfrm>
              <a:off x="8126161" y="951007"/>
              <a:ext cx="1794035" cy="1381892"/>
            </a:xfrm>
            <a:prstGeom prst="hexagon">
              <a:avLst/>
            </a:prstGeom>
            <a:solidFill>
              <a:srgbClr val="C00000">
                <a:alpha val="4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BC4D768-DF98-4CEA-6117-31F5120213DB}"/>
                </a:ext>
              </a:extLst>
            </p:cNvPr>
            <p:cNvSpPr txBox="1"/>
            <p:nvPr/>
          </p:nvSpPr>
          <p:spPr>
            <a:xfrm>
              <a:off x="8282200" y="1041198"/>
              <a:ext cx="1481958" cy="1107996"/>
            </a:xfrm>
            <a:prstGeom prst="rect">
              <a:avLst/>
            </a:prstGeom>
            <a:noFill/>
          </p:spPr>
          <p:txBody>
            <a:bodyPr wrap="square" rtlCol="0">
              <a:spAutoFit/>
            </a:bodyPr>
            <a:lstStyle/>
            <a:p>
              <a:pPr algn="ctr"/>
              <a:r>
                <a:rPr lang="en-US" b="1" u="sng"/>
                <a:t>CCI Recipient</a:t>
              </a:r>
            </a:p>
            <a:p>
              <a:pPr algn="ctr"/>
              <a:r>
                <a:rPr lang="en-US" sz="1600"/>
                <a:t>$2,500</a:t>
              </a:r>
            </a:p>
            <a:p>
              <a:pPr algn="ctr"/>
              <a:r>
                <a:rPr lang="en-US" sz="1600"/>
                <a:t>Fed = $0</a:t>
              </a:r>
            </a:p>
            <a:p>
              <a:pPr algn="ctr"/>
              <a:r>
                <a:rPr lang="en-US" sz="1600"/>
                <a:t>Match = $2,500</a:t>
              </a:r>
            </a:p>
          </p:txBody>
        </p:sp>
      </p:grpSp>
      <p:grpSp>
        <p:nvGrpSpPr>
          <p:cNvPr id="63" name="Group 62">
            <a:extLst>
              <a:ext uri="{FF2B5EF4-FFF2-40B4-BE49-F238E27FC236}">
                <a16:creationId xmlns:a16="http://schemas.microsoft.com/office/drawing/2014/main" id="{C9D43D99-F2B6-A686-D5FF-5F18D803DFDB}"/>
              </a:ext>
            </a:extLst>
          </p:cNvPr>
          <p:cNvGrpSpPr/>
          <p:nvPr/>
        </p:nvGrpSpPr>
        <p:grpSpPr>
          <a:xfrm>
            <a:off x="6206224" y="2354124"/>
            <a:ext cx="2427889" cy="1721069"/>
            <a:chOff x="8825830" y="1100230"/>
            <a:chExt cx="2427889" cy="1721069"/>
          </a:xfrm>
        </p:grpSpPr>
        <p:sp>
          <p:nvSpPr>
            <p:cNvPr id="14" name="Rectangle: Top Corners Snipped 13">
              <a:extLst>
                <a:ext uri="{FF2B5EF4-FFF2-40B4-BE49-F238E27FC236}">
                  <a16:creationId xmlns:a16="http://schemas.microsoft.com/office/drawing/2014/main" id="{078D01C9-1192-549E-FED2-CC146B5BDF55}"/>
                </a:ext>
              </a:extLst>
            </p:cNvPr>
            <p:cNvSpPr/>
            <p:nvPr/>
          </p:nvSpPr>
          <p:spPr>
            <a:xfrm>
              <a:off x="8825830" y="1100230"/>
              <a:ext cx="2427889" cy="1721069"/>
            </a:xfrm>
            <a:prstGeom prst="snip2SameRect">
              <a:avLst/>
            </a:prstGeom>
            <a:solidFill>
              <a:srgbClr val="7030A0">
                <a:alpha val="3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5C1E72F-1150-8D4B-C837-CCCAED1D3FD0}"/>
                </a:ext>
              </a:extLst>
            </p:cNvPr>
            <p:cNvSpPr txBox="1"/>
            <p:nvPr/>
          </p:nvSpPr>
          <p:spPr>
            <a:xfrm>
              <a:off x="8848009" y="1190795"/>
              <a:ext cx="2323413" cy="1477328"/>
            </a:xfrm>
            <a:prstGeom prst="rect">
              <a:avLst/>
            </a:prstGeom>
            <a:noFill/>
          </p:spPr>
          <p:txBody>
            <a:bodyPr wrap="square" rtlCol="0">
              <a:spAutoFit/>
            </a:bodyPr>
            <a:lstStyle/>
            <a:p>
              <a:pPr algn="ctr"/>
              <a:r>
                <a:rPr lang="en-US" b="1" u="sng"/>
                <a:t>CCI Recipient Total</a:t>
              </a:r>
            </a:p>
            <a:p>
              <a:pPr algn="ctr"/>
              <a:r>
                <a:rPr lang="en-US"/>
                <a:t>$80,000</a:t>
              </a:r>
            </a:p>
            <a:p>
              <a:pPr algn="ctr"/>
              <a:r>
                <a:rPr lang="en-US"/>
                <a:t>Federal = $60,000 75%</a:t>
              </a:r>
            </a:p>
            <a:p>
              <a:pPr algn="ctr"/>
              <a:r>
                <a:rPr lang="en-US"/>
                <a:t>Match = $20,000 25%</a:t>
              </a:r>
            </a:p>
            <a:p>
              <a:endParaRPr lang="en-US"/>
            </a:p>
          </p:txBody>
        </p:sp>
      </p:grpSp>
      <p:sp>
        <p:nvSpPr>
          <p:cNvPr id="29" name="TextBox 28">
            <a:extLst>
              <a:ext uri="{FF2B5EF4-FFF2-40B4-BE49-F238E27FC236}">
                <a16:creationId xmlns:a16="http://schemas.microsoft.com/office/drawing/2014/main" id="{5259B815-9EAC-E456-7CA2-5F39E2F1D199}"/>
              </a:ext>
            </a:extLst>
          </p:cNvPr>
          <p:cNvSpPr txBox="1"/>
          <p:nvPr/>
        </p:nvSpPr>
        <p:spPr>
          <a:xfrm>
            <a:off x="3584107" y="246186"/>
            <a:ext cx="2832214" cy="1754326"/>
          </a:xfrm>
          <a:prstGeom prst="rect">
            <a:avLst/>
          </a:prstGeom>
          <a:noFill/>
        </p:spPr>
        <p:txBody>
          <a:bodyPr wrap="square" rtlCol="0">
            <a:spAutoFit/>
          </a:bodyPr>
          <a:lstStyle/>
          <a:p>
            <a:pPr algn="ctr"/>
            <a:r>
              <a:rPr lang="en-US" b="1"/>
              <a:t>2 CFR 200.306 Cost sharing.</a:t>
            </a:r>
          </a:p>
          <a:p>
            <a:r>
              <a:rPr lang="en-US" i="1"/>
              <a:t>The cost sharing requirements are met at the CCI project (subaward) level, and not at the State (prime) award level.</a:t>
            </a:r>
          </a:p>
        </p:txBody>
      </p:sp>
      <p:sp>
        <p:nvSpPr>
          <p:cNvPr id="30" name="TextBox 29">
            <a:extLst>
              <a:ext uri="{FF2B5EF4-FFF2-40B4-BE49-F238E27FC236}">
                <a16:creationId xmlns:a16="http://schemas.microsoft.com/office/drawing/2014/main" id="{F330A5C7-6C44-3105-A89B-D678782FC5B1}"/>
              </a:ext>
            </a:extLst>
          </p:cNvPr>
          <p:cNvSpPr txBox="1"/>
          <p:nvPr/>
        </p:nvSpPr>
        <p:spPr>
          <a:xfrm>
            <a:off x="7950567" y="4282899"/>
            <a:ext cx="3750066" cy="1754326"/>
          </a:xfrm>
          <a:prstGeom prst="rect">
            <a:avLst/>
          </a:prstGeom>
          <a:noFill/>
        </p:spPr>
        <p:txBody>
          <a:bodyPr wrap="square" rtlCol="0">
            <a:spAutoFit/>
          </a:bodyPr>
          <a:lstStyle/>
          <a:p>
            <a:pPr algn="ctr"/>
            <a:r>
              <a:rPr lang="en-US" b="1"/>
              <a:t>2 CFR 200.405 Allocable costs.</a:t>
            </a:r>
          </a:p>
          <a:p>
            <a:pPr algn="ctr"/>
            <a:r>
              <a:rPr lang="en-US">
                <a:solidFill>
                  <a:srgbClr val="000000"/>
                </a:solidFill>
                <a:latin typeface="Calibri" panose="020F0502020204030204" pitchFamily="34" charset="0"/>
              </a:rPr>
              <a:t>E</a:t>
            </a:r>
            <a:r>
              <a:rPr lang="en-US" b="0" i="0">
                <a:solidFill>
                  <a:srgbClr val="000000"/>
                </a:solidFill>
                <a:effectLst/>
                <a:latin typeface="Calibri" panose="020F0502020204030204" pitchFamily="34" charset="0"/>
              </a:rPr>
              <a:t>valuate the cost in accordance with its benefit to the CCI, rather than the individual State awards. CCI actual costs incurred are allocable to the project as the “cost objective”.</a:t>
            </a:r>
            <a:endParaRPr lang="en-US" b="1"/>
          </a:p>
        </p:txBody>
      </p:sp>
      <p:grpSp>
        <p:nvGrpSpPr>
          <p:cNvPr id="35" name="Group 34">
            <a:extLst>
              <a:ext uri="{FF2B5EF4-FFF2-40B4-BE49-F238E27FC236}">
                <a16:creationId xmlns:a16="http://schemas.microsoft.com/office/drawing/2014/main" id="{8F09ED0D-33EE-0833-246A-7C66A1657F89}"/>
              </a:ext>
            </a:extLst>
          </p:cNvPr>
          <p:cNvGrpSpPr/>
          <p:nvPr/>
        </p:nvGrpSpPr>
        <p:grpSpPr>
          <a:xfrm>
            <a:off x="3598173" y="4438633"/>
            <a:ext cx="2181290" cy="1987918"/>
            <a:chOff x="9179752" y="2239386"/>
            <a:chExt cx="2073967" cy="1816200"/>
          </a:xfrm>
        </p:grpSpPr>
        <p:sp>
          <p:nvSpPr>
            <p:cNvPr id="17" name="Oval 16">
              <a:extLst>
                <a:ext uri="{FF2B5EF4-FFF2-40B4-BE49-F238E27FC236}">
                  <a16:creationId xmlns:a16="http://schemas.microsoft.com/office/drawing/2014/main" id="{0D21A7FF-0DFD-FB50-70D2-19FDFF9BA5DD}"/>
                </a:ext>
              </a:extLst>
            </p:cNvPr>
            <p:cNvSpPr/>
            <p:nvPr/>
          </p:nvSpPr>
          <p:spPr>
            <a:xfrm>
              <a:off x="9179752" y="2239386"/>
              <a:ext cx="2073967" cy="1816200"/>
            </a:xfrm>
            <a:prstGeom prst="ellipse">
              <a:avLst/>
            </a:prstGeom>
            <a:solidFill>
              <a:schemeClr val="accent4">
                <a:lumMod val="40000"/>
                <a:lumOff val="60000"/>
              </a:schemeClr>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0B05719-9C85-6AC0-F6A0-7846CFAAFCF6}"/>
                </a:ext>
              </a:extLst>
            </p:cNvPr>
            <p:cNvSpPr txBox="1"/>
            <p:nvPr/>
          </p:nvSpPr>
          <p:spPr>
            <a:xfrm>
              <a:off x="9414289" y="2407156"/>
              <a:ext cx="1663663" cy="1569660"/>
            </a:xfrm>
            <a:prstGeom prst="rect">
              <a:avLst/>
            </a:prstGeom>
            <a:noFill/>
          </p:spPr>
          <p:txBody>
            <a:bodyPr wrap="square" rtlCol="0">
              <a:spAutoFit/>
            </a:bodyPr>
            <a:lstStyle/>
            <a:p>
              <a:pPr algn="ctr"/>
              <a:r>
                <a:rPr lang="en-US" sz="1600" b="1" u="sng"/>
                <a:t>Subaward/NGO or other Non-federal Entity</a:t>
              </a:r>
            </a:p>
            <a:p>
              <a:pPr algn="ctr"/>
              <a:r>
                <a:rPr lang="en-US" sz="1600"/>
                <a:t>$2,500</a:t>
              </a:r>
            </a:p>
            <a:p>
              <a:pPr algn="ctr"/>
              <a:r>
                <a:rPr lang="en-US" sz="1600"/>
                <a:t>Fed = $0</a:t>
              </a:r>
            </a:p>
            <a:p>
              <a:pPr algn="ctr"/>
              <a:r>
                <a:rPr lang="en-US" sz="1600"/>
                <a:t>Match = $2,500</a:t>
              </a:r>
            </a:p>
          </p:txBody>
        </p:sp>
      </p:grpSp>
      <p:cxnSp>
        <p:nvCxnSpPr>
          <p:cNvPr id="62" name="Straight Arrow Connector 61">
            <a:extLst>
              <a:ext uri="{FF2B5EF4-FFF2-40B4-BE49-F238E27FC236}">
                <a16:creationId xmlns:a16="http://schemas.microsoft.com/office/drawing/2014/main" id="{11C67BF9-0453-5088-C262-93EEDB9D3A36}"/>
              </a:ext>
            </a:extLst>
          </p:cNvPr>
          <p:cNvCxnSpPr>
            <a:endCxn id="17" idx="0"/>
          </p:cNvCxnSpPr>
          <p:nvPr/>
        </p:nvCxnSpPr>
        <p:spPr>
          <a:xfrm flipH="1">
            <a:off x="4688818" y="4176420"/>
            <a:ext cx="10732" cy="26221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B3F4572B-04D6-FE58-9750-12EAD9974233}"/>
              </a:ext>
            </a:extLst>
          </p:cNvPr>
          <p:cNvCxnSpPr>
            <a:cxnSpLocks/>
            <a:stCxn id="5" idx="0"/>
          </p:cNvCxnSpPr>
          <p:nvPr/>
        </p:nvCxnSpPr>
        <p:spPr>
          <a:xfrm flipV="1">
            <a:off x="5774656" y="3272892"/>
            <a:ext cx="38907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E8EE14E0-CE86-5BBD-DE4C-D4CD8CE4618B}"/>
              </a:ext>
            </a:extLst>
          </p:cNvPr>
          <p:cNvCxnSpPr>
            <a:cxnSpLocks/>
          </p:cNvCxnSpPr>
          <p:nvPr/>
        </p:nvCxnSpPr>
        <p:spPr>
          <a:xfrm>
            <a:off x="3013252" y="2128212"/>
            <a:ext cx="679084" cy="6088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A450880E-423F-0979-CCF4-08AA9FFDF4E7}"/>
              </a:ext>
            </a:extLst>
          </p:cNvPr>
          <p:cNvCxnSpPr>
            <a:cxnSpLocks/>
            <a:stCxn id="10" idx="3"/>
          </p:cNvCxnSpPr>
          <p:nvPr/>
        </p:nvCxnSpPr>
        <p:spPr>
          <a:xfrm flipV="1">
            <a:off x="3002305" y="3355857"/>
            <a:ext cx="499505" cy="907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1C5732B8-620D-85CB-A988-D9853398D7A3}"/>
              </a:ext>
            </a:extLst>
          </p:cNvPr>
          <p:cNvCxnSpPr>
            <a:cxnSpLocks/>
            <a:stCxn id="11" idx="3"/>
          </p:cNvCxnSpPr>
          <p:nvPr/>
        </p:nvCxnSpPr>
        <p:spPr>
          <a:xfrm flipV="1">
            <a:off x="3017909" y="4107960"/>
            <a:ext cx="674427" cy="9886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6" name="Arrow: Down 75">
            <a:extLst>
              <a:ext uri="{FF2B5EF4-FFF2-40B4-BE49-F238E27FC236}">
                <a16:creationId xmlns:a16="http://schemas.microsoft.com/office/drawing/2014/main" id="{44E8A040-B76C-A001-E3FD-1B2230A104AB}"/>
              </a:ext>
            </a:extLst>
          </p:cNvPr>
          <p:cNvSpPr/>
          <p:nvPr/>
        </p:nvSpPr>
        <p:spPr>
          <a:xfrm rot="19177998">
            <a:off x="6845079" y="1094044"/>
            <a:ext cx="323146" cy="1311564"/>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Rounded Corners 76">
            <a:extLst>
              <a:ext uri="{FF2B5EF4-FFF2-40B4-BE49-F238E27FC236}">
                <a16:creationId xmlns:a16="http://schemas.microsoft.com/office/drawing/2014/main" id="{08A949FD-783D-9144-7C7A-9BA6049AC1CB}"/>
              </a:ext>
            </a:extLst>
          </p:cNvPr>
          <p:cNvSpPr/>
          <p:nvPr/>
        </p:nvSpPr>
        <p:spPr>
          <a:xfrm>
            <a:off x="124771" y="1615997"/>
            <a:ext cx="1092156" cy="802521"/>
          </a:xfrm>
          <a:prstGeom prst="round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b="1">
                <a:solidFill>
                  <a:schemeClr val="tx1"/>
                </a:solidFill>
              </a:rPr>
              <a:t>75% federal </a:t>
            </a:r>
          </a:p>
          <a:p>
            <a:r>
              <a:rPr lang="en-US" sz="1200" b="1">
                <a:solidFill>
                  <a:schemeClr val="tx1"/>
                </a:solidFill>
              </a:rPr>
              <a:t>25% state</a:t>
            </a:r>
          </a:p>
        </p:txBody>
      </p:sp>
      <p:sp>
        <p:nvSpPr>
          <p:cNvPr id="81" name="Rectangle: Rounded Corners 80">
            <a:extLst>
              <a:ext uri="{FF2B5EF4-FFF2-40B4-BE49-F238E27FC236}">
                <a16:creationId xmlns:a16="http://schemas.microsoft.com/office/drawing/2014/main" id="{63310C48-FDE5-F06D-619F-E79D791C49BB}"/>
              </a:ext>
            </a:extLst>
          </p:cNvPr>
          <p:cNvSpPr/>
          <p:nvPr/>
        </p:nvSpPr>
        <p:spPr>
          <a:xfrm>
            <a:off x="124771" y="3096577"/>
            <a:ext cx="1092156" cy="888381"/>
          </a:xfrm>
          <a:prstGeom prst="round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b="1">
                <a:solidFill>
                  <a:schemeClr val="tx1"/>
                </a:solidFill>
              </a:rPr>
              <a:t>67% federal </a:t>
            </a:r>
          </a:p>
          <a:p>
            <a:r>
              <a:rPr lang="en-US" sz="1200" b="1">
                <a:solidFill>
                  <a:schemeClr val="tx1"/>
                </a:solidFill>
              </a:rPr>
              <a:t>33% state</a:t>
            </a:r>
          </a:p>
        </p:txBody>
      </p:sp>
      <p:sp>
        <p:nvSpPr>
          <p:cNvPr id="82" name="Rectangle: Rounded Corners 81">
            <a:extLst>
              <a:ext uri="{FF2B5EF4-FFF2-40B4-BE49-F238E27FC236}">
                <a16:creationId xmlns:a16="http://schemas.microsoft.com/office/drawing/2014/main" id="{5B17EB68-4944-8F04-E342-6FB3BA8778BA}"/>
              </a:ext>
            </a:extLst>
          </p:cNvPr>
          <p:cNvSpPr/>
          <p:nvPr/>
        </p:nvSpPr>
        <p:spPr>
          <a:xfrm>
            <a:off x="124771" y="4597986"/>
            <a:ext cx="1087651" cy="738127"/>
          </a:xfrm>
          <a:prstGeom prst="round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b="1">
                <a:solidFill>
                  <a:schemeClr val="tx1"/>
                </a:solidFill>
              </a:rPr>
              <a:t>100% federal </a:t>
            </a:r>
          </a:p>
          <a:p>
            <a:r>
              <a:rPr lang="en-US" sz="1200" b="1">
                <a:solidFill>
                  <a:schemeClr val="tx1"/>
                </a:solidFill>
              </a:rPr>
              <a:t>0% state</a:t>
            </a:r>
          </a:p>
        </p:txBody>
      </p:sp>
    </p:spTree>
    <p:extLst>
      <p:ext uri="{BB962C8B-B14F-4D97-AF65-F5344CB8AC3E}">
        <p14:creationId xmlns:p14="http://schemas.microsoft.com/office/powerpoint/2010/main" val="501547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Text">
            <a:extLst>
              <a:ext uri="{FF2B5EF4-FFF2-40B4-BE49-F238E27FC236}">
                <a16:creationId xmlns:a16="http://schemas.microsoft.com/office/drawing/2014/main" id="{4DFC9978-F7AD-D715-16EF-ABCB8F4F34B8}"/>
              </a:ext>
            </a:extLst>
          </p:cNvPr>
          <p:cNvPicPr>
            <a:picLocks noChangeAspect="1"/>
          </p:cNvPicPr>
          <p:nvPr/>
        </p:nvPicPr>
        <p:blipFill>
          <a:blip r:embed="rId2">
            <a:extLst>
              <a:ext uri="{28A0092B-C50C-407E-A947-70E740481C1C}">
                <a14:useLocalDpi xmlns:a14="http://schemas.microsoft.com/office/drawing/2010/main" val="0"/>
              </a:ext>
            </a:extLst>
          </a:blip>
          <a:srcRect l="16510" t="9091" r="29554" b="-1"/>
          <a:stretch/>
        </p:blipFill>
        <p:spPr>
          <a:xfrm rot="5400000">
            <a:off x="4428234" y="-905766"/>
            <a:ext cx="6858000" cy="8669532"/>
          </a:xfrm>
          <a:prstGeom prst="rect">
            <a:avLst/>
          </a:prstGeom>
        </p:spPr>
      </p:pic>
      <p:sp>
        <p:nvSpPr>
          <p:cNvPr id="38" name="Rectangle 37">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tx1"/>
              </a:gs>
              <a:gs pos="35000">
                <a:schemeClr val="tx1">
                  <a:alpha val="78000"/>
                </a:schemeClr>
              </a:gs>
              <a:gs pos="19000">
                <a:schemeClr val="tx1">
                  <a:alpha val="38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70BCB53-6C8D-032A-3F80-9EE25E000E7A}"/>
              </a:ext>
            </a:extLst>
          </p:cNvPr>
          <p:cNvSpPr>
            <a:spLocks noGrp="1"/>
          </p:cNvSpPr>
          <p:nvPr>
            <p:ph type="title"/>
          </p:nvPr>
        </p:nvSpPr>
        <p:spPr>
          <a:xfrm>
            <a:off x="371094" y="1161288"/>
            <a:ext cx="4744916" cy="1124712"/>
          </a:xfrm>
        </p:spPr>
        <p:txBody>
          <a:bodyPr anchor="b">
            <a:noAutofit/>
          </a:bodyPr>
          <a:lstStyle/>
          <a:p>
            <a:pPr algn="ctr"/>
            <a:r>
              <a:rPr lang="en-US" dirty="0">
                <a:solidFill>
                  <a:schemeClr val="bg1"/>
                </a:solidFill>
              </a:rPr>
              <a:t>CCI Terminology</a:t>
            </a:r>
          </a:p>
        </p:txBody>
      </p:sp>
      <p:sp>
        <p:nvSpPr>
          <p:cNvPr id="39" name="Rectangle 38">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0" name="Rectangle 39">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chemeClr val="tx1"/>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9DB636E-0E7C-A6F3-250D-0CF8CE0007F6}"/>
              </a:ext>
            </a:extLst>
          </p:cNvPr>
          <p:cNvSpPr>
            <a:spLocks noGrp="1"/>
          </p:cNvSpPr>
          <p:nvPr>
            <p:ph idx="1"/>
          </p:nvPr>
        </p:nvSpPr>
        <p:spPr>
          <a:xfrm>
            <a:off x="277792" y="2530601"/>
            <a:ext cx="7708740" cy="3315208"/>
          </a:xfrm>
        </p:spPr>
        <p:txBody>
          <a:bodyPr anchor="t">
            <a:noAutofit/>
          </a:bodyPr>
          <a:lstStyle/>
          <a:p>
            <a:pPr marL="0" indent="0">
              <a:buNone/>
            </a:pPr>
            <a:r>
              <a:rPr lang="en-US" sz="2000" b="1" i="1" dirty="0">
                <a:solidFill>
                  <a:schemeClr val="bg1"/>
                </a:solidFill>
              </a:rPr>
              <a:t>CCI Award </a:t>
            </a:r>
            <a:r>
              <a:rPr lang="en-US" sz="2000" i="1" dirty="0">
                <a:solidFill>
                  <a:schemeClr val="bg1"/>
                </a:solidFill>
              </a:rPr>
              <a:t>- </a:t>
            </a:r>
            <a:r>
              <a:rPr lang="en-US" sz="2000" dirty="0">
                <a:solidFill>
                  <a:schemeClr val="bg1"/>
                </a:solidFill>
              </a:rPr>
              <a:t>a grant to an eligible recipient of WSFR, SWG, or C-SWG funds to support a CCI.</a:t>
            </a:r>
          </a:p>
          <a:p>
            <a:pPr marL="0" indent="0">
              <a:buNone/>
            </a:pPr>
            <a:endParaRPr lang="en-US" sz="2000" b="1" i="1" dirty="0">
              <a:solidFill>
                <a:schemeClr val="bg1"/>
              </a:solidFill>
            </a:endParaRPr>
          </a:p>
          <a:p>
            <a:pPr marL="0" indent="0">
              <a:buNone/>
            </a:pPr>
            <a:r>
              <a:rPr lang="en-US" sz="2000" b="1" i="1" dirty="0">
                <a:solidFill>
                  <a:schemeClr val="bg1"/>
                </a:solidFill>
              </a:rPr>
              <a:t>CCI Entity </a:t>
            </a:r>
            <a:r>
              <a:rPr lang="en-US" sz="2000" dirty="0">
                <a:solidFill>
                  <a:schemeClr val="bg1"/>
                </a:solidFill>
              </a:rPr>
              <a:t>– State, Federal agency, NGO, IHE, or regional AFWA that will manage a CCI.</a:t>
            </a:r>
            <a:endParaRPr lang="en-US" sz="2000" dirty="0">
              <a:solidFill>
                <a:schemeClr val="bg1"/>
              </a:solidFill>
              <a:ea typeface="Calibri"/>
              <a:cs typeface="Calibri"/>
            </a:endParaRPr>
          </a:p>
          <a:p>
            <a:pPr marL="0" indent="0">
              <a:buNone/>
            </a:pPr>
            <a:endParaRPr lang="en-US" sz="2000" dirty="0">
              <a:solidFill>
                <a:schemeClr val="bg1"/>
              </a:solidFill>
            </a:endParaRPr>
          </a:p>
          <a:p>
            <a:pPr marL="0" indent="0">
              <a:buNone/>
            </a:pPr>
            <a:r>
              <a:rPr lang="en-US" sz="2000" b="1" i="1" dirty="0">
                <a:solidFill>
                  <a:schemeClr val="bg1"/>
                </a:solidFill>
              </a:rPr>
              <a:t>HQ Point of Contact </a:t>
            </a:r>
            <a:r>
              <a:rPr lang="en-US" sz="2000" dirty="0">
                <a:solidFill>
                  <a:schemeClr val="bg1"/>
                </a:solidFill>
              </a:rPr>
              <a:t>– HQ Service person providing a central point of coordination for the CCI award administration process.  Facilitate coordination and provide communication and administrative support for Service Management and Regional Offices, participating States, the CCI Entity, auditors, etc.</a:t>
            </a:r>
            <a:endParaRPr lang="en-US" sz="2000" dirty="0">
              <a:solidFill>
                <a:schemeClr val="bg1"/>
              </a:solidFill>
              <a:ea typeface="Calibri"/>
              <a:cs typeface="Calibri"/>
            </a:endParaRPr>
          </a:p>
        </p:txBody>
      </p:sp>
    </p:spTree>
    <p:extLst>
      <p:ext uri="{BB962C8B-B14F-4D97-AF65-F5344CB8AC3E}">
        <p14:creationId xmlns:p14="http://schemas.microsoft.com/office/powerpoint/2010/main" val="205916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Text">
            <a:extLst>
              <a:ext uri="{FF2B5EF4-FFF2-40B4-BE49-F238E27FC236}">
                <a16:creationId xmlns:a16="http://schemas.microsoft.com/office/drawing/2014/main" id="{4DFC9978-F7AD-D715-16EF-ABCB8F4F34B8}"/>
              </a:ext>
            </a:extLst>
          </p:cNvPr>
          <p:cNvPicPr>
            <a:picLocks noChangeAspect="1"/>
          </p:cNvPicPr>
          <p:nvPr/>
        </p:nvPicPr>
        <p:blipFill>
          <a:blip r:embed="rId2">
            <a:extLst>
              <a:ext uri="{28A0092B-C50C-407E-A947-70E740481C1C}">
                <a14:useLocalDpi xmlns:a14="http://schemas.microsoft.com/office/drawing/2010/main" val="0"/>
              </a:ext>
            </a:extLst>
          </a:blip>
          <a:srcRect l="16510" t="9091" r="29554" b="-1"/>
          <a:stretch/>
        </p:blipFill>
        <p:spPr>
          <a:xfrm rot="5400000">
            <a:off x="4428234" y="-905766"/>
            <a:ext cx="6858000" cy="8669532"/>
          </a:xfrm>
          <a:prstGeom prst="rect">
            <a:avLst/>
          </a:prstGeom>
        </p:spPr>
      </p:pic>
      <p:sp>
        <p:nvSpPr>
          <p:cNvPr id="38" name="Rectangle 37">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tx1"/>
              </a:gs>
              <a:gs pos="35000">
                <a:schemeClr val="tx1">
                  <a:alpha val="78000"/>
                </a:schemeClr>
              </a:gs>
              <a:gs pos="19000">
                <a:schemeClr val="tx1">
                  <a:alpha val="38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70BCB53-6C8D-032A-3F80-9EE25E000E7A}"/>
              </a:ext>
            </a:extLst>
          </p:cNvPr>
          <p:cNvSpPr>
            <a:spLocks noGrp="1"/>
          </p:cNvSpPr>
          <p:nvPr>
            <p:ph type="title"/>
          </p:nvPr>
        </p:nvSpPr>
        <p:spPr>
          <a:xfrm>
            <a:off x="371094" y="1161288"/>
            <a:ext cx="4744916" cy="1124712"/>
          </a:xfrm>
        </p:spPr>
        <p:txBody>
          <a:bodyPr anchor="b">
            <a:noAutofit/>
          </a:bodyPr>
          <a:lstStyle/>
          <a:p>
            <a:pPr algn="ctr"/>
            <a:r>
              <a:rPr lang="en-US" dirty="0">
                <a:solidFill>
                  <a:schemeClr val="bg1"/>
                </a:solidFill>
              </a:rPr>
              <a:t>CCI Terminology</a:t>
            </a:r>
          </a:p>
        </p:txBody>
      </p:sp>
      <p:sp>
        <p:nvSpPr>
          <p:cNvPr id="39" name="Rectangle 38">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0" name="Rectangle 39">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chemeClr val="tx1"/>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9DB636E-0E7C-A6F3-250D-0CF8CE0007F6}"/>
              </a:ext>
            </a:extLst>
          </p:cNvPr>
          <p:cNvSpPr>
            <a:spLocks noGrp="1"/>
          </p:cNvSpPr>
          <p:nvPr>
            <p:ph idx="1"/>
          </p:nvPr>
        </p:nvSpPr>
        <p:spPr>
          <a:xfrm>
            <a:off x="277792" y="2530601"/>
            <a:ext cx="7708740" cy="3315208"/>
          </a:xfrm>
        </p:spPr>
        <p:txBody>
          <a:bodyPr anchor="t">
            <a:noAutofit/>
          </a:bodyPr>
          <a:lstStyle/>
          <a:p>
            <a:pPr marL="0" indent="0">
              <a:buNone/>
            </a:pPr>
            <a:r>
              <a:rPr lang="en-US" sz="2000" b="1" i="1" dirty="0">
                <a:solidFill>
                  <a:schemeClr val="bg1"/>
                </a:solidFill>
              </a:rPr>
              <a:t>Lead Region </a:t>
            </a:r>
            <a:r>
              <a:rPr lang="en-US" sz="2000" dirty="0">
                <a:solidFill>
                  <a:schemeClr val="bg1"/>
                </a:solidFill>
              </a:rPr>
              <a:t>– Service Region with the most Participating States.  If same # of States from two or more regions, then the </a:t>
            </a:r>
            <a:r>
              <a:rPr lang="en-US" sz="2000" i="1" dirty="0">
                <a:solidFill>
                  <a:schemeClr val="bg1"/>
                </a:solidFill>
              </a:rPr>
              <a:t>Lead Region </a:t>
            </a:r>
            <a:r>
              <a:rPr lang="en-US" sz="2000" dirty="0">
                <a:solidFill>
                  <a:schemeClr val="bg1"/>
                </a:solidFill>
              </a:rPr>
              <a:t>is the region obligating the most funds.</a:t>
            </a:r>
          </a:p>
          <a:p>
            <a:pPr marL="0" indent="0">
              <a:buNone/>
            </a:pPr>
            <a:endParaRPr lang="en-US" sz="2000" dirty="0">
              <a:solidFill>
                <a:schemeClr val="bg1"/>
              </a:solidFill>
            </a:endParaRPr>
          </a:p>
          <a:p>
            <a:pPr marL="0" indent="0">
              <a:buNone/>
            </a:pPr>
            <a:r>
              <a:rPr lang="en-US" sz="2000" b="1" i="1" dirty="0">
                <a:solidFill>
                  <a:schemeClr val="bg1"/>
                </a:solidFill>
              </a:rPr>
              <a:t>Participating State </a:t>
            </a:r>
            <a:r>
              <a:rPr lang="en-US" sz="2000" dirty="0">
                <a:solidFill>
                  <a:schemeClr val="bg1"/>
                </a:solidFill>
              </a:rPr>
              <a:t>– a recipient of an award supporting a CCI.</a:t>
            </a:r>
          </a:p>
          <a:p>
            <a:pPr marL="0" indent="0">
              <a:buNone/>
            </a:pPr>
            <a:endParaRPr lang="en-US" sz="2000" dirty="0">
              <a:solidFill>
                <a:schemeClr val="bg1"/>
              </a:solidFill>
            </a:endParaRPr>
          </a:p>
          <a:p>
            <a:pPr marL="0" indent="0">
              <a:buNone/>
            </a:pPr>
            <a:r>
              <a:rPr lang="en-US" sz="2000" b="1" i="1" dirty="0">
                <a:solidFill>
                  <a:schemeClr val="bg1"/>
                </a:solidFill>
              </a:rPr>
              <a:t>Regional Office Subject Matter Expert </a:t>
            </a:r>
            <a:r>
              <a:rPr lang="en-US" sz="2000" dirty="0">
                <a:solidFill>
                  <a:schemeClr val="bg1"/>
                </a:solidFill>
              </a:rPr>
              <a:t>– Service staff who provide advice and support to the CCI Entity.</a:t>
            </a:r>
          </a:p>
          <a:p>
            <a:pPr marL="0" indent="0">
              <a:buNone/>
            </a:pPr>
            <a:endParaRPr lang="en-US" sz="2000" dirty="0">
              <a:solidFill>
                <a:schemeClr val="bg1"/>
              </a:solidFill>
            </a:endParaRPr>
          </a:p>
          <a:p>
            <a:pPr marL="0" indent="0">
              <a:buNone/>
            </a:pPr>
            <a:r>
              <a:rPr lang="en-US" sz="2000" b="1" i="1" dirty="0">
                <a:solidFill>
                  <a:schemeClr val="bg1"/>
                </a:solidFill>
              </a:rPr>
              <a:t>State Team </a:t>
            </a:r>
            <a:r>
              <a:rPr lang="en-US" sz="2000" dirty="0">
                <a:solidFill>
                  <a:schemeClr val="bg1"/>
                </a:solidFill>
              </a:rPr>
              <a:t>– representatives from at least two Participating States.  Must include at least one person with technical knowledge of the CCI project and managing WSFR or SWG financial assistance awards.</a:t>
            </a:r>
          </a:p>
        </p:txBody>
      </p:sp>
    </p:spTree>
    <p:extLst>
      <p:ext uri="{BB962C8B-B14F-4D97-AF65-F5344CB8AC3E}">
        <p14:creationId xmlns:p14="http://schemas.microsoft.com/office/powerpoint/2010/main" val="3734509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A4C2A4B3-C016-DB1C-2781-0A82A13E8D27}"/>
              </a:ext>
            </a:extLst>
          </p:cNvPr>
          <p:cNvGraphicFramePr/>
          <p:nvPr>
            <p:extLst>
              <p:ext uri="{D42A27DB-BD31-4B8C-83A1-F6EECF244321}">
                <p14:modId xmlns:p14="http://schemas.microsoft.com/office/powerpoint/2010/main" val="928278122"/>
              </p:ext>
            </p:extLst>
          </p:nvPr>
        </p:nvGraphicFramePr>
        <p:xfrm>
          <a:off x="633046" y="1081454"/>
          <a:ext cx="10902462" cy="5178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8C526A56-2C38-BAED-3466-42C1EDAA188B}"/>
              </a:ext>
            </a:extLst>
          </p:cNvPr>
          <p:cNvSpPr txBox="1"/>
          <p:nvPr/>
        </p:nvSpPr>
        <p:spPr>
          <a:xfrm>
            <a:off x="1213338" y="334108"/>
            <a:ext cx="9275885" cy="646331"/>
          </a:xfrm>
          <a:prstGeom prst="rect">
            <a:avLst/>
          </a:prstGeom>
          <a:noFill/>
        </p:spPr>
        <p:txBody>
          <a:bodyPr wrap="square" lIns="91440" tIns="45720" rIns="91440" bIns="45720" rtlCol="0" anchor="t">
            <a:spAutoFit/>
          </a:bodyPr>
          <a:lstStyle/>
          <a:p>
            <a:pPr algn="ctr" defTabSz="457200">
              <a:defRPr/>
            </a:pPr>
            <a:r>
              <a:rPr kumimoji="0" lang="en-US" sz="3600" b="1" i="0" u="none" strike="noStrike" kern="1200" cap="none" spc="0" normalizeH="0" baseline="0" noProof="0">
                <a:ln>
                  <a:noFill/>
                </a:ln>
                <a:solidFill>
                  <a:prstClr val="black"/>
                </a:solidFill>
                <a:effectLst/>
                <a:uLnTx/>
                <a:uFillTx/>
                <a:latin typeface="Corbel" panose="020B0503020204020204"/>
                <a:ea typeface="+mn-ea"/>
                <a:cs typeface="+mn-cs"/>
              </a:rPr>
              <a:t>CCI </a:t>
            </a:r>
            <a:r>
              <a:rPr lang="en-US" sz="3600" b="1">
                <a:solidFill>
                  <a:prstClr val="black"/>
                </a:solidFill>
                <a:latin typeface="Corbel" panose="020B0503020204020204"/>
              </a:rPr>
              <a:t>Administrative Process</a:t>
            </a:r>
            <a:endParaRPr kumimoji="0" lang="en-US" sz="36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453456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A17A9931-A597-00EC-030C-83955DD75DA7}"/>
              </a:ext>
            </a:extLst>
          </p:cNvPr>
          <p:cNvSpPr>
            <a:spLocks noGrp="1"/>
          </p:cNvSpPr>
          <p:nvPr>
            <p:ph type="title"/>
          </p:nvPr>
        </p:nvSpPr>
        <p:spPr>
          <a:xfrm>
            <a:off x="1179577" y="893762"/>
            <a:ext cx="6269438" cy="778108"/>
          </a:xfrm>
        </p:spPr>
        <p:txBody>
          <a:bodyPr anchor="b">
            <a:noAutofit/>
          </a:bodyPr>
          <a:lstStyle/>
          <a:p>
            <a:r>
              <a:rPr lang="en-US" sz="4000" b="1" dirty="0"/>
              <a:t>Pre-Application Requirements</a:t>
            </a:r>
          </a:p>
        </p:txBody>
      </p:sp>
      <p:sp>
        <p:nvSpPr>
          <p:cNvPr id="3" name="Content Placeholder 2">
            <a:extLst>
              <a:ext uri="{FF2B5EF4-FFF2-40B4-BE49-F238E27FC236}">
                <a16:creationId xmlns:a16="http://schemas.microsoft.com/office/drawing/2014/main" id="{13E29146-B6DB-DDED-E2AB-8269407FC201}"/>
              </a:ext>
            </a:extLst>
          </p:cNvPr>
          <p:cNvSpPr>
            <a:spLocks noGrp="1"/>
          </p:cNvSpPr>
          <p:nvPr>
            <p:ph idx="1"/>
          </p:nvPr>
        </p:nvSpPr>
        <p:spPr>
          <a:xfrm>
            <a:off x="1179577" y="2312988"/>
            <a:ext cx="5579248" cy="3651250"/>
          </a:xfrm>
        </p:spPr>
        <p:txBody>
          <a:bodyPr>
            <a:normAutofit/>
          </a:bodyPr>
          <a:lstStyle/>
          <a:p>
            <a:pPr lvl="0">
              <a:spcAft>
                <a:spcPts val="300"/>
              </a:spcAft>
            </a:pPr>
            <a:r>
              <a:rPr lang="en-US" sz="2000" b="1" dirty="0"/>
              <a:t>Identify State team members</a:t>
            </a:r>
          </a:p>
          <a:p>
            <a:pPr lvl="1">
              <a:spcAft>
                <a:spcPts val="300"/>
              </a:spcAft>
            </a:pPr>
            <a:r>
              <a:rPr lang="en-US" sz="2000" dirty="0"/>
              <a:t>At least 2 Participating State representatives</a:t>
            </a:r>
          </a:p>
          <a:p>
            <a:pPr lvl="1">
              <a:spcAft>
                <a:spcPts val="900"/>
              </a:spcAft>
            </a:pPr>
            <a:r>
              <a:rPr lang="en-US" sz="2000" dirty="0"/>
              <a:t>Technical knowledge / grant management experience </a:t>
            </a:r>
          </a:p>
          <a:p>
            <a:pPr lvl="0">
              <a:spcAft>
                <a:spcPts val="300"/>
              </a:spcAft>
            </a:pPr>
            <a:r>
              <a:rPr lang="en-US" sz="2000" dirty="0"/>
              <a:t> </a:t>
            </a:r>
            <a:r>
              <a:rPr lang="en-US" sz="2000" b="1" dirty="0"/>
              <a:t>Identify "CCI Entity" to manage the project</a:t>
            </a:r>
          </a:p>
          <a:p>
            <a:pPr lvl="1">
              <a:spcAft>
                <a:spcPts val="900"/>
              </a:spcAft>
            </a:pPr>
            <a:r>
              <a:rPr lang="en-US" sz="2000" dirty="0"/>
              <a:t>State or Federal agency; NGO; IHE; Regional Association</a:t>
            </a:r>
          </a:p>
          <a:p>
            <a:pPr lvl="0">
              <a:spcAft>
                <a:spcPts val="300"/>
              </a:spcAft>
            </a:pPr>
            <a:r>
              <a:rPr lang="en-US" sz="2000" b="1" dirty="0"/>
              <a:t>Jointly plan project scope and budget</a:t>
            </a:r>
          </a:p>
          <a:p>
            <a:endParaRPr lang="en-US" sz="1900" dirty="0"/>
          </a:p>
        </p:txBody>
      </p:sp>
      <p:sp>
        <p:nvSpPr>
          <p:cNvPr id="33" name="Freeform: Shape 32">
            <a:extLst>
              <a:ext uri="{FF2B5EF4-FFF2-40B4-BE49-F238E27FC236}">
                <a16:creationId xmlns:a16="http://schemas.microsoft.com/office/drawing/2014/main" id="{7D0B7289-120F-44DC-9769-2E096993B1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53480"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34" name="Freeform: Shape 33">
            <a:extLst>
              <a:ext uri="{FF2B5EF4-FFF2-40B4-BE49-F238E27FC236}">
                <a16:creationId xmlns:a16="http://schemas.microsoft.com/office/drawing/2014/main" id="{158468AF-8ABA-4771-9770-C8C79C0E61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58825"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7" name="Picture 6" descr="Close up of pushpins on roadmap route">
            <a:extLst>
              <a:ext uri="{FF2B5EF4-FFF2-40B4-BE49-F238E27FC236}">
                <a16:creationId xmlns:a16="http://schemas.microsoft.com/office/drawing/2014/main" id="{E6973CEC-4806-8F12-E7C0-8C47C45EE1F1}"/>
              </a:ext>
            </a:extLst>
          </p:cNvPr>
          <p:cNvPicPr>
            <a:picLocks noChangeAspect="1"/>
          </p:cNvPicPr>
          <p:nvPr/>
        </p:nvPicPr>
        <p:blipFill>
          <a:blip r:embed="rId3">
            <a:extLst>
              <a:ext uri="{28A0092B-C50C-407E-A947-70E740481C1C}">
                <a14:useLocalDpi xmlns:a14="http://schemas.microsoft.com/office/drawing/2010/main" val="0"/>
              </a:ext>
            </a:extLst>
          </a:blip>
          <a:srcRect l="7580" r="41940"/>
          <a:stretch/>
        </p:blipFill>
        <p:spPr>
          <a:xfrm>
            <a:off x="6986049" y="10"/>
            <a:ext cx="5205951" cy="6857990"/>
          </a:xfrm>
          <a:custGeom>
            <a:avLst/>
            <a:gdLst/>
            <a:ahLst/>
            <a:cxnLst/>
            <a:rect l="l" t="t" r="r" b="b"/>
            <a:pathLst>
              <a:path w="5205951" h="6858000">
                <a:moveTo>
                  <a:pt x="1623023" y="0"/>
                </a:moveTo>
                <a:lnTo>
                  <a:pt x="2716256" y="0"/>
                </a:lnTo>
                <a:lnTo>
                  <a:pt x="3496422" y="0"/>
                </a:lnTo>
                <a:lnTo>
                  <a:pt x="5205951" y="0"/>
                </a:lnTo>
                <a:lnTo>
                  <a:pt x="5205951" y="6858000"/>
                </a:lnTo>
                <a:lnTo>
                  <a:pt x="3496422" y="6858000"/>
                </a:lnTo>
                <a:lnTo>
                  <a:pt x="2716256" y="6858000"/>
                </a:lnTo>
                <a:lnTo>
                  <a:pt x="2502754" y="6858000"/>
                </a:lnTo>
                <a:lnTo>
                  <a:pt x="2390998" y="6780599"/>
                </a:lnTo>
                <a:cubicBezTo>
                  <a:pt x="2217180" y="6653108"/>
                  <a:pt x="2046553" y="6515397"/>
                  <a:pt x="1874350" y="6374814"/>
                </a:cubicBezTo>
                <a:cubicBezTo>
                  <a:pt x="928725" y="5602839"/>
                  <a:pt x="0" y="4969131"/>
                  <a:pt x="0" y="3621656"/>
                </a:cubicBezTo>
                <a:cubicBezTo>
                  <a:pt x="0" y="2093192"/>
                  <a:pt x="573736" y="754641"/>
                  <a:pt x="1600899" y="14997"/>
                </a:cubicBezTo>
                <a:close/>
              </a:path>
            </a:pathLst>
          </a:custGeom>
        </p:spPr>
      </p:pic>
      <p:sp>
        <p:nvSpPr>
          <p:cNvPr id="35" name="Freeform: Shape 34">
            <a:extLst>
              <a:ext uri="{FF2B5EF4-FFF2-40B4-BE49-F238E27FC236}">
                <a16:creationId xmlns:a16="http://schemas.microsoft.com/office/drawing/2014/main" id="{430FFA19-9577-4BA8-B103-A75613F3FA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49" y="0"/>
            <a:ext cx="2680522" cy="6858000"/>
          </a:xfrm>
          <a:custGeom>
            <a:avLst/>
            <a:gdLst>
              <a:gd name="connsiteX0" fmla="*/ 1057499 w 2680522"/>
              <a:gd name="connsiteY0" fmla="*/ 0 h 6858000"/>
              <a:gd name="connsiteX1" fmla="*/ 879731 w 2680522"/>
              <a:gd name="connsiteY1" fmla="*/ 0 h 6858000"/>
              <a:gd name="connsiteX2" fmla="*/ 901855 w 2680522"/>
              <a:gd name="connsiteY2" fmla="*/ 14997 h 6858000"/>
              <a:gd name="connsiteX3" fmla="*/ 2502754 w 2680522"/>
              <a:gd name="connsiteY3" fmla="*/ 3621656 h 6858000"/>
              <a:gd name="connsiteX4" fmla="*/ 628404 w 2680522"/>
              <a:gd name="connsiteY4" fmla="*/ 6374814 h 6858000"/>
              <a:gd name="connsiteX5" fmla="*/ 111756 w 2680522"/>
              <a:gd name="connsiteY5" fmla="*/ 6780599 h 6858000"/>
              <a:gd name="connsiteX6" fmla="*/ 0 w 2680522"/>
              <a:gd name="connsiteY6" fmla="*/ 6858000 h 6858000"/>
              <a:gd name="connsiteX7" fmla="*/ 177768 w 2680522"/>
              <a:gd name="connsiteY7" fmla="*/ 6858000 h 6858000"/>
              <a:gd name="connsiteX8" fmla="*/ 289524 w 2680522"/>
              <a:gd name="connsiteY8" fmla="*/ 6780599 h 6858000"/>
              <a:gd name="connsiteX9" fmla="*/ 806172 w 2680522"/>
              <a:gd name="connsiteY9" fmla="*/ 6374814 h 6858000"/>
              <a:gd name="connsiteX10" fmla="*/ 2680522 w 2680522"/>
              <a:gd name="connsiteY10" fmla="*/ 3621656 h 6858000"/>
              <a:gd name="connsiteX11" fmla="*/ 1079623 w 2680522"/>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0522" h="6858000">
                <a:moveTo>
                  <a:pt x="1057499" y="0"/>
                </a:moveTo>
                <a:lnTo>
                  <a:pt x="879731" y="0"/>
                </a:lnTo>
                <a:lnTo>
                  <a:pt x="901855" y="14997"/>
                </a:lnTo>
                <a:cubicBezTo>
                  <a:pt x="1929018" y="754641"/>
                  <a:pt x="2502754" y="2093192"/>
                  <a:pt x="2502754" y="3621656"/>
                </a:cubicBezTo>
                <a:cubicBezTo>
                  <a:pt x="2502754" y="4969131"/>
                  <a:pt x="1574029" y="5602839"/>
                  <a:pt x="628404" y="6374814"/>
                </a:cubicBezTo>
                <a:cubicBezTo>
                  <a:pt x="456201" y="6515397"/>
                  <a:pt x="285574" y="6653108"/>
                  <a:pt x="111756" y="6780599"/>
                </a:cubicBezTo>
                <a:lnTo>
                  <a:pt x="0" y="6858000"/>
                </a:lnTo>
                <a:lnTo>
                  <a:pt x="177768" y="6858000"/>
                </a:lnTo>
                <a:lnTo>
                  <a:pt x="289524" y="6780599"/>
                </a:lnTo>
                <a:cubicBezTo>
                  <a:pt x="463342" y="6653108"/>
                  <a:pt x="633969" y="6515397"/>
                  <a:pt x="806172" y="6374814"/>
                </a:cubicBezTo>
                <a:cubicBezTo>
                  <a:pt x="1751797" y="5602839"/>
                  <a:pt x="2680522" y="4969131"/>
                  <a:pt x="2680522" y="3621656"/>
                </a:cubicBezTo>
                <a:cubicBezTo>
                  <a:pt x="2680522" y="2093192"/>
                  <a:pt x="2106786" y="754641"/>
                  <a:pt x="1079623" y="14997"/>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3729122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Slide Background">
            <a:extLst>
              <a:ext uri="{FF2B5EF4-FFF2-40B4-BE49-F238E27FC236}">
                <a16:creationId xmlns:a16="http://schemas.microsoft.com/office/drawing/2014/main" id="{B210AC1D-4063-4C6E-9528-FA9C4C0C18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5" name="Rectangle 24">
            <a:extLst>
              <a:ext uri="{FF2B5EF4-FFF2-40B4-BE49-F238E27FC236}">
                <a16:creationId xmlns:a16="http://schemas.microsoft.com/office/drawing/2014/main" id="{02F8C595-E68C-4306-AED8-DC7826A0A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16414"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F636820-7BDA-FAD5-73D8-790B74684428}"/>
              </a:ext>
            </a:extLst>
          </p:cNvPr>
          <p:cNvSpPr>
            <a:spLocks noGrp="1"/>
          </p:cNvSpPr>
          <p:nvPr>
            <p:ph type="title"/>
          </p:nvPr>
        </p:nvSpPr>
        <p:spPr>
          <a:xfrm>
            <a:off x="6803409" y="762001"/>
            <a:ext cx="4156512" cy="1708244"/>
          </a:xfrm>
        </p:spPr>
        <p:txBody>
          <a:bodyPr anchor="ctr">
            <a:normAutofit/>
          </a:bodyPr>
          <a:lstStyle/>
          <a:p>
            <a:r>
              <a:rPr lang="en-US" sz="4000" b="1" dirty="0"/>
              <a:t>Application Requirements</a:t>
            </a:r>
          </a:p>
        </p:txBody>
      </p:sp>
      <p:pic>
        <p:nvPicPr>
          <p:cNvPr id="6" name="Picture 5" descr="Close up of checklist">
            <a:extLst>
              <a:ext uri="{FF2B5EF4-FFF2-40B4-BE49-F238E27FC236}">
                <a16:creationId xmlns:a16="http://schemas.microsoft.com/office/drawing/2014/main" id="{5EB25793-7699-312C-87F4-76F725C7ACC8}"/>
              </a:ext>
            </a:extLst>
          </p:cNvPr>
          <p:cNvPicPr>
            <a:picLocks noChangeAspect="1"/>
          </p:cNvPicPr>
          <p:nvPr/>
        </p:nvPicPr>
        <p:blipFill>
          <a:blip r:embed="rId3">
            <a:extLst>
              <a:ext uri="{28A0092B-C50C-407E-A947-70E740481C1C}">
                <a14:useLocalDpi xmlns:a14="http://schemas.microsoft.com/office/drawing/2010/main" val="0"/>
              </a:ext>
            </a:extLst>
          </a:blip>
          <a:srcRect l="37228" r="3438" b="-2"/>
          <a:stretch/>
        </p:blipFill>
        <p:spPr>
          <a:xfrm>
            <a:off x="-1" y="-2"/>
            <a:ext cx="6096001" cy="6858002"/>
          </a:xfrm>
          <a:prstGeom prst="rect">
            <a:avLst/>
          </a:prstGeom>
        </p:spPr>
      </p:pic>
      <p:sp>
        <p:nvSpPr>
          <p:cNvPr id="3" name="Content Placeholder 2">
            <a:extLst>
              <a:ext uri="{FF2B5EF4-FFF2-40B4-BE49-F238E27FC236}">
                <a16:creationId xmlns:a16="http://schemas.microsoft.com/office/drawing/2014/main" id="{737E50E2-D924-09B1-0837-7BFF86CA9FD5}"/>
              </a:ext>
            </a:extLst>
          </p:cNvPr>
          <p:cNvSpPr>
            <a:spLocks noGrp="1"/>
          </p:cNvSpPr>
          <p:nvPr>
            <p:ph idx="1"/>
          </p:nvPr>
        </p:nvSpPr>
        <p:spPr>
          <a:xfrm>
            <a:off x="6803409" y="2470245"/>
            <a:ext cx="4358962" cy="3769835"/>
          </a:xfrm>
        </p:spPr>
        <p:txBody>
          <a:bodyPr anchor="ctr">
            <a:normAutofit fontScale="92500" lnSpcReduction="10000"/>
          </a:bodyPr>
          <a:lstStyle/>
          <a:p>
            <a:pPr lvl="0">
              <a:spcAft>
                <a:spcPts val="900"/>
              </a:spcAft>
            </a:pPr>
            <a:r>
              <a:rPr lang="en-US" sz="2200" b="1" dirty="0"/>
              <a:t>Single application package for all Participating States</a:t>
            </a:r>
          </a:p>
          <a:p>
            <a:pPr lvl="0">
              <a:spcAft>
                <a:spcPts val="900"/>
              </a:spcAft>
            </a:pPr>
            <a:r>
              <a:rPr lang="en-US" sz="2200" b="1" dirty="0"/>
              <a:t>Single period of performance</a:t>
            </a:r>
            <a:endParaRPr lang="en-US" sz="2200" b="1">
              <a:ea typeface="Calibri"/>
              <a:cs typeface="Calibri"/>
            </a:endParaRPr>
          </a:p>
          <a:p>
            <a:pPr lvl="0">
              <a:spcAft>
                <a:spcPts val="300"/>
              </a:spcAft>
            </a:pPr>
            <a:r>
              <a:rPr lang="en-US" sz="2200" b="1" dirty="0">
                <a:hlinkClick r:id="rId4"/>
              </a:rPr>
              <a:t>Letter of Intent </a:t>
            </a:r>
            <a:r>
              <a:rPr lang="en-US" sz="2200" b="1" dirty="0"/>
              <a:t>(LOI) from each State</a:t>
            </a:r>
            <a:endParaRPr lang="en-US" sz="2200" b="1">
              <a:ea typeface="Calibri"/>
              <a:cs typeface="Calibri"/>
            </a:endParaRPr>
          </a:p>
          <a:p>
            <a:pPr lvl="1">
              <a:spcAft>
                <a:spcPts val="300"/>
              </a:spcAft>
            </a:pPr>
            <a:r>
              <a:rPr lang="en-US" sz="1800" b="0" dirty="0"/>
              <a:t>directs Service to obligate award funds as subaward to CCI </a:t>
            </a:r>
            <a:r>
              <a:rPr lang="en-US" sz="1800"/>
              <a:t>Entity</a:t>
            </a:r>
            <a:r>
              <a:rPr lang="en-US" sz="1800" b="0" dirty="0"/>
              <a:t>;</a:t>
            </a:r>
            <a:endParaRPr lang="en-US" sz="1800" b="1" dirty="0"/>
          </a:p>
          <a:p>
            <a:pPr lvl="1">
              <a:spcAft>
                <a:spcPts val="300"/>
              </a:spcAft>
            </a:pPr>
            <a:r>
              <a:rPr lang="en-US" sz="1800" b="0" dirty="0"/>
              <a:t>identifies any match the State will provide;</a:t>
            </a:r>
            <a:endParaRPr lang="en-US" sz="1800" b="1" dirty="0"/>
          </a:p>
          <a:p>
            <a:pPr lvl="1">
              <a:spcAft>
                <a:spcPts val="300"/>
              </a:spcAft>
            </a:pPr>
            <a:r>
              <a:rPr lang="en-US" sz="1800" b="0" dirty="0"/>
              <a:t>identifies State-specific terms and conditions.</a:t>
            </a:r>
            <a:endParaRPr lang="en-US" sz="1800" b="1" dirty="0"/>
          </a:p>
          <a:p>
            <a:pPr lvl="0"/>
            <a:r>
              <a:rPr lang="en-US" sz="2200" b="1" dirty="0"/>
              <a:t>Lead Region provides Directed Announcement for CCI application</a:t>
            </a:r>
            <a:endParaRPr lang="en-US" sz="2200" dirty="0"/>
          </a:p>
          <a:p>
            <a:endParaRPr lang="en-US" sz="1700" dirty="0"/>
          </a:p>
        </p:txBody>
      </p:sp>
    </p:spTree>
    <p:extLst>
      <p:ext uri="{BB962C8B-B14F-4D97-AF65-F5344CB8AC3E}">
        <p14:creationId xmlns:p14="http://schemas.microsoft.com/office/powerpoint/2010/main" val="865294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32AE3-EA0A-ED40-EBD5-480BFB2D6A9A}"/>
              </a:ext>
            </a:extLst>
          </p:cNvPr>
          <p:cNvSpPr>
            <a:spLocks noGrp="1"/>
          </p:cNvSpPr>
          <p:nvPr>
            <p:ph type="title"/>
          </p:nvPr>
        </p:nvSpPr>
        <p:spPr>
          <a:xfrm>
            <a:off x="481013" y="3752849"/>
            <a:ext cx="3421914" cy="2452687"/>
          </a:xfrm>
        </p:spPr>
        <p:txBody>
          <a:bodyPr vert="horz" lIns="91440" tIns="45720" rIns="91440" bIns="45720" rtlCol="0" anchor="ctr">
            <a:normAutofit/>
          </a:bodyPr>
          <a:lstStyle/>
          <a:p>
            <a:r>
              <a:rPr lang="en-US" sz="3600" b="1" dirty="0">
                <a:latin typeface="Calibri" panose="020F0502020204030204" pitchFamily="34" charset="0"/>
                <a:ea typeface="Calibri" panose="020F0502020204030204" pitchFamily="34" charset="0"/>
                <a:cs typeface="Calibri" panose="020F0502020204030204" pitchFamily="34" charset="0"/>
              </a:rPr>
              <a:t>Application Review</a:t>
            </a:r>
          </a:p>
        </p:txBody>
      </p:sp>
      <p:pic>
        <p:nvPicPr>
          <p:cNvPr id="29" name="Picture 28" descr="Files">
            <a:extLst>
              <a:ext uri="{FF2B5EF4-FFF2-40B4-BE49-F238E27FC236}">
                <a16:creationId xmlns:a16="http://schemas.microsoft.com/office/drawing/2014/main" id="{C3ACC3CC-45C0-489B-7829-EDC6ACBB7C3A}"/>
              </a:ext>
            </a:extLst>
          </p:cNvPr>
          <p:cNvPicPr>
            <a:picLocks noChangeAspect="1"/>
          </p:cNvPicPr>
          <p:nvPr/>
        </p:nvPicPr>
        <p:blipFill>
          <a:blip r:embed="rId3">
            <a:extLst>
              <a:ext uri="{28A0092B-C50C-407E-A947-70E740481C1C}">
                <a14:useLocalDpi xmlns:a14="http://schemas.microsoft.com/office/drawing/2010/main" val="0"/>
              </a:ext>
            </a:extLst>
          </a:blip>
          <a:srcRect t="290" b="54115"/>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6" name="TextBox 5">
            <a:extLst>
              <a:ext uri="{FF2B5EF4-FFF2-40B4-BE49-F238E27FC236}">
                <a16:creationId xmlns:a16="http://schemas.microsoft.com/office/drawing/2014/main" id="{28770D63-9777-4E10-67DF-7A40B0CD68FF}"/>
              </a:ext>
            </a:extLst>
          </p:cNvPr>
          <p:cNvSpPr txBox="1"/>
          <p:nvPr/>
        </p:nvSpPr>
        <p:spPr>
          <a:xfrm>
            <a:off x="4223982" y="3752850"/>
            <a:ext cx="7485413" cy="2452687"/>
          </a:xfrm>
          <a:prstGeom prst="rect">
            <a:avLst/>
          </a:prstGeom>
        </p:spPr>
        <p:txBody>
          <a:bodyPr vert="horz" lIns="91440" tIns="45720" rIns="91440" bIns="45720" rtlCol="0" anchor="ctr">
            <a:normAutofit lnSpcReduction="10000"/>
          </a:bodyPr>
          <a:lstStyle/>
          <a:p>
            <a:pPr lvl="0" indent="-228600">
              <a:lnSpc>
                <a:spcPct val="90000"/>
              </a:lnSpc>
              <a:spcAft>
                <a:spcPts val="300"/>
              </a:spcAft>
              <a:buFont typeface="Arial" panose="020B0604020202020204" pitchFamily="34" charset="0"/>
              <a:buChar char="•"/>
            </a:pPr>
            <a:r>
              <a:rPr lang="en-US" sz="2000" b="1" dirty="0"/>
              <a:t>Lead Region:</a:t>
            </a:r>
          </a:p>
          <a:p>
            <a:pPr lvl="1" indent="-228600">
              <a:lnSpc>
                <a:spcPct val="90000"/>
              </a:lnSpc>
              <a:spcAft>
                <a:spcPts val="300"/>
              </a:spcAft>
              <a:buFont typeface="Arial" panose="020B0604020202020204" pitchFamily="34" charset="0"/>
              <a:buChar char="•"/>
            </a:pPr>
            <a:r>
              <a:rPr lang="en-US" sz="1700" dirty="0"/>
              <a:t>  Will assess for eligibility under CCI</a:t>
            </a:r>
          </a:p>
          <a:p>
            <a:pPr lvl="1" indent="-228600">
              <a:lnSpc>
                <a:spcPct val="90000"/>
              </a:lnSpc>
              <a:spcAft>
                <a:spcPts val="300"/>
              </a:spcAft>
              <a:buFont typeface="Arial" panose="020B0604020202020204" pitchFamily="34" charset="0"/>
              <a:buChar char="•"/>
            </a:pPr>
            <a:r>
              <a:rPr lang="en-US" b="1" dirty="0"/>
              <a:t>  </a:t>
            </a:r>
            <a:r>
              <a:rPr lang="en-US" sz="1700" dirty="0"/>
              <a:t>P</a:t>
            </a:r>
            <a:r>
              <a:rPr lang="en-US" sz="1700" b="0" dirty="0"/>
              <a:t>erforms risk assessment of CCI </a:t>
            </a:r>
            <a:r>
              <a:rPr lang="en-US" sz="1700" dirty="0"/>
              <a:t>Entity</a:t>
            </a:r>
            <a:endParaRPr lang="en-US" sz="1700" b="0" dirty="0">
              <a:ea typeface="Calibri"/>
              <a:cs typeface="Calibri"/>
            </a:endParaRPr>
          </a:p>
          <a:p>
            <a:pPr lvl="1" indent="-228600">
              <a:lnSpc>
                <a:spcPct val="90000"/>
              </a:lnSpc>
              <a:spcAft>
                <a:spcPts val="300"/>
              </a:spcAft>
              <a:buFont typeface="Arial" panose="020B0604020202020204" pitchFamily="34" charset="0"/>
              <a:buChar char="•"/>
            </a:pPr>
            <a:r>
              <a:rPr lang="en-US" sz="1700" b="0" dirty="0"/>
              <a:t>  Completes environmental compliance review</a:t>
            </a:r>
            <a:endParaRPr lang="en-US" sz="1700" b="0" dirty="0">
              <a:ea typeface="Calibri"/>
              <a:cs typeface="Calibri"/>
            </a:endParaRPr>
          </a:p>
          <a:p>
            <a:pPr lvl="1" indent="-228600">
              <a:lnSpc>
                <a:spcPct val="90000"/>
              </a:lnSpc>
              <a:spcAft>
                <a:spcPts val="300"/>
              </a:spcAft>
              <a:buFont typeface="Arial" panose="020B0604020202020204" pitchFamily="34" charset="0"/>
              <a:buChar char="•"/>
            </a:pPr>
            <a:r>
              <a:rPr lang="en-US" sz="1700" b="0" dirty="0"/>
              <a:t>  Identifies CCI-specific terms and conditions</a:t>
            </a:r>
            <a:endParaRPr lang="en-US" sz="1700" b="0" dirty="0">
              <a:ea typeface="Calibri"/>
              <a:cs typeface="Calibri"/>
            </a:endParaRPr>
          </a:p>
          <a:p>
            <a:pPr lvl="0" indent="-228600">
              <a:lnSpc>
                <a:spcPct val="90000"/>
              </a:lnSpc>
              <a:spcAft>
                <a:spcPts val="300"/>
              </a:spcAft>
              <a:buFont typeface="Arial" panose="020B0604020202020204" pitchFamily="34" charset="0"/>
              <a:buChar char="•"/>
            </a:pPr>
            <a:r>
              <a:rPr lang="en-US" sz="2000" b="1" dirty="0"/>
              <a:t>For C-SWG, review by National C-SWG Coordinator and HQ POC:</a:t>
            </a:r>
            <a:endParaRPr lang="en-US" sz="2000" b="0" dirty="0"/>
          </a:p>
          <a:p>
            <a:pPr lvl="1" indent="-228600">
              <a:lnSpc>
                <a:spcPct val="90000"/>
              </a:lnSpc>
              <a:buFont typeface="Arial" panose="020B0604020202020204" pitchFamily="34" charset="0"/>
              <a:buChar char="•"/>
            </a:pPr>
            <a:r>
              <a:rPr lang="en-US" sz="1700" b="0" dirty="0"/>
              <a:t>The HQ POC will assess for eligibility under CCI</a:t>
            </a:r>
          </a:p>
          <a:p>
            <a:pPr lvl="1" indent="-228600">
              <a:lnSpc>
                <a:spcPct val="90000"/>
              </a:lnSpc>
              <a:buFont typeface="Arial" panose="020B0604020202020204" pitchFamily="34" charset="0"/>
              <a:buChar char="•"/>
            </a:pPr>
            <a:r>
              <a:rPr lang="en-US" sz="1700" b="0" dirty="0"/>
              <a:t>A CCI recommended for funding goes to Lead Region after Directors Memo has been signed</a:t>
            </a:r>
            <a:endParaRPr lang="en-US" sz="1700" dirty="0">
              <a:ea typeface="Calibri"/>
              <a:cs typeface="Calibri"/>
            </a:endParaRPr>
          </a:p>
        </p:txBody>
      </p:sp>
    </p:spTree>
    <p:extLst>
      <p:ext uri="{BB962C8B-B14F-4D97-AF65-F5344CB8AC3E}">
        <p14:creationId xmlns:p14="http://schemas.microsoft.com/office/powerpoint/2010/main" val="3834553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8" descr="Blue ribbon rosette on dark gray graduated background">
            <a:extLst>
              <a:ext uri="{FF2B5EF4-FFF2-40B4-BE49-F238E27FC236}">
                <a16:creationId xmlns:a16="http://schemas.microsoft.com/office/drawing/2014/main" id="{69F397EB-4495-5696-C21C-A58C6DAFC446}"/>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l="5531" r="2" b="2"/>
          <a:stretch/>
        </p:blipFill>
        <p:spPr>
          <a:xfrm>
            <a:off x="2522356" y="10"/>
            <a:ext cx="9669642" cy="6857990"/>
          </a:xfrm>
          <a:prstGeom prst="rect">
            <a:avLst/>
          </a:prstGeom>
        </p:spPr>
      </p:pic>
      <p:sp>
        <p:nvSpPr>
          <p:cNvPr id="31" name="Rectangle 3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79AFA05-F9F6-6A0B-1A98-DDB13FD7FC85}"/>
              </a:ext>
            </a:extLst>
          </p:cNvPr>
          <p:cNvSpPr>
            <a:spLocks noGrp="1"/>
          </p:cNvSpPr>
          <p:nvPr>
            <p:ph type="title"/>
          </p:nvPr>
        </p:nvSpPr>
        <p:spPr>
          <a:xfrm>
            <a:off x="838200" y="365125"/>
            <a:ext cx="3822189" cy="1899912"/>
          </a:xfrm>
        </p:spPr>
        <p:txBody>
          <a:bodyPr vert="horz" lIns="91440" tIns="45720" rIns="91440" bIns="45720" rtlCol="0" anchor="ctr">
            <a:normAutofit/>
          </a:bodyPr>
          <a:lstStyle/>
          <a:p>
            <a:r>
              <a:rPr lang="en-US" sz="4000" b="1" dirty="0"/>
              <a:t>Award Process</a:t>
            </a:r>
          </a:p>
        </p:txBody>
      </p:sp>
      <p:sp>
        <p:nvSpPr>
          <p:cNvPr id="5" name="TextBox 4">
            <a:extLst>
              <a:ext uri="{FF2B5EF4-FFF2-40B4-BE49-F238E27FC236}">
                <a16:creationId xmlns:a16="http://schemas.microsoft.com/office/drawing/2014/main" id="{5E2B7311-C27B-9EDF-BF8B-34669CB69B5B}"/>
              </a:ext>
            </a:extLst>
          </p:cNvPr>
          <p:cNvSpPr txBox="1"/>
          <p:nvPr/>
        </p:nvSpPr>
        <p:spPr>
          <a:xfrm>
            <a:off x="851528" y="2010454"/>
            <a:ext cx="6039925" cy="3742762"/>
          </a:xfrm>
          <a:prstGeom prst="rect">
            <a:avLst/>
          </a:prstGeom>
        </p:spPr>
        <p:txBody>
          <a:bodyPr vert="horz" lIns="91440" tIns="45720" rIns="91440" bIns="45720" rtlCol="0" anchor="t">
            <a:normAutofit/>
          </a:bodyPr>
          <a:lstStyle/>
          <a:p>
            <a:pPr lvl="0" indent="-228600">
              <a:lnSpc>
                <a:spcPct val="90000"/>
              </a:lnSpc>
              <a:spcAft>
                <a:spcPts val="300"/>
              </a:spcAft>
              <a:buFont typeface="Arial" panose="020B0604020202020204" pitchFamily="34" charset="0"/>
              <a:buChar char="•"/>
            </a:pPr>
            <a:r>
              <a:rPr lang="en-US" sz="2000" b="1" dirty="0"/>
              <a:t>Notice of Award to each Participating State</a:t>
            </a:r>
            <a:endParaRPr lang="en-US" sz="2000" b="1">
              <a:ea typeface="Calibri"/>
              <a:cs typeface="Calibri"/>
            </a:endParaRPr>
          </a:p>
          <a:p>
            <a:pPr lvl="1" indent="-228600">
              <a:lnSpc>
                <a:spcPct val="90000"/>
              </a:lnSpc>
              <a:spcAft>
                <a:spcPts val="600"/>
              </a:spcAft>
              <a:buFont typeface="Arial" panose="020B0604020202020204" pitchFamily="34" charset="0"/>
              <a:buChar char="•"/>
            </a:pPr>
            <a:r>
              <a:rPr lang="en-US" sz="1700" b="0" dirty="0"/>
              <a:t>Identifies non-traditional application of 2 CFR 200 regulations for CCI</a:t>
            </a:r>
            <a:endParaRPr lang="en-US" sz="1700" b="0">
              <a:ea typeface="Calibri"/>
              <a:cs typeface="Calibri"/>
            </a:endParaRPr>
          </a:p>
          <a:p>
            <a:pPr indent="-228600">
              <a:lnSpc>
                <a:spcPct val="90000"/>
              </a:lnSpc>
              <a:spcAft>
                <a:spcPts val="300"/>
              </a:spcAft>
              <a:buFont typeface="Arial" panose="020B0604020202020204" pitchFamily="34" charset="0"/>
              <a:buChar char="•"/>
            </a:pPr>
            <a:r>
              <a:rPr lang="en-US" sz="2000" b="1" dirty="0"/>
              <a:t>Notice of Subaward from </a:t>
            </a:r>
            <a:r>
              <a:rPr lang="en-US" sz="2000" b="1" dirty="0" err="1"/>
              <a:t>GrantSolutions</a:t>
            </a:r>
            <a:r>
              <a:rPr lang="en-US" sz="2000" b="1" dirty="0"/>
              <a:t> to CCI </a:t>
            </a:r>
            <a:r>
              <a:rPr lang="en-US" sz="2000" b="1"/>
              <a:t>Entity</a:t>
            </a:r>
            <a:endParaRPr lang="en-US" sz="1000"/>
          </a:p>
          <a:p>
            <a:pPr lvl="1" indent="-228600">
              <a:lnSpc>
                <a:spcPct val="90000"/>
              </a:lnSpc>
              <a:spcAft>
                <a:spcPts val="300"/>
              </a:spcAft>
              <a:buFont typeface="Arial" panose="020B0604020202020204" pitchFamily="34" charset="0"/>
              <a:buChar char="•"/>
            </a:pPr>
            <a:r>
              <a:rPr lang="en-US" sz="1700"/>
              <a:t>Single</a:t>
            </a:r>
            <a:r>
              <a:rPr lang="en-US" sz="1700">
                <a:ea typeface="Calibri"/>
                <a:cs typeface="Calibri"/>
              </a:rPr>
              <a:t> obligation to the CCI Entity in </a:t>
            </a:r>
            <a:r>
              <a:rPr lang="en-US" sz="1700" err="1">
                <a:ea typeface="Calibri"/>
                <a:cs typeface="Calibri"/>
              </a:rPr>
              <a:t>GrantSolutions</a:t>
            </a:r>
            <a:endParaRPr lang="en-US" sz="1700">
              <a:ea typeface="Calibri"/>
              <a:cs typeface="Calibri"/>
            </a:endParaRPr>
          </a:p>
          <a:p>
            <a:pPr marL="742950" lvl="1" indent="-228600">
              <a:lnSpc>
                <a:spcPct val="90000"/>
              </a:lnSpc>
              <a:spcAft>
                <a:spcPts val="600"/>
              </a:spcAft>
              <a:buFont typeface="Arial,Sans-Serif" panose="020B0604020202020204" pitchFamily="34" charset="0"/>
              <a:buChar char="•"/>
            </a:pPr>
            <a:r>
              <a:rPr lang="en-US" sz="1700">
                <a:ea typeface="Calibri"/>
                <a:cs typeface="Calibri"/>
              </a:rPr>
              <a:t>Funding line for each State as specified in LOI</a:t>
            </a:r>
            <a:endParaRPr lang="en-US" sz="1700"/>
          </a:p>
          <a:p>
            <a:pPr lvl="1" indent="-228600">
              <a:lnSpc>
                <a:spcPct val="90000"/>
              </a:lnSpc>
              <a:spcAft>
                <a:spcPts val="300"/>
              </a:spcAft>
              <a:buFont typeface="Arial" panose="020B0604020202020204" pitchFamily="34" charset="0"/>
              <a:buChar char="•"/>
            </a:pPr>
            <a:r>
              <a:rPr lang="en-US" sz="1700" b="0" dirty="0"/>
              <a:t>Lists subawards by State</a:t>
            </a:r>
            <a:endParaRPr lang="en-US" sz="1700" b="0">
              <a:ea typeface="Calibri"/>
              <a:cs typeface="Calibri"/>
            </a:endParaRPr>
          </a:p>
          <a:p>
            <a:pPr lvl="1" indent="-228600">
              <a:lnSpc>
                <a:spcPct val="90000"/>
              </a:lnSpc>
              <a:spcAft>
                <a:spcPts val="300"/>
              </a:spcAft>
              <a:buFont typeface="Arial" panose="020B0604020202020204" pitchFamily="34" charset="0"/>
              <a:buChar char="•"/>
            </a:pPr>
            <a:r>
              <a:rPr lang="en-US" sz="1700" b="0" dirty="0"/>
              <a:t>Lists CCI- and State-specific terms and conditions</a:t>
            </a:r>
            <a:endParaRPr lang="en-US" sz="1700" b="0">
              <a:ea typeface="Calibri"/>
              <a:cs typeface="Calibri"/>
            </a:endParaRPr>
          </a:p>
          <a:p>
            <a:pPr lvl="1" indent="-228600">
              <a:lnSpc>
                <a:spcPct val="90000"/>
              </a:lnSpc>
              <a:spcAft>
                <a:spcPts val="300"/>
              </a:spcAft>
              <a:buFont typeface="Arial" panose="020B0604020202020204" pitchFamily="34" charset="0"/>
              <a:buChar char="•"/>
            </a:pPr>
            <a:r>
              <a:rPr lang="en-US" sz="1700" b="0" dirty="0"/>
              <a:t>Identifies proper draw allocation for each State award, by subaccount</a:t>
            </a:r>
            <a:endParaRPr lang="en-US" sz="1700" b="0">
              <a:ea typeface="Calibri"/>
              <a:cs typeface="Calibri"/>
            </a:endParaRPr>
          </a:p>
          <a:p>
            <a:pPr marL="285750" indent="-228600">
              <a:lnSpc>
                <a:spcPct val="90000"/>
              </a:lnSpc>
              <a:spcAft>
                <a:spcPts val="300"/>
              </a:spcAft>
              <a:buFont typeface="Arial,Sans-Serif" panose="020B0604020202020204" pitchFamily="34" charset="0"/>
              <a:buChar char="•"/>
            </a:pPr>
            <a:endParaRPr lang="en-US" sz="1200">
              <a:ea typeface="Calibri"/>
              <a:cs typeface="Calibri"/>
            </a:endParaRPr>
          </a:p>
          <a:p>
            <a:pPr lvl="1" indent="-228600">
              <a:lnSpc>
                <a:spcPct val="90000"/>
              </a:lnSpc>
              <a:spcAft>
                <a:spcPts val="300"/>
              </a:spcAft>
              <a:buFont typeface="Arial" panose="020B0604020202020204" pitchFamily="34" charset="0"/>
              <a:buChar char="•"/>
            </a:pPr>
            <a:endParaRPr lang="en-US" sz="1700">
              <a:ea typeface="Calibri"/>
              <a:cs typeface="Calibri"/>
            </a:endParaRPr>
          </a:p>
        </p:txBody>
      </p:sp>
    </p:spTree>
    <p:extLst>
      <p:ext uri="{BB962C8B-B14F-4D97-AF65-F5344CB8AC3E}">
        <p14:creationId xmlns:p14="http://schemas.microsoft.com/office/powerpoint/2010/main" val="30351588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Magnifying glass showing decling performance">
            <a:extLst>
              <a:ext uri="{FF2B5EF4-FFF2-40B4-BE49-F238E27FC236}">
                <a16:creationId xmlns:a16="http://schemas.microsoft.com/office/drawing/2014/main" id="{6761CF96-326B-1E54-F1E2-385CC0A5718E}"/>
              </a:ext>
            </a:extLst>
          </p:cNvPr>
          <p:cNvPicPr>
            <a:picLocks noChangeAspect="1"/>
          </p:cNvPicPr>
          <p:nvPr/>
        </p:nvPicPr>
        <p:blipFill>
          <a:blip r:embed="rId3">
            <a:extLst>
              <a:ext uri="{28A0092B-C50C-407E-A947-70E740481C1C}">
                <a14:useLocalDpi xmlns:a14="http://schemas.microsoft.com/office/drawing/2010/main" val="0"/>
              </a:ext>
            </a:extLst>
          </a:blip>
          <a:srcRect r="5882" b="-1"/>
          <a:stretch/>
        </p:blipFill>
        <p:spPr>
          <a:xfrm>
            <a:off x="2522356" y="10"/>
            <a:ext cx="9669642" cy="6857990"/>
          </a:xfrm>
          <a:prstGeom prst="rect">
            <a:avLst/>
          </a:prstGeom>
        </p:spPr>
      </p:pic>
      <p:sp>
        <p:nvSpPr>
          <p:cNvPr id="27" name="Rectangle 2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4A7496-F70E-8FEB-189E-13106785ABC7}"/>
              </a:ext>
            </a:extLst>
          </p:cNvPr>
          <p:cNvSpPr>
            <a:spLocks noGrp="1"/>
          </p:cNvSpPr>
          <p:nvPr>
            <p:ph type="title"/>
          </p:nvPr>
        </p:nvSpPr>
        <p:spPr>
          <a:xfrm>
            <a:off x="838200" y="365125"/>
            <a:ext cx="3822189" cy="1899912"/>
          </a:xfrm>
        </p:spPr>
        <p:txBody>
          <a:bodyPr>
            <a:normAutofit/>
          </a:bodyPr>
          <a:lstStyle/>
          <a:p>
            <a:r>
              <a:rPr lang="en-US" sz="4000" b="1" dirty="0"/>
              <a:t>Reporting</a:t>
            </a:r>
          </a:p>
        </p:txBody>
      </p:sp>
      <p:sp>
        <p:nvSpPr>
          <p:cNvPr id="3" name="Content Placeholder 2">
            <a:extLst>
              <a:ext uri="{FF2B5EF4-FFF2-40B4-BE49-F238E27FC236}">
                <a16:creationId xmlns:a16="http://schemas.microsoft.com/office/drawing/2014/main" id="{D403A928-0674-88D6-9952-C43B8A1621DF}"/>
              </a:ext>
            </a:extLst>
          </p:cNvPr>
          <p:cNvSpPr>
            <a:spLocks noGrp="1"/>
          </p:cNvSpPr>
          <p:nvPr>
            <p:ph idx="1"/>
          </p:nvPr>
        </p:nvSpPr>
        <p:spPr>
          <a:xfrm>
            <a:off x="862680" y="2021606"/>
            <a:ext cx="4632860" cy="3742762"/>
          </a:xfrm>
        </p:spPr>
        <p:txBody>
          <a:bodyPr vert="horz" lIns="91440" tIns="45720" rIns="91440" bIns="45720" rtlCol="0" anchor="t">
            <a:normAutofit/>
          </a:bodyPr>
          <a:lstStyle/>
          <a:p>
            <a:pPr lvl="0">
              <a:spcAft>
                <a:spcPts val="600"/>
              </a:spcAft>
            </a:pPr>
            <a:r>
              <a:rPr lang="en-US" sz="2000" b="1" dirty="0"/>
              <a:t>CCI </a:t>
            </a:r>
            <a:r>
              <a:rPr lang="en-US" sz="2000" b="1"/>
              <a:t>Entity </a:t>
            </a:r>
            <a:r>
              <a:rPr lang="en-US" sz="2000" b="1" dirty="0"/>
              <a:t>coordinates with State team in developing reports</a:t>
            </a:r>
          </a:p>
          <a:p>
            <a:pPr lvl="1">
              <a:spcAft>
                <a:spcPts val="600"/>
              </a:spcAft>
            </a:pPr>
            <a:r>
              <a:rPr lang="en-US" sz="1700" b="0" dirty="0"/>
              <a:t>Each State certifies review and acceptance</a:t>
            </a:r>
            <a:endParaRPr lang="en-US" sz="1700" b="0">
              <a:ea typeface="Calibri"/>
              <a:cs typeface="Calibri"/>
            </a:endParaRPr>
          </a:p>
          <a:p>
            <a:pPr lvl="1">
              <a:spcAft>
                <a:spcPts val="600"/>
              </a:spcAft>
            </a:pPr>
            <a:r>
              <a:rPr lang="en-US" sz="1700" b="0" dirty="0"/>
              <a:t>CCI </a:t>
            </a:r>
            <a:r>
              <a:rPr lang="en-US" sz="1700"/>
              <a:t>Entity</a:t>
            </a:r>
            <a:r>
              <a:rPr lang="en-US" sz="1700" b="0" dirty="0"/>
              <a:t> submits reports and certifications in GS and TRACS</a:t>
            </a:r>
            <a:endParaRPr lang="en-US" sz="1700" b="0">
              <a:ea typeface="Calibri"/>
              <a:cs typeface="Calibri"/>
            </a:endParaRPr>
          </a:p>
          <a:p>
            <a:pPr lvl="0">
              <a:spcAft>
                <a:spcPts val="600"/>
              </a:spcAft>
            </a:pPr>
            <a:r>
              <a:rPr lang="en-US" sz="2000" b="1" dirty="0"/>
              <a:t>HQ Compliance Branch reviews ASAP draws by State</a:t>
            </a:r>
            <a:endParaRPr lang="en-US" sz="2000" b="1">
              <a:ea typeface="Calibri"/>
              <a:cs typeface="Calibri"/>
            </a:endParaRPr>
          </a:p>
          <a:p>
            <a:pPr>
              <a:spcAft>
                <a:spcPts val="600"/>
              </a:spcAft>
            </a:pPr>
            <a:r>
              <a:rPr lang="en-US" sz="2000" b="1" dirty="0"/>
              <a:t>Lead Region </a:t>
            </a:r>
            <a:r>
              <a:rPr lang="en-US" sz="2000" b="1"/>
              <a:t>reviews and </a:t>
            </a:r>
            <a:r>
              <a:rPr lang="en-US" sz="2000" b="1" dirty="0"/>
              <a:t>approves reports in GS and TRACS</a:t>
            </a:r>
            <a:endParaRPr lang="en-US" sz="2000" b="1">
              <a:ea typeface="Calibri"/>
              <a:cs typeface="Calibri"/>
            </a:endParaRPr>
          </a:p>
          <a:p>
            <a:endParaRPr lang="en-US" sz="1900" dirty="0"/>
          </a:p>
        </p:txBody>
      </p:sp>
    </p:spTree>
    <p:extLst>
      <p:ext uri="{BB962C8B-B14F-4D97-AF65-F5344CB8AC3E}">
        <p14:creationId xmlns:p14="http://schemas.microsoft.com/office/powerpoint/2010/main" val="1597502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9B203-C8CC-8006-C922-06288FAFA152}"/>
              </a:ext>
            </a:extLst>
          </p:cNvPr>
          <p:cNvSpPr>
            <a:spLocks noGrp="1"/>
          </p:cNvSpPr>
          <p:nvPr>
            <p:ph type="title"/>
          </p:nvPr>
        </p:nvSpPr>
        <p:spPr>
          <a:xfrm>
            <a:off x="7627434" y="468351"/>
            <a:ext cx="3369234" cy="642217"/>
          </a:xfrm>
        </p:spPr>
        <p:txBody>
          <a:bodyPr vert="horz" lIns="91440" tIns="45720" rIns="91440" bIns="45720" rtlCol="0" anchor="b">
            <a:normAutofit/>
          </a:bodyPr>
          <a:lstStyle/>
          <a:p>
            <a:r>
              <a:rPr lang="en-US" sz="4000" b="1" dirty="0"/>
              <a:t>Amendments</a:t>
            </a:r>
          </a:p>
        </p:txBody>
      </p:sp>
      <p:pic>
        <p:nvPicPr>
          <p:cNvPr id="6" name="Picture 5" descr="Jars of coins">
            <a:extLst>
              <a:ext uri="{FF2B5EF4-FFF2-40B4-BE49-F238E27FC236}">
                <a16:creationId xmlns:a16="http://schemas.microsoft.com/office/drawing/2014/main" id="{B4BDF72A-AC9E-ED70-1DBB-F63257F44D5D}"/>
              </a:ext>
            </a:extLst>
          </p:cNvPr>
          <p:cNvPicPr>
            <a:picLocks noChangeAspect="1"/>
          </p:cNvPicPr>
          <p:nvPr/>
        </p:nvPicPr>
        <p:blipFill>
          <a:blip r:embed="rId3">
            <a:extLst>
              <a:ext uri="{28A0092B-C50C-407E-A947-70E740481C1C}">
                <a14:useLocalDpi xmlns:a14="http://schemas.microsoft.com/office/drawing/2010/main" val="0"/>
              </a:ext>
            </a:extLst>
          </a:blip>
          <a:srcRect l="28070" r="-1" b="-1"/>
          <a:stretch/>
        </p:blipFill>
        <p:spPr>
          <a:xfrm>
            <a:off x="21" y="10"/>
            <a:ext cx="7390242" cy="6857990"/>
          </a:xfrm>
          <a:prstGeom prst="rect">
            <a:avLst/>
          </a:prstGeom>
        </p:spPr>
      </p:pic>
      <p:sp>
        <p:nvSpPr>
          <p:cNvPr id="8" name="Rectangle 7">
            <a:extLst>
              <a:ext uri="{FF2B5EF4-FFF2-40B4-BE49-F238E27FC236}">
                <a16:creationId xmlns:a16="http://schemas.microsoft.com/office/drawing/2014/main" id="{AE3A741D-C19B-960A-5803-1C58871478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879677" y="2347416"/>
            <a:ext cx="1630908" cy="7390262"/>
          </a:xfrm>
          <a:prstGeom prst="rect">
            <a:avLst/>
          </a:prstGeom>
          <a:gradFill>
            <a:gsLst>
              <a:gs pos="0">
                <a:schemeClr val="accent5"/>
              </a:gs>
              <a:gs pos="47000">
                <a:schemeClr val="accent2">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C39DE25-0E4E-0AA7-0932-1D78C23727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flipV="1">
            <a:off x="-1919061" y="1919060"/>
            <a:ext cx="6854280" cy="3016159"/>
          </a:xfrm>
          <a:prstGeom prst="rect">
            <a:avLst/>
          </a:prstGeom>
          <a:gradFill flip="none" rotWithShape="1">
            <a:gsLst>
              <a:gs pos="0">
                <a:schemeClr val="accent5"/>
              </a:gs>
              <a:gs pos="47000">
                <a:schemeClr val="accent2">
                  <a:alpha val="0"/>
                </a:schemeClr>
              </a:gs>
            </a:gsLst>
            <a:lin ang="4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0" name="Rectangle 9">
            <a:extLst>
              <a:ext uri="{FF2B5EF4-FFF2-40B4-BE49-F238E27FC236}">
                <a16:creationId xmlns:a16="http://schemas.microsoft.com/office/drawing/2014/main" id="{8D6EA299-0840-6DEA-E670-C49AEBC87E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461657" y="4425055"/>
            <a:ext cx="2928605" cy="2432945"/>
          </a:xfrm>
          <a:prstGeom prst="rect">
            <a:avLst/>
          </a:prstGeom>
          <a:gradFill flip="none" rotWithShape="1">
            <a:gsLst>
              <a:gs pos="0">
                <a:schemeClr val="accent2"/>
              </a:gs>
              <a:gs pos="51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4" name="TextBox 3">
            <a:extLst>
              <a:ext uri="{FF2B5EF4-FFF2-40B4-BE49-F238E27FC236}">
                <a16:creationId xmlns:a16="http://schemas.microsoft.com/office/drawing/2014/main" id="{FA8F2204-4994-2E7D-DD9B-F8518322FE18}"/>
              </a:ext>
            </a:extLst>
          </p:cNvPr>
          <p:cNvSpPr txBox="1"/>
          <p:nvPr/>
        </p:nvSpPr>
        <p:spPr>
          <a:xfrm>
            <a:off x="7627434" y="1271238"/>
            <a:ext cx="4404732" cy="5118411"/>
          </a:xfrm>
          <a:prstGeom prst="rect">
            <a:avLst/>
          </a:prstGeom>
        </p:spPr>
        <p:txBody>
          <a:bodyPr vert="horz" lIns="91440" tIns="45720" rIns="91440" bIns="45720" rtlCol="0" anchor="t">
            <a:normAutofit/>
          </a:bodyPr>
          <a:lstStyle/>
          <a:p>
            <a:pPr>
              <a:lnSpc>
                <a:spcPct val="90000"/>
              </a:lnSpc>
              <a:spcAft>
                <a:spcPts val="600"/>
              </a:spcAft>
            </a:pPr>
            <a:r>
              <a:rPr lang="en-US" sz="2000" b="1" dirty="0"/>
              <a:t>All amendments:</a:t>
            </a:r>
          </a:p>
          <a:p>
            <a:pPr marL="400050" indent="-342900">
              <a:lnSpc>
                <a:spcPct val="90000"/>
              </a:lnSpc>
              <a:spcAft>
                <a:spcPts val="600"/>
              </a:spcAft>
              <a:buFont typeface="Arial" panose="020B0604020202020204" pitchFamily="34" charset="0"/>
              <a:buChar char="•"/>
            </a:pPr>
            <a:r>
              <a:rPr lang="en-US" sz="2000" dirty="0"/>
              <a:t>Signed LOI from each Participating State required and must direct FWS to obligate funds from State’s apportionment when requesting funding</a:t>
            </a:r>
          </a:p>
          <a:p>
            <a:pPr marL="400050" indent="-342900">
              <a:lnSpc>
                <a:spcPct val="90000"/>
              </a:lnSpc>
              <a:spcAft>
                <a:spcPts val="600"/>
              </a:spcAft>
              <a:buFont typeface="Arial" panose="020B0604020202020204" pitchFamily="34" charset="0"/>
              <a:buChar char="•"/>
            </a:pPr>
            <a:r>
              <a:rPr lang="en-US" sz="2000" dirty="0"/>
              <a:t>Accepted once a year</a:t>
            </a:r>
          </a:p>
          <a:p>
            <a:pPr marL="400050" indent="-342900">
              <a:lnSpc>
                <a:spcPct val="90000"/>
              </a:lnSpc>
              <a:spcAft>
                <a:spcPts val="600"/>
              </a:spcAft>
              <a:buFont typeface="Arial" panose="020B0604020202020204" pitchFamily="34" charset="0"/>
              <a:buChar char="•"/>
            </a:pPr>
            <a:r>
              <a:rPr lang="en-US" sz="2000" dirty="0"/>
              <a:t>Submitted by the CCI Entity in GS</a:t>
            </a:r>
          </a:p>
          <a:p>
            <a:pPr marL="400050" indent="-342900">
              <a:lnSpc>
                <a:spcPct val="90000"/>
              </a:lnSpc>
              <a:spcAft>
                <a:spcPts val="600"/>
              </a:spcAft>
              <a:buFont typeface="Arial" panose="020B0604020202020204" pitchFamily="34" charset="0"/>
              <a:buChar char="•"/>
            </a:pPr>
            <a:r>
              <a:rPr lang="en-US" sz="2000" dirty="0"/>
              <a:t>Processed by Lead Region</a:t>
            </a:r>
          </a:p>
          <a:p>
            <a:pPr marL="400050" indent="-342900">
              <a:lnSpc>
                <a:spcPct val="90000"/>
              </a:lnSpc>
              <a:spcAft>
                <a:spcPts val="600"/>
              </a:spcAft>
              <a:buFont typeface="Arial" panose="020B0604020202020204" pitchFamily="34" charset="0"/>
              <a:buChar char="•"/>
            </a:pPr>
            <a:r>
              <a:rPr lang="en-US" sz="2000" dirty="0"/>
              <a:t>Notice of Award will be sent to each Participating State</a:t>
            </a:r>
          </a:p>
          <a:p>
            <a:pPr marL="400050" indent="-342900">
              <a:lnSpc>
                <a:spcPct val="90000"/>
              </a:lnSpc>
              <a:spcAft>
                <a:spcPts val="600"/>
              </a:spcAft>
              <a:buFont typeface="Arial" panose="020B0604020202020204" pitchFamily="34" charset="0"/>
              <a:buChar char="•"/>
            </a:pPr>
            <a:r>
              <a:rPr lang="en-US" sz="2000" dirty="0"/>
              <a:t>Notice of Subaward will be sent to the CCI Entity and will reflect updated rates of participation for each state</a:t>
            </a:r>
          </a:p>
          <a:p>
            <a:pPr indent="-228600">
              <a:lnSpc>
                <a:spcPct val="90000"/>
              </a:lnSpc>
              <a:spcAft>
                <a:spcPts val="600"/>
              </a:spcAft>
              <a:buFont typeface="Arial" panose="020B0604020202020204" pitchFamily="34" charset="0"/>
              <a:buChar char="•"/>
            </a:pPr>
            <a:endParaRPr lang="en-US" sz="1100" dirty="0"/>
          </a:p>
        </p:txBody>
      </p:sp>
    </p:spTree>
    <p:extLst>
      <p:ext uri="{BB962C8B-B14F-4D97-AF65-F5344CB8AC3E}">
        <p14:creationId xmlns:p14="http://schemas.microsoft.com/office/powerpoint/2010/main" val="3666429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5" name="Picture 4" descr="A picture containing logo&#10;&#10;Description automatically generated">
            <a:extLst>
              <a:ext uri="{FF2B5EF4-FFF2-40B4-BE49-F238E27FC236}">
                <a16:creationId xmlns:a16="http://schemas.microsoft.com/office/drawing/2014/main" id="{E768C061-A467-6D49-DD65-A3E3D098893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4787"/>
          <a:stretch/>
        </p:blipFill>
        <p:spPr>
          <a:xfrm>
            <a:off x="20" y="10"/>
            <a:ext cx="9947062" cy="6857990"/>
          </a:xfrm>
          <a:prstGeom prst="rect">
            <a:avLst/>
          </a:prstGeom>
        </p:spPr>
      </p:pic>
      <p:sp>
        <p:nvSpPr>
          <p:cNvPr id="13" name="Freeform: Shape 12">
            <a:extLst>
              <a:ext uri="{FF2B5EF4-FFF2-40B4-BE49-F238E27FC236}">
                <a16:creationId xmlns:a16="http://schemas.microsoft.com/office/drawing/2014/main" id="{5871FC61-DD4E-47D4-81FD-8A7E7D12B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49"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useBgFill="1">
        <p:nvSpPr>
          <p:cNvPr id="15" name="Freeform: Shape 14">
            <a:extLst>
              <a:ext uri="{FF2B5EF4-FFF2-40B4-BE49-F238E27FC236}">
                <a16:creationId xmlns:a16="http://schemas.microsoft.com/office/drawing/2014/main" id="{F9EC3F91-A75C-4F74-867E-E4C28C135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8226" y="0"/>
            <a:ext cx="5043774" cy="6858000"/>
          </a:xfrm>
          <a:custGeom>
            <a:avLst/>
            <a:gdLst>
              <a:gd name="connsiteX0" fmla="*/ 1648981 w 5043774"/>
              <a:gd name="connsiteY0" fmla="*/ 0 h 6858000"/>
              <a:gd name="connsiteX1" fmla="*/ 2759699 w 5043774"/>
              <a:gd name="connsiteY1" fmla="*/ 0 h 6858000"/>
              <a:gd name="connsiteX2" fmla="*/ 3379301 w 5043774"/>
              <a:gd name="connsiteY2" fmla="*/ 0 h 6858000"/>
              <a:gd name="connsiteX3" fmla="*/ 3552342 w 5043774"/>
              <a:gd name="connsiteY3" fmla="*/ 0 h 6858000"/>
              <a:gd name="connsiteX4" fmla="*/ 4617166 w 5043774"/>
              <a:gd name="connsiteY4" fmla="*/ 0 h 6858000"/>
              <a:gd name="connsiteX5" fmla="*/ 4786130 w 5043774"/>
              <a:gd name="connsiteY5" fmla="*/ 0 h 6858000"/>
              <a:gd name="connsiteX6" fmla="*/ 4980168 w 5043774"/>
              <a:gd name="connsiteY6" fmla="*/ 0 h 6858000"/>
              <a:gd name="connsiteX7" fmla="*/ 5043774 w 5043774"/>
              <a:gd name="connsiteY7" fmla="*/ 0 h 6858000"/>
              <a:gd name="connsiteX8" fmla="*/ 5043774 w 5043774"/>
              <a:gd name="connsiteY8" fmla="*/ 6858000 h 6858000"/>
              <a:gd name="connsiteX9" fmla="*/ 4980168 w 5043774"/>
              <a:gd name="connsiteY9" fmla="*/ 6858000 h 6858000"/>
              <a:gd name="connsiteX10" fmla="*/ 4786130 w 5043774"/>
              <a:gd name="connsiteY10" fmla="*/ 6858000 h 6858000"/>
              <a:gd name="connsiteX11" fmla="*/ 4617166 w 5043774"/>
              <a:gd name="connsiteY11" fmla="*/ 6858000 h 6858000"/>
              <a:gd name="connsiteX12" fmla="*/ 3552342 w 5043774"/>
              <a:gd name="connsiteY12" fmla="*/ 6858000 h 6858000"/>
              <a:gd name="connsiteX13" fmla="*/ 3379301 w 5043774"/>
              <a:gd name="connsiteY13" fmla="*/ 6858000 h 6858000"/>
              <a:gd name="connsiteX14" fmla="*/ 2759699 w 5043774"/>
              <a:gd name="connsiteY14" fmla="*/ 6858000 h 6858000"/>
              <a:gd name="connsiteX15" fmla="*/ 2542782 w 5043774"/>
              <a:gd name="connsiteY15" fmla="*/ 6858000 h 6858000"/>
              <a:gd name="connsiteX16" fmla="*/ 2429239 w 5043774"/>
              <a:gd name="connsiteY16" fmla="*/ 6780599 h 6858000"/>
              <a:gd name="connsiteX17" fmla="*/ 1904328 w 5043774"/>
              <a:gd name="connsiteY17" fmla="*/ 6374814 h 6858000"/>
              <a:gd name="connsiteX18" fmla="*/ 0 w 5043774"/>
              <a:gd name="connsiteY18" fmla="*/ 3621656 h 6858000"/>
              <a:gd name="connsiteX19" fmla="*/ 1626503 w 5043774"/>
              <a:gd name="connsiteY19"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3774" h="6858000">
                <a:moveTo>
                  <a:pt x="1648981" y="0"/>
                </a:moveTo>
                <a:lnTo>
                  <a:pt x="2759699" y="0"/>
                </a:lnTo>
                <a:lnTo>
                  <a:pt x="3379301" y="0"/>
                </a:lnTo>
                <a:lnTo>
                  <a:pt x="3552342" y="0"/>
                </a:lnTo>
                <a:lnTo>
                  <a:pt x="4617166" y="0"/>
                </a:lnTo>
                <a:lnTo>
                  <a:pt x="4786130" y="0"/>
                </a:lnTo>
                <a:lnTo>
                  <a:pt x="4980168" y="0"/>
                </a:lnTo>
                <a:lnTo>
                  <a:pt x="5043774" y="0"/>
                </a:lnTo>
                <a:lnTo>
                  <a:pt x="5043774" y="6858000"/>
                </a:lnTo>
                <a:lnTo>
                  <a:pt x="4980168" y="6858000"/>
                </a:lnTo>
                <a:lnTo>
                  <a:pt x="4786130" y="6858000"/>
                </a:lnTo>
                <a:lnTo>
                  <a:pt x="4617166" y="6858000"/>
                </a:lnTo>
                <a:lnTo>
                  <a:pt x="3552342" y="6858000"/>
                </a:lnTo>
                <a:lnTo>
                  <a:pt x="3379301" y="6858000"/>
                </a:lnTo>
                <a:lnTo>
                  <a:pt x="2759699" y="6858000"/>
                </a:lnTo>
                <a:lnTo>
                  <a:pt x="2542782" y="6858000"/>
                </a:lnTo>
                <a:lnTo>
                  <a:pt x="2429239" y="6780599"/>
                </a:lnTo>
                <a:cubicBezTo>
                  <a:pt x="2252641" y="6653108"/>
                  <a:pt x="2079285" y="6515397"/>
                  <a:pt x="1904328" y="6374814"/>
                </a:cubicBezTo>
                <a:cubicBezTo>
                  <a:pt x="943579" y="5602839"/>
                  <a:pt x="0" y="4969131"/>
                  <a:pt x="0" y="3621656"/>
                </a:cubicBezTo>
                <a:cubicBezTo>
                  <a:pt x="0" y="2093192"/>
                  <a:pt x="582912" y="754641"/>
                  <a:pt x="1626503" y="14997"/>
                </a:cubicBezTo>
                <a:close/>
              </a:path>
            </a:pathLst>
          </a:cu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Meiryo"/>
            </a:endParaRPr>
          </a:p>
        </p:txBody>
      </p:sp>
      <p:sp>
        <p:nvSpPr>
          <p:cNvPr id="17" name="Freeform: Shape 16">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97013"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3" name="Content Placeholder 2">
            <a:extLst>
              <a:ext uri="{FF2B5EF4-FFF2-40B4-BE49-F238E27FC236}">
                <a16:creationId xmlns:a16="http://schemas.microsoft.com/office/drawing/2014/main" id="{B503CAE9-3B05-1524-3694-409546512E15}"/>
              </a:ext>
            </a:extLst>
          </p:cNvPr>
          <p:cNvSpPr>
            <a:spLocks noGrp="1"/>
          </p:cNvSpPr>
          <p:nvPr>
            <p:ph idx="1"/>
          </p:nvPr>
        </p:nvSpPr>
        <p:spPr>
          <a:xfrm>
            <a:off x="7961874" y="1125637"/>
            <a:ext cx="3890602" cy="4606725"/>
          </a:xfrm>
        </p:spPr>
        <p:txBody>
          <a:bodyPr>
            <a:normAutofit/>
          </a:bodyPr>
          <a:lstStyle/>
          <a:p>
            <a:pPr marL="0" indent="0" algn="ctr">
              <a:buNone/>
            </a:pPr>
            <a:r>
              <a:rPr lang="en-US" sz="2400" u="sng" dirty="0"/>
              <a:t>Today, we will cover</a:t>
            </a:r>
            <a:r>
              <a:rPr lang="en-US" sz="2400" dirty="0"/>
              <a:t>:</a:t>
            </a:r>
          </a:p>
          <a:p>
            <a:pPr marL="347663" lvl="1">
              <a:lnSpc>
                <a:spcPct val="100000"/>
              </a:lnSpc>
              <a:buFont typeface="Wingdings" panose="05000000000000000000" pitchFamily="2" charset="2"/>
              <a:buChar char="q"/>
            </a:pPr>
            <a:r>
              <a:rPr lang="en-US" sz="2000" dirty="0"/>
              <a:t> Brief history of past challenges (OIG audit findings)</a:t>
            </a:r>
          </a:p>
          <a:p>
            <a:pPr marL="347663" lvl="1">
              <a:lnSpc>
                <a:spcPct val="100000"/>
              </a:lnSpc>
              <a:buNone/>
            </a:pPr>
            <a:endParaRPr lang="en-US" sz="2000" dirty="0"/>
          </a:p>
          <a:p>
            <a:pPr marL="347663" lvl="1">
              <a:lnSpc>
                <a:spcPct val="100000"/>
              </a:lnSpc>
              <a:buFont typeface="Wingdings" panose="05000000000000000000" pitchFamily="2" charset="2"/>
              <a:buChar char="q"/>
            </a:pPr>
            <a:r>
              <a:rPr lang="en-US" sz="2000" dirty="0"/>
              <a:t>Define Collaborative Conservation Initiatives (CCI)</a:t>
            </a:r>
          </a:p>
          <a:p>
            <a:pPr marL="347663" lvl="1">
              <a:lnSpc>
                <a:spcPct val="100000"/>
              </a:lnSpc>
              <a:buFont typeface="Wingdings" panose="05000000000000000000" pitchFamily="2" charset="2"/>
              <a:buChar char="q"/>
            </a:pPr>
            <a:endParaRPr lang="en-US" sz="2000" dirty="0"/>
          </a:p>
          <a:p>
            <a:pPr marL="347663" lvl="1">
              <a:lnSpc>
                <a:spcPct val="100000"/>
              </a:lnSpc>
              <a:buFont typeface="Wingdings" panose="05000000000000000000" pitchFamily="2" charset="2"/>
              <a:buChar char="q"/>
            </a:pPr>
            <a:r>
              <a:rPr lang="en-US" sz="2000" dirty="0"/>
              <a:t>Terminology</a:t>
            </a:r>
          </a:p>
          <a:p>
            <a:pPr marL="347663" lvl="1">
              <a:lnSpc>
                <a:spcPct val="100000"/>
              </a:lnSpc>
              <a:buFont typeface="Wingdings" panose="05000000000000000000" pitchFamily="2" charset="2"/>
              <a:buChar char="q"/>
            </a:pPr>
            <a:endParaRPr lang="en-US" sz="2000" dirty="0"/>
          </a:p>
          <a:p>
            <a:pPr marL="347663" lvl="1">
              <a:lnSpc>
                <a:spcPct val="100000"/>
              </a:lnSpc>
              <a:buFont typeface="Wingdings" panose="05000000000000000000" pitchFamily="2" charset="2"/>
              <a:buChar char="q"/>
            </a:pPr>
            <a:r>
              <a:rPr lang="en-US" sz="2000" dirty="0"/>
              <a:t>CCI administrative process</a:t>
            </a:r>
          </a:p>
          <a:p>
            <a:pPr marL="347663" lvl="1">
              <a:lnSpc>
                <a:spcPct val="100000"/>
              </a:lnSpc>
              <a:buFont typeface="Wingdings" panose="05000000000000000000" pitchFamily="2" charset="2"/>
              <a:buChar char="q"/>
            </a:pPr>
            <a:endParaRPr lang="en-US" sz="2000" dirty="0"/>
          </a:p>
          <a:p>
            <a:pPr marL="347663" lvl="1">
              <a:lnSpc>
                <a:spcPct val="100000"/>
              </a:lnSpc>
              <a:buFont typeface="Wingdings" panose="05000000000000000000" pitchFamily="2" charset="2"/>
              <a:buChar char="q"/>
            </a:pPr>
            <a:r>
              <a:rPr lang="en-US" sz="2000" dirty="0"/>
              <a:t>Next steps going forward</a:t>
            </a:r>
          </a:p>
        </p:txBody>
      </p:sp>
    </p:spTree>
    <p:extLst>
      <p:ext uri="{BB962C8B-B14F-4D97-AF65-F5344CB8AC3E}">
        <p14:creationId xmlns:p14="http://schemas.microsoft.com/office/powerpoint/2010/main" val="3088009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50369-9F40-467B-5393-43033EC8B493}"/>
              </a:ext>
            </a:extLst>
          </p:cNvPr>
          <p:cNvSpPr>
            <a:spLocks noGrp="1"/>
          </p:cNvSpPr>
          <p:nvPr>
            <p:ph type="title"/>
          </p:nvPr>
        </p:nvSpPr>
        <p:spPr>
          <a:xfrm>
            <a:off x="6417734" y="702526"/>
            <a:ext cx="5291663" cy="1238366"/>
          </a:xfrm>
        </p:spPr>
        <p:txBody>
          <a:bodyPr vert="horz" lIns="91440" tIns="45720" rIns="91440" bIns="45720" rtlCol="0" anchor="b">
            <a:normAutofit/>
          </a:bodyPr>
          <a:lstStyle/>
          <a:p>
            <a:r>
              <a:rPr lang="en-US" sz="4000" b="1" dirty="0"/>
              <a:t>Environmental Compliance</a:t>
            </a:r>
          </a:p>
        </p:txBody>
      </p:sp>
      <p:pic>
        <p:nvPicPr>
          <p:cNvPr id="7" name="Picture 6" descr="Autumn forest and hills in the fog">
            <a:extLst>
              <a:ext uri="{FF2B5EF4-FFF2-40B4-BE49-F238E27FC236}">
                <a16:creationId xmlns:a16="http://schemas.microsoft.com/office/drawing/2014/main" id="{A09E5536-3F53-F660-6878-23E4385C2507}"/>
              </a:ext>
            </a:extLst>
          </p:cNvPr>
          <p:cNvPicPr>
            <a:picLocks noChangeAspect="1"/>
          </p:cNvPicPr>
          <p:nvPr/>
        </p:nvPicPr>
        <p:blipFill>
          <a:blip r:embed="rId3">
            <a:extLst>
              <a:ext uri="{28A0092B-C50C-407E-A947-70E740481C1C}">
                <a14:useLocalDpi xmlns:a14="http://schemas.microsoft.com/office/drawing/2010/main" val="0"/>
              </a:ext>
            </a:extLst>
          </a:blip>
          <a:srcRect l="25052" r="11822" b="-1"/>
          <a:stretch/>
        </p:blipFill>
        <p:spPr>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p:spPr>
      </p:pic>
      <p:sp>
        <p:nvSpPr>
          <p:cNvPr id="5" name="TextBox 4">
            <a:extLst>
              <a:ext uri="{FF2B5EF4-FFF2-40B4-BE49-F238E27FC236}">
                <a16:creationId xmlns:a16="http://schemas.microsoft.com/office/drawing/2014/main" id="{BEFBEE43-E0FC-9D40-0C67-B9F7C983255C}"/>
              </a:ext>
            </a:extLst>
          </p:cNvPr>
          <p:cNvSpPr txBox="1"/>
          <p:nvPr/>
        </p:nvSpPr>
        <p:spPr>
          <a:xfrm>
            <a:off x="6417734" y="2614612"/>
            <a:ext cx="5291663" cy="3752849"/>
          </a:xfrm>
          <a:prstGeom prst="rect">
            <a:avLst/>
          </a:prstGeom>
        </p:spPr>
        <p:txBody>
          <a:bodyPr vert="horz" lIns="91440" tIns="45720" rIns="91440" bIns="45720" rtlCol="0">
            <a:normAutofit/>
          </a:bodyPr>
          <a:lstStyle/>
          <a:p>
            <a:pPr>
              <a:lnSpc>
                <a:spcPct val="90000"/>
              </a:lnSpc>
              <a:spcAft>
                <a:spcPts val="600"/>
              </a:spcAft>
            </a:pPr>
            <a:endParaRPr lang="en-US" dirty="0"/>
          </a:p>
          <a:p>
            <a:pPr>
              <a:lnSpc>
                <a:spcPct val="90000"/>
              </a:lnSpc>
              <a:spcAft>
                <a:spcPts val="600"/>
              </a:spcAft>
            </a:pPr>
            <a:endParaRPr lang="en-US" dirty="0"/>
          </a:p>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endParaRPr lang="en-US" dirty="0"/>
          </a:p>
        </p:txBody>
      </p:sp>
      <p:sp>
        <p:nvSpPr>
          <p:cNvPr id="13" name="TextBox 12">
            <a:extLst>
              <a:ext uri="{FF2B5EF4-FFF2-40B4-BE49-F238E27FC236}">
                <a16:creationId xmlns:a16="http://schemas.microsoft.com/office/drawing/2014/main" id="{212DC287-19F8-ED0F-6724-94C053815776}"/>
              </a:ext>
            </a:extLst>
          </p:cNvPr>
          <p:cNvSpPr txBox="1"/>
          <p:nvPr/>
        </p:nvSpPr>
        <p:spPr>
          <a:xfrm>
            <a:off x="6545766" y="2074127"/>
            <a:ext cx="5073805" cy="4124206"/>
          </a:xfrm>
          <a:prstGeom prst="rect">
            <a:avLst/>
          </a:prstGeom>
          <a:noFill/>
        </p:spPr>
        <p:txBody>
          <a:bodyPr wrap="square" rtlCol="0">
            <a:spAutoFit/>
          </a:bodyPr>
          <a:lstStyle/>
          <a:p>
            <a:r>
              <a:rPr lang="en-US" sz="2000" b="1" dirty="0"/>
              <a:t>Single Region Projects</a:t>
            </a:r>
          </a:p>
          <a:p>
            <a:r>
              <a:rPr lang="en-US" dirty="0"/>
              <a:t>Compliance evaluations, determinations, and documentation to be completed by that Region based on established procedures.</a:t>
            </a:r>
          </a:p>
          <a:p>
            <a:endParaRPr lang="en-US" dirty="0"/>
          </a:p>
          <a:p>
            <a:r>
              <a:rPr lang="en-US" sz="2000" b="1" dirty="0"/>
              <a:t>Multi-Region Projects</a:t>
            </a:r>
          </a:p>
          <a:p>
            <a:r>
              <a:rPr lang="en-US" dirty="0"/>
              <a:t>Lead Region will coordinate as appropriate with other affected Regions to complete and document compliance determinations, consistent with Region- and partner-specific procedures.</a:t>
            </a:r>
          </a:p>
          <a:p>
            <a:endParaRPr lang="en-US" dirty="0"/>
          </a:p>
          <a:p>
            <a:r>
              <a:rPr lang="en-US" sz="2000" b="1" dirty="0"/>
              <a:t>The need for coordination in multi-region projects depends on the project's complexity and potential impact.</a:t>
            </a:r>
          </a:p>
        </p:txBody>
      </p:sp>
    </p:spTree>
    <p:extLst>
      <p:ext uri="{BB962C8B-B14F-4D97-AF65-F5344CB8AC3E}">
        <p14:creationId xmlns:p14="http://schemas.microsoft.com/office/powerpoint/2010/main" val="22095653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2550BE34-C2B8-49B8-8519-67A8CAD51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6" name="Rectangle 35">
            <a:extLst>
              <a:ext uri="{FF2B5EF4-FFF2-40B4-BE49-F238E27FC236}">
                <a16:creationId xmlns:a16="http://schemas.microsoft.com/office/drawing/2014/main" id="{A7457DD9-5A45-400A-AB4B-4B4EDECA25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36512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70AE757-3F4B-3C2F-DB83-66657A91EDDE}"/>
              </a:ext>
            </a:extLst>
          </p:cNvPr>
          <p:cNvSpPr>
            <a:spLocks noGrp="1"/>
          </p:cNvSpPr>
          <p:nvPr>
            <p:ph type="title"/>
          </p:nvPr>
        </p:nvSpPr>
        <p:spPr>
          <a:xfrm>
            <a:off x="1046746" y="586822"/>
            <a:ext cx="3560252" cy="1645920"/>
          </a:xfrm>
        </p:spPr>
        <p:txBody>
          <a:bodyPr vert="horz" lIns="91440" tIns="45720" rIns="91440" bIns="45720" rtlCol="0" anchor="ctr">
            <a:normAutofit/>
          </a:bodyPr>
          <a:lstStyle/>
          <a:p>
            <a:r>
              <a:rPr lang="en-US" sz="3200" b="1" kern="1200" dirty="0">
                <a:solidFill>
                  <a:schemeClr val="tx1"/>
                </a:solidFill>
                <a:latin typeface="+mj-lt"/>
                <a:ea typeface="+mj-ea"/>
                <a:cs typeface="+mj-cs"/>
              </a:rPr>
              <a:t>Payments</a:t>
            </a:r>
          </a:p>
        </p:txBody>
      </p:sp>
      <p:sp>
        <p:nvSpPr>
          <p:cNvPr id="38" name="Rectangle 37">
            <a:extLst>
              <a:ext uri="{FF2B5EF4-FFF2-40B4-BE49-F238E27FC236}">
                <a16:creationId xmlns:a16="http://schemas.microsoft.com/office/drawing/2014/main" id="{441CF7D6-A660-431A-B0BB-140A0D555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105773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40" name="Rectangle 39">
            <a:extLst>
              <a:ext uri="{FF2B5EF4-FFF2-40B4-BE49-F238E27FC236}">
                <a16:creationId xmlns:a16="http://schemas.microsoft.com/office/drawing/2014/main" id="{0570A85B-3810-4F95-97B0-CBF4CCDB3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3541" y="140063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8" name="TextBox 7">
            <a:extLst>
              <a:ext uri="{FF2B5EF4-FFF2-40B4-BE49-F238E27FC236}">
                <a16:creationId xmlns:a16="http://schemas.microsoft.com/office/drawing/2014/main" id="{88AF11BC-AA44-59AF-C9AD-5888D32DF76B}"/>
              </a:ext>
            </a:extLst>
          </p:cNvPr>
          <p:cNvSpPr txBox="1"/>
          <p:nvPr/>
        </p:nvSpPr>
        <p:spPr>
          <a:xfrm>
            <a:off x="5351164" y="586822"/>
            <a:ext cx="6002636" cy="1645920"/>
          </a:xfrm>
          <a:prstGeom prst="rect">
            <a:avLst/>
          </a:prstGeom>
        </p:spPr>
        <p:txBody>
          <a:bodyPr vert="horz" lIns="91440" tIns="45720" rIns="91440" bIns="45720" rtlCol="0" anchor="ctr">
            <a:normAutofit/>
          </a:bodyPr>
          <a:lstStyle/>
          <a:p>
            <a:pPr marL="285750" indent="-228600">
              <a:lnSpc>
                <a:spcPct val="90000"/>
              </a:lnSpc>
              <a:spcAft>
                <a:spcPts val="600"/>
              </a:spcAft>
              <a:buFont typeface="Arial" panose="020B0604020202020204" pitchFamily="34" charset="0"/>
              <a:buChar char="•"/>
            </a:pPr>
            <a:r>
              <a:rPr lang="en-US" sz="1700" dirty="0"/>
              <a:t>The CCI Entity must request drawdown in ASAP in proportion to each State’s share of the total Federal funds awarded by subaccount.</a:t>
            </a:r>
          </a:p>
          <a:p>
            <a:pPr marL="285750" indent="-228600">
              <a:lnSpc>
                <a:spcPct val="90000"/>
              </a:lnSpc>
              <a:spcAft>
                <a:spcPts val="600"/>
              </a:spcAft>
              <a:buFont typeface="Arial" panose="020B0604020202020204" pitchFamily="34" charset="0"/>
              <a:buChar char="•"/>
            </a:pPr>
            <a:r>
              <a:rPr lang="en-US" sz="1700" dirty="0"/>
              <a:t>Approval to allocate costs in this manner will be on the Notice of Award to each State and in the Notice of Subaward to each CCI Entity.</a:t>
            </a:r>
          </a:p>
        </p:txBody>
      </p:sp>
      <p:pic>
        <p:nvPicPr>
          <p:cNvPr id="4" name="Picture 3">
            <a:extLst>
              <a:ext uri="{FF2B5EF4-FFF2-40B4-BE49-F238E27FC236}">
                <a16:creationId xmlns:a16="http://schemas.microsoft.com/office/drawing/2014/main" id="{ECD389C0-D43B-6479-1297-75F662F3D9CE}"/>
              </a:ext>
            </a:extLst>
          </p:cNvPr>
          <p:cNvPicPr>
            <a:picLocks noChangeAspect="1"/>
          </p:cNvPicPr>
          <p:nvPr/>
        </p:nvPicPr>
        <p:blipFill>
          <a:blip r:embed="rId4"/>
          <a:stretch>
            <a:fillRect/>
          </a:stretch>
        </p:blipFill>
        <p:spPr>
          <a:xfrm>
            <a:off x="557784" y="3120772"/>
            <a:ext cx="11164824" cy="27104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86683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2C6D0-53B5-E140-B2A1-4EE1BBA89FE9}"/>
              </a:ext>
            </a:extLst>
          </p:cNvPr>
          <p:cNvSpPr>
            <a:spLocks noGrp="1"/>
          </p:cNvSpPr>
          <p:nvPr>
            <p:ph type="title"/>
          </p:nvPr>
        </p:nvSpPr>
        <p:spPr>
          <a:xfrm>
            <a:off x="203220" y="3972015"/>
            <a:ext cx="3290887" cy="2452687"/>
          </a:xfrm>
        </p:spPr>
        <p:txBody>
          <a:bodyPr anchor="ctr">
            <a:normAutofit/>
          </a:bodyPr>
          <a:lstStyle/>
          <a:p>
            <a:pPr algn="ctr"/>
            <a:r>
              <a:rPr lang="en-US" sz="3600" b="1" dirty="0"/>
              <a:t>Coming Soon</a:t>
            </a:r>
          </a:p>
        </p:txBody>
      </p:sp>
      <p:pic>
        <p:nvPicPr>
          <p:cNvPr id="5" name="Picture 4" descr="A picture containing text, sky, outdoor, sign&#10;&#10;Description automatically generated">
            <a:extLst>
              <a:ext uri="{FF2B5EF4-FFF2-40B4-BE49-F238E27FC236}">
                <a16:creationId xmlns:a16="http://schemas.microsoft.com/office/drawing/2014/main" id="{BFD701CD-C272-156E-337C-3644583542C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30681" b="23553"/>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a16="http://schemas.microsoft.com/office/drawing/2014/main" id="{C3DA8C81-6071-DAF8-BF62-251CA5584A07}"/>
              </a:ext>
            </a:extLst>
          </p:cNvPr>
          <p:cNvSpPr>
            <a:spLocks noGrp="1"/>
          </p:cNvSpPr>
          <p:nvPr>
            <p:ph idx="1"/>
          </p:nvPr>
        </p:nvSpPr>
        <p:spPr>
          <a:xfrm>
            <a:off x="3599728" y="3752850"/>
            <a:ext cx="8109668" cy="2891018"/>
          </a:xfrm>
        </p:spPr>
        <p:txBody>
          <a:bodyPr anchor="ctr">
            <a:normAutofit fontScale="92500" lnSpcReduction="20000"/>
          </a:bodyPr>
          <a:lstStyle/>
          <a:p>
            <a:pPr marL="0" indent="0">
              <a:buNone/>
            </a:pPr>
            <a:r>
              <a:rPr lang="en-US" sz="2200" b="1" dirty="0"/>
              <a:t>Share CCI resources and information on </a:t>
            </a:r>
            <a:r>
              <a:rPr lang="en-US" sz="2200" b="1" dirty="0">
                <a:hlinkClick r:id="rId5"/>
              </a:rPr>
              <a:t>FA Wiki</a:t>
            </a:r>
            <a:r>
              <a:rPr lang="en-US" sz="2200" b="1" dirty="0"/>
              <a:t>.</a:t>
            </a:r>
          </a:p>
          <a:p>
            <a:pPr marL="463550" lvl="2"/>
            <a:r>
              <a:rPr lang="en-US" dirty="0"/>
              <a:t>Process documents, job aids, FAQs, etc.</a:t>
            </a:r>
            <a:endParaRPr lang="en-US" dirty="0">
              <a:ea typeface="Calibri"/>
              <a:cs typeface="Calibri"/>
            </a:endParaRPr>
          </a:p>
          <a:p>
            <a:pPr marL="463550" lvl="2"/>
            <a:r>
              <a:rPr lang="en-US" dirty="0"/>
              <a:t>Example resources:</a:t>
            </a:r>
            <a:endParaRPr lang="en-US" dirty="0">
              <a:ea typeface="Calibri"/>
              <a:cs typeface="Calibri"/>
            </a:endParaRPr>
          </a:p>
          <a:p>
            <a:pPr marL="920750" lvl="4">
              <a:buFont typeface="Wingdings" panose="05000000000000000000" pitchFamily="2" charset="2"/>
              <a:buChar char="ü"/>
            </a:pPr>
            <a:r>
              <a:rPr lang="en-US" sz="2000" dirty="0"/>
              <a:t>Sample State Letter Of Intent for a CCI</a:t>
            </a:r>
            <a:endParaRPr lang="en-US" sz="2000" dirty="0">
              <a:ea typeface="Calibri"/>
              <a:cs typeface="Calibri"/>
            </a:endParaRPr>
          </a:p>
          <a:p>
            <a:pPr marL="920750" lvl="4">
              <a:buFont typeface="Wingdings" panose="05000000000000000000" pitchFamily="2" charset="2"/>
              <a:buChar char="ü"/>
            </a:pPr>
            <a:r>
              <a:rPr lang="en-US" sz="2000" dirty="0"/>
              <a:t>Sample Notice of Award to State (CCI award)</a:t>
            </a:r>
            <a:endParaRPr lang="en-US" sz="2000" dirty="0">
              <a:ea typeface="Calibri"/>
              <a:cs typeface="Calibri"/>
            </a:endParaRPr>
          </a:p>
          <a:p>
            <a:pPr marL="920750" lvl="4">
              <a:buFont typeface="Wingdings" panose="05000000000000000000" pitchFamily="2" charset="2"/>
              <a:buChar char="ü"/>
            </a:pPr>
            <a:r>
              <a:rPr lang="en-US" sz="2000" dirty="0"/>
              <a:t>Sample Notice of Subaward (CCI Entity)</a:t>
            </a:r>
            <a:endParaRPr lang="en-US" sz="2000" dirty="0">
              <a:ea typeface="Calibri"/>
              <a:cs typeface="Calibri"/>
            </a:endParaRPr>
          </a:p>
          <a:p>
            <a:pPr marL="920750" lvl="4">
              <a:buFont typeface="Wingdings" panose="05000000000000000000" pitchFamily="2" charset="2"/>
              <a:buChar char="ü"/>
            </a:pPr>
            <a:r>
              <a:rPr lang="en-US" sz="2000" dirty="0"/>
              <a:t>Sample “</a:t>
            </a:r>
            <a:r>
              <a:rPr lang="en-US" sz="2000" i="1" dirty="0"/>
              <a:t>Certification of State Review of Financial and Performance Reports</a:t>
            </a:r>
            <a:r>
              <a:rPr lang="en-US" sz="2000" dirty="0"/>
              <a:t>”</a:t>
            </a:r>
            <a:endParaRPr lang="en-US" sz="2000" dirty="0">
              <a:ea typeface="Calibri"/>
              <a:cs typeface="Calibri"/>
            </a:endParaRPr>
          </a:p>
          <a:p>
            <a:pPr marL="920750" lvl="4">
              <a:buFont typeface="Wingdings" panose="05000000000000000000" pitchFamily="2" charset="2"/>
              <a:buChar char="ü"/>
            </a:pPr>
            <a:r>
              <a:rPr lang="en-US" sz="2000" dirty="0"/>
              <a:t>Sample letter of intent for “</a:t>
            </a:r>
            <a:r>
              <a:rPr lang="en-US" sz="2000" i="1" dirty="0"/>
              <a:t>Post Award Amendment to CCI Subaward</a:t>
            </a:r>
            <a:r>
              <a:rPr lang="en-US" sz="2000" dirty="0"/>
              <a:t>”</a:t>
            </a:r>
            <a:endParaRPr lang="en-US" sz="2000" dirty="0">
              <a:ea typeface="Calibri"/>
              <a:cs typeface="Calibri"/>
            </a:endParaRPr>
          </a:p>
          <a:p>
            <a:pPr marL="920750" lvl="4">
              <a:buFont typeface="Wingdings" panose="05000000000000000000" pitchFamily="2" charset="2"/>
              <a:buChar char="ü"/>
            </a:pPr>
            <a:r>
              <a:rPr lang="en-US" sz="2000" dirty="0"/>
              <a:t>CCI Notice of Subaward conditions</a:t>
            </a:r>
            <a:endParaRPr lang="en-US" sz="2000" dirty="0">
              <a:ea typeface="Calibri"/>
              <a:cs typeface="Calibri"/>
            </a:endParaRPr>
          </a:p>
        </p:txBody>
      </p:sp>
    </p:spTree>
    <p:extLst>
      <p:ext uri="{BB962C8B-B14F-4D97-AF65-F5344CB8AC3E}">
        <p14:creationId xmlns:p14="http://schemas.microsoft.com/office/powerpoint/2010/main" val="36910718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DB304A14-32D0-4873-B914-423ED7B8DA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4CBEAEE1-9FCC-D24D-6702-F00881163A3C}"/>
              </a:ext>
            </a:extLst>
          </p:cNvPr>
          <p:cNvSpPr>
            <a:spLocks noGrp="1"/>
          </p:cNvSpPr>
          <p:nvPr>
            <p:ph type="title"/>
          </p:nvPr>
        </p:nvSpPr>
        <p:spPr>
          <a:xfrm>
            <a:off x="838200" y="365125"/>
            <a:ext cx="5387502" cy="1325563"/>
          </a:xfrm>
        </p:spPr>
        <p:txBody>
          <a:bodyPr>
            <a:normAutofit/>
          </a:bodyPr>
          <a:lstStyle/>
          <a:p>
            <a:r>
              <a:rPr lang="en-US" b="1" dirty="0"/>
              <a:t>The Path Ahead</a:t>
            </a:r>
          </a:p>
        </p:txBody>
      </p:sp>
      <p:sp>
        <p:nvSpPr>
          <p:cNvPr id="3" name="Content Placeholder 2">
            <a:extLst>
              <a:ext uri="{FF2B5EF4-FFF2-40B4-BE49-F238E27FC236}">
                <a16:creationId xmlns:a16="http://schemas.microsoft.com/office/drawing/2014/main" id="{20770C24-4C60-5CB9-A1CA-12F984F30D81}"/>
              </a:ext>
            </a:extLst>
          </p:cNvPr>
          <p:cNvSpPr>
            <a:spLocks noGrp="1"/>
          </p:cNvSpPr>
          <p:nvPr>
            <p:ph idx="1"/>
          </p:nvPr>
        </p:nvSpPr>
        <p:spPr>
          <a:xfrm>
            <a:off x="783355" y="1929197"/>
            <a:ext cx="5387502" cy="3679090"/>
          </a:xfrm>
        </p:spPr>
        <p:txBody>
          <a:bodyPr>
            <a:normAutofit/>
          </a:bodyPr>
          <a:lstStyle/>
          <a:p>
            <a:pPr marL="0" indent="0">
              <a:buNone/>
            </a:pPr>
            <a:r>
              <a:rPr lang="en-US" sz="2000" dirty="0"/>
              <a:t>Due to its innovative approach, the CCI process will initially be limited to 5-year pilot evaluation period.  </a:t>
            </a:r>
          </a:p>
          <a:p>
            <a:pPr lvl="1">
              <a:buFont typeface="Wingdings" panose="05000000000000000000" pitchFamily="2" charset="2"/>
              <a:buChar char="Ø"/>
            </a:pPr>
            <a:r>
              <a:rPr lang="en-US" sz="2000" dirty="0"/>
              <a:t>Years 1-3: Pilot phase of CCI award approval and management.</a:t>
            </a:r>
          </a:p>
          <a:p>
            <a:pPr lvl="1">
              <a:buFont typeface="Wingdings" panose="05000000000000000000" pitchFamily="2" charset="2"/>
              <a:buChar char="Ø"/>
            </a:pPr>
            <a:r>
              <a:rPr lang="en-US" sz="2000" dirty="0"/>
              <a:t>Year 4: Evaluation of effectiveness and compliance, including audits of CCI awards.</a:t>
            </a:r>
          </a:p>
          <a:p>
            <a:pPr lvl="1">
              <a:buFont typeface="Wingdings" panose="05000000000000000000" pitchFamily="2" charset="2"/>
              <a:buChar char="Ø"/>
            </a:pPr>
            <a:r>
              <a:rPr lang="en-US" sz="2000" dirty="0"/>
              <a:t>Year 5: Comprehensive assessment of effectiveness to determine continued use and potential expansion of CCIs to additional programs. </a:t>
            </a:r>
          </a:p>
        </p:txBody>
      </p:sp>
      <p:pic>
        <p:nvPicPr>
          <p:cNvPr id="9" name="Picture 8" descr="Empty road with rocky cliffs on the side">
            <a:extLst>
              <a:ext uri="{FF2B5EF4-FFF2-40B4-BE49-F238E27FC236}">
                <a16:creationId xmlns:a16="http://schemas.microsoft.com/office/drawing/2014/main" id="{2B2A2022-6AE8-DCC3-F161-AF6D4243715D}"/>
              </a:ext>
            </a:extLst>
          </p:cNvPr>
          <p:cNvPicPr>
            <a:picLocks noChangeAspect="1"/>
          </p:cNvPicPr>
          <p:nvPr/>
        </p:nvPicPr>
        <p:blipFill>
          <a:blip r:embed="rId2">
            <a:extLst>
              <a:ext uri="{28A0092B-C50C-407E-A947-70E740481C1C}">
                <a14:useLocalDpi xmlns:a14="http://schemas.microsoft.com/office/drawing/2010/main" val="0"/>
              </a:ext>
            </a:extLst>
          </a:blip>
          <a:srcRect l="25788" r="8868" b="2"/>
          <a:stretch/>
        </p:blipFill>
        <p:spPr>
          <a:xfrm>
            <a:off x="6621294" y="1295416"/>
            <a:ext cx="5570706" cy="5562584"/>
          </a:xfrm>
          <a:custGeom>
            <a:avLst/>
            <a:gdLst/>
            <a:ahLst/>
            <a:cxnLst/>
            <a:rect l="l" t="t" r="r" b="b"/>
            <a:pathLst>
              <a:path w="5570706" h="5562584">
                <a:moveTo>
                  <a:pt x="3374687" y="0"/>
                </a:moveTo>
                <a:cubicBezTo>
                  <a:pt x="4190094" y="0"/>
                  <a:pt x="4937956" y="289196"/>
                  <a:pt x="5521301" y="770615"/>
                </a:cubicBezTo>
                <a:lnTo>
                  <a:pt x="5570706" y="815517"/>
                </a:lnTo>
                <a:lnTo>
                  <a:pt x="5570706" y="5562584"/>
                </a:lnTo>
                <a:lnTo>
                  <a:pt x="808135" y="5562584"/>
                </a:lnTo>
                <a:lnTo>
                  <a:pt x="770615" y="5521302"/>
                </a:lnTo>
                <a:cubicBezTo>
                  <a:pt x="289196" y="4937957"/>
                  <a:pt x="0" y="4190095"/>
                  <a:pt x="0" y="3374687"/>
                </a:cubicBezTo>
                <a:cubicBezTo>
                  <a:pt x="0" y="1510899"/>
                  <a:pt x="1510899" y="0"/>
                  <a:pt x="3374687" y="0"/>
                </a:cubicBezTo>
                <a:close/>
              </a:path>
            </a:pathLst>
          </a:custGeom>
        </p:spPr>
      </p:pic>
      <p:sp>
        <p:nvSpPr>
          <p:cNvPr id="33" name="!!Oval">
            <a:extLst>
              <a:ext uri="{FF2B5EF4-FFF2-40B4-BE49-F238E27FC236}">
                <a16:creationId xmlns:a16="http://schemas.microsoft.com/office/drawing/2014/main" id="{1D460C86-854F-4FB3-ABC2-E823D8FEB9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43451" y="1656147"/>
            <a:ext cx="546100" cy="5461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4" name="!!Arc">
            <a:extLst>
              <a:ext uri="{FF2B5EF4-FFF2-40B4-BE49-F238E27FC236}">
                <a16:creationId xmlns:a16="http://schemas.microsoft.com/office/drawing/2014/main" id="{BB48116A-278A-4CC5-89D3-9DE8E8FF12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4739" y="587516"/>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74038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E2B703B-46F9-481A-A605-82E2A828C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B26FB2B-F659-2D93-7F8B-DF5E1B365F36}"/>
              </a:ext>
            </a:extLst>
          </p:cNvPr>
          <p:cNvSpPr>
            <a:spLocks noGrp="1"/>
          </p:cNvSpPr>
          <p:nvPr>
            <p:ph type="title"/>
          </p:nvPr>
        </p:nvSpPr>
        <p:spPr>
          <a:xfrm>
            <a:off x="838200" y="459863"/>
            <a:ext cx="10515600" cy="1004594"/>
          </a:xfrm>
        </p:spPr>
        <p:txBody>
          <a:bodyPr vert="horz" lIns="91440" tIns="45720" rIns="91440" bIns="45720" rtlCol="0" anchor="ctr">
            <a:normAutofit/>
          </a:bodyPr>
          <a:lstStyle/>
          <a:p>
            <a:pPr algn="ctr"/>
            <a:r>
              <a:rPr lang="en-US" sz="4400" kern="1200" dirty="0">
                <a:solidFill>
                  <a:srgbClr val="FFFFFF"/>
                </a:solidFill>
                <a:latin typeface="+mj-lt"/>
                <a:ea typeface="+mj-ea"/>
                <a:cs typeface="+mj-cs"/>
              </a:rPr>
              <a:t>Rollout Plan</a:t>
            </a:r>
          </a:p>
        </p:txBody>
      </p:sp>
      <p:sp>
        <p:nvSpPr>
          <p:cNvPr id="12" name="Rectangle: Rounded Corners 11">
            <a:extLst>
              <a:ext uri="{FF2B5EF4-FFF2-40B4-BE49-F238E27FC236}">
                <a16:creationId xmlns:a16="http://schemas.microsoft.com/office/drawing/2014/main" id="{F13BE4D7-0C3D-4906-B230-A1C5B466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extBox 3">
            <a:extLst>
              <a:ext uri="{FF2B5EF4-FFF2-40B4-BE49-F238E27FC236}">
                <a16:creationId xmlns:a16="http://schemas.microsoft.com/office/drawing/2014/main" id="{837717F0-220B-9FFD-BEC9-4DE7609BC402}"/>
              </a:ext>
            </a:extLst>
          </p:cNvPr>
          <p:cNvGraphicFramePr/>
          <p:nvPr>
            <p:extLst>
              <p:ext uri="{D42A27DB-BD31-4B8C-83A1-F6EECF244321}">
                <p14:modId xmlns:p14="http://schemas.microsoft.com/office/powerpoint/2010/main" val="1391510623"/>
              </p:ext>
            </p:extLst>
          </p:nvPr>
        </p:nvGraphicFramePr>
        <p:xfrm>
          <a:off x="838200" y="18009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43915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Close-up of question mark on a hardwood floor against a wall">
            <a:extLst>
              <a:ext uri="{FF2B5EF4-FFF2-40B4-BE49-F238E27FC236}">
                <a16:creationId xmlns:a16="http://schemas.microsoft.com/office/drawing/2014/main" id="{8A3052D1-9821-AD24-8B3E-34DF536FEB94}"/>
              </a:ext>
            </a:extLst>
          </p:cNvPr>
          <p:cNvPicPr>
            <a:picLocks noChangeAspect="1"/>
          </p:cNvPicPr>
          <p:nvPr/>
        </p:nvPicPr>
        <p:blipFill>
          <a:blip r:embed="rId2">
            <a:extLst>
              <a:ext uri="{28A0092B-C50C-407E-A947-70E740481C1C}">
                <a14:useLocalDpi xmlns:a14="http://schemas.microsoft.com/office/drawing/2010/main" val="0"/>
              </a:ext>
            </a:extLst>
          </a:blip>
          <a:srcRect r="12444"/>
          <a:stretch/>
        </p:blipFill>
        <p:spPr>
          <a:xfrm>
            <a:off x="-3047" y="10"/>
            <a:ext cx="12191999" cy="6857990"/>
          </a:xfrm>
          <a:prstGeom prst="rect">
            <a:avLst/>
          </a:prstGeom>
        </p:spPr>
      </p:pic>
      <p:sp>
        <p:nvSpPr>
          <p:cNvPr id="13" name="Rectangle 1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80C597D-1F2C-7EAA-5C67-71005D8FB882}"/>
              </a:ext>
            </a:extLst>
          </p:cNvPr>
          <p:cNvSpPr>
            <a:spLocks noGrp="1"/>
          </p:cNvSpPr>
          <p:nvPr>
            <p:ph type="title"/>
          </p:nvPr>
        </p:nvSpPr>
        <p:spPr>
          <a:xfrm>
            <a:off x="1097280" y="325550"/>
            <a:ext cx="10058400" cy="3574778"/>
          </a:xfrm>
          <a:effectLst>
            <a:outerShdw blurRad="50800" dist="38100" dir="2700000" algn="tl" rotWithShape="0">
              <a:prstClr val="black">
                <a:alpha val="40000"/>
              </a:prstClr>
            </a:outerShdw>
          </a:effectLst>
        </p:spPr>
        <p:txBody>
          <a:bodyPr vert="horz" lIns="91440" tIns="45720" rIns="91440" bIns="45720" rtlCol="0" anchor="b">
            <a:normAutofit/>
          </a:bodyPr>
          <a:lstStyle/>
          <a:p>
            <a:pPr algn="ctr"/>
            <a:r>
              <a:rPr lang="en-US" sz="5200">
                <a:solidFill>
                  <a:srgbClr val="FFFFFF"/>
                </a:solidFill>
              </a:rPr>
              <a:t>Questions</a:t>
            </a:r>
          </a:p>
        </p:txBody>
      </p:sp>
    </p:spTree>
    <p:extLst>
      <p:ext uri="{BB962C8B-B14F-4D97-AF65-F5344CB8AC3E}">
        <p14:creationId xmlns:p14="http://schemas.microsoft.com/office/powerpoint/2010/main" val="1002649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A724DBA-D2D9-471E-8ED7-2015DDD95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00A813-A846-FAD2-9125-AE36D4D69FB2}"/>
              </a:ext>
            </a:extLst>
          </p:cNvPr>
          <p:cNvSpPr>
            <a:spLocks noGrp="1"/>
          </p:cNvSpPr>
          <p:nvPr>
            <p:ph type="title"/>
          </p:nvPr>
        </p:nvSpPr>
        <p:spPr>
          <a:xfrm>
            <a:off x="7239014" y="525982"/>
            <a:ext cx="4282983" cy="1200361"/>
          </a:xfrm>
        </p:spPr>
        <p:txBody>
          <a:bodyPr vert="horz" lIns="91440" tIns="45720" rIns="91440" bIns="45720" rtlCol="0" anchor="b">
            <a:normAutofit/>
          </a:bodyPr>
          <a:lstStyle/>
          <a:p>
            <a:pPr algn="ctr"/>
            <a:r>
              <a:rPr lang="en-US" sz="3600" kern="1200" dirty="0">
                <a:solidFill>
                  <a:schemeClr val="tx1"/>
                </a:solidFill>
                <a:latin typeface="+mj-lt"/>
                <a:ea typeface="+mj-ea"/>
                <a:cs typeface="+mj-cs"/>
              </a:rPr>
              <a:t>CCI Development Team</a:t>
            </a:r>
          </a:p>
        </p:txBody>
      </p:sp>
      <p:sp>
        <p:nvSpPr>
          <p:cNvPr id="41" name="Rectangle 40">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641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0234"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group of people&#10;&#10;Description automatically generated with medium confidence">
            <a:extLst>
              <a:ext uri="{FF2B5EF4-FFF2-40B4-BE49-F238E27FC236}">
                <a16:creationId xmlns:a16="http://schemas.microsoft.com/office/drawing/2014/main" id="{9786767F-AFEA-B23D-BE89-60CBE90D648C}"/>
              </a:ext>
            </a:extLst>
          </p:cNvPr>
          <p:cNvPicPr>
            <a:picLocks noGrp="1" noChangeAspect="1"/>
          </p:cNvPicPr>
          <p:nvPr>
            <p:ph sz="half"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8182" r="23792" b="2"/>
          <a:stretch/>
        </p:blipFill>
        <p:spPr>
          <a:xfrm>
            <a:off x="644076" y="650494"/>
            <a:ext cx="5492354" cy="5324142"/>
          </a:xfrm>
          <a:prstGeom prst="rect">
            <a:avLst/>
          </a:prstGeom>
        </p:spPr>
      </p:pic>
      <p:sp>
        <p:nvSpPr>
          <p:cNvPr id="45" name="Rectangle 44">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277786"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11">
            <a:extLst>
              <a:ext uri="{FF2B5EF4-FFF2-40B4-BE49-F238E27FC236}">
                <a16:creationId xmlns:a16="http://schemas.microsoft.com/office/drawing/2014/main" id="{56FB9192-4A41-2391-59D0-0D5201608D7C}"/>
              </a:ext>
            </a:extLst>
          </p:cNvPr>
          <p:cNvSpPr>
            <a:spLocks noGrp="1"/>
          </p:cNvSpPr>
          <p:nvPr>
            <p:ph sz="half" idx="2"/>
          </p:nvPr>
        </p:nvSpPr>
        <p:spPr>
          <a:xfrm>
            <a:off x="7239012" y="2031101"/>
            <a:ext cx="4282984" cy="3511943"/>
          </a:xfrm>
        </p:spPr>
        <p:txBody>
          <a:bodyPr vert="horz" lIns="91440" tIns="45720" rIns="91440" bIns="45720" rtlCol="0" anchor="ctr">
            <a:noAutofit/>
          </a:bodyPr>
          <a:lstStyle/>
          <a:p>
            <a:pPr marL="0"/>
            <a:r>
              <a:rPr lang="en-US" sz="2000" dirty="0"/>
              <a:t>Sherry Martin, HQ</a:t>
            </a:r>
          </a:p>
          <a:p>
            <a:pPr marL="0"/>
            <a:r>
              <a:rPr lang="en-US" sz="2000" dirty="0"/>
              <a:t>Shelley </a:t>
            </a:r>
            <a:r>
              <a:rPr lang="en-US" sz="2000"/>
              <a:t>DiBona</a:t>
            </a:r>
            <a:r>
              <a:rPr lang="en-US" sz="2000" dirty="0"/>
              <a:t>, R5</a:t>
            </a:r>
            <a:endParaRPr lang="en-US" sz="2000">
              <a:ea typeface="Calibri"/>
              <a:cs typeface="Calibri"/>
            </a:endParaRPr>
          </a:p>
          <a:p>
            <a:pPr marL="0"/>
            <a:r>
              <a:rPr lang="en-US" sz="2000" dirty="0"/>
              <a:t>LeAnne Bonner, R4</a:t>
            </a:r>
            <a:endParaRPr lang="en-US" sz="2000">
              <a:ea typeface="Calibri"/>
              <a:cs typeface="Calibri"/>
            </a:endParaRPr>
          </a:p>
          <a:p>
            <a:pPr marL="0"/>
            <a:r>
              <a:rPr lang="en-US" sz="2000" dirty="0"/>
              <a:t>Diana Swan-Pinion, HQ</a:t>
            </a:r>
            <a:endParaRPr lang="en-US" sz="2000">
              <a:ea typeface="Calibri"/>
              <a:cs typeface="Calibri"/>
            </a:endParaRPr>
          </a:p>
          <a:p>
            <a:pPr marL="0"/>
            <a:r>
              <a:rPr lang="en-US" sz="2000" dirty="0"/>
              <a:t>Ruth </a:t>
            </a:r>
            <a:r>
              <a:rPr lang="en-US" sz="2000" dirty="0" err="1"/>
              <a:t>Utzurrum</a:t>
            </a:r>
            <a:r>
              <a:rPr lang="en-US" sz="2000" dirty="0"/>
              <a:t>, R1</a:t>
            </a:r>
            <a:endParaRPr lang="en-US" sz="2000">
              <a:ea typeface="Calibri"/>
              <a:cs typeface="Calibri"/>
            </a:endParaRPr>
          </a:p>
          <a:p>
            <a:pPr marL="0"/>
            <a:r>
              <a:rPr lang="en-US" sz="2000" dirty="0"/>
              <a:t>Dee Blanton, R5</a:t>
            </a:r>
            <a:endParaRPr lang="en-US" sz="2000">
              <a:ea typeface="Calibri"/>
              <a:cs typeface="Calibri"/>
            </a:endParaRPr>
          </a:p>
          <a:p>
            <a:pPr marL="0"/>
            <a:r>
              <a:rPr lang="en-US" sz="2000" dirty="0"/>
              <a:t>Karen Bennett, HQ</a:t>
            </a:r>
            <a:endParaRPr lang="en-US" sz="2000">
              <a:ea typeface="Calibri"/>
              <a:cs typeface="Calibri"/>
            </a:endParaRPr>
          </a:p>
          <a:p>
            <a:pPr marL="0"/>
            <a:r>
              <a:rPr lang="en-US" sz="2000" dirty="0"/>
              <a:t>Lisa Van Alstyne, HQ</a:t>
            </a:r>
            <a:endParaRPr lang="en-US" sz="2000">
              <a:ea typeface="Calibri"/>
              <a:cs typeface="Calibri"/>
            </a:endParaRPr>
          </a:p>
          <a:p>
            <a:pPr marL="0"/>
            <a:r>
              <a:rPr lang="en-US" sz="2000" dirty="0"/>
              <a:t>Debbie </a:t>
            </a:r>
            <a:r>
              <a:rPr lang="en-US" sz="2000"/>
              <a:t>Unbehagen</a:t>
            </a:r>
            <a:r>
              <a:rPr lang="en-US" sz="2000" dirty="0"/>
              <a:t>, HQ</a:t>
            </a:r>
            <a:endParaRPr lang="en-US" sz="2000">
              <a:ea typeface="Calibri"/>
              <a:cs typeface="Calibri"/>
            </a:endParaRPr>
          </a:p>
        </p:txBody>
      </p:sp>
      <p:sp>
        <p:nvSpPr>
          <p:cNvPr id="47" name="Rectangle 46">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677179"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3301FEA-C33A-3FF9-3BF7-43C8FB1BF7C8}"/>
              </a:ext>
            </a:extLst>
          </p:cNvPr>
          <p:cNvSpPr txBox="1"/>
          <p:nvPr/>
        </p:nvSpPr>
        <p:spPr>
          <a:xfrm>
            <a:off x="3677103" y="5774581"/>
            <a:ext cx="2459327"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www.wired.it/play/cinema/2019/03/15/avengers-endgame-poster/">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en-US" sz="700">
              <a:solidFill>
                <a:srgbClr val="FFFFFF"/>
              </a:solidFill>
            </a:endParaRPr>
          </a:p>
        </p:txBody>
      </p:sp>
    </p:spTree>
    <p:extLst>
      <p:ext uri="{BB962C8B-B14F-4D97-AF65-F5344CB8AC3E}">
        <p14:creationId xmlns:p14="http://schemas.microsoft.com/office/powerpoint/2010/main" val="2358487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821940F-7A1D-4ACC-85B4-A932898A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16674508-81D3-48CF-96BF-7FC60EAA57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741994" cy="6858000"/>
          </a:xfrm>
          <a:custGeom>
            <a:avLst/>
            <a:gdLst>
              <a:gd name="connsiteX0" fmla="*/ 0 w 6568309"/>
              <a:gd name="connsiteY0" fmla="*/ 0 h 6858000"/>
              <a:gd name="connsiteX1" fmla="*/ 362841 w 6568309"/>
              <a:gd name="connsiteY1" fmla="*/ 0 h 6858000"/>
              <a:gd name="connsiteX2" fmla="*/ 523269 w 6568309"/>
              <a:gd name="connsiteY2" fmla="*/ 0 h 6858000"/>
              <a:gd name="connsiteX3" fmla="*/ 1343025 w 6568309"/>
              <a:gd name="connsiteY3" fmla="*/ 0 h 6858000"/>
              <a:gd name="connsiteX4" fmla="*/ 1705866 w 6568309"/>
              <a:gd name="connsiteY4" fmla="*/ 0 h 6858000"/>
              <a:gd name="connsiteX5" fmla="*/ 1866294 w 6568309"/>
              <a:gd name="connsiteY5" fmla="*/ 0 h 6858000"/>
              <a:gd name="connsiteX6" fmla="*/ 5225154 w 6568309"/>
              <a:gd name="connsiteY6" fmla="*/ 0 h 6858000"/>
              <a:gd name="connsiteX7" fmla="*/ 6568179 w 6568309"/>
              <a:gd name="connsiteY7" fmla="*/ 0 h 6858000"/>
              <a:gd name="connsiteX8" fmla="*/ 6568309 w 6568309"/>
              <a:gd name="connsiteY8" fmla="*/ 1 h 6858000"/>
              <a:gd name="connsiteX9" fmla="*/ 6562951 w 6568309"/>
              <a:gd name="connsiteY9" fmla="*/ 30700 h 6858000"/>
              <a:gd name="connsiteX10" fmla="*/ 6547446 w 6568309"/>
              <a:gd name="connsiteY10" fmla="*/ 310025 h 6858000"/>
              <a:gd name="connsiteX11" fmla="*/ 6558316 w 6568309"/>
              <a:gd name="connsiteY11" fmla="*/ 443960 h 6858000"/>
              <a:gd name="connsiteX12" fmla="*/ 6528896 w 6568309"/>
              <a:gd name="connsiteY12" fmla="*/ 642659 h 6858000"/>
              <a:gd name="connsiteX13" fmla="*/ 6523095 w 6568309"/>
              <a:gd name="connsiteY13" fmla="*/ 673307 h 6858000"/>
              <a:gd name="connsiteX14" fmla="*/ 6496169 w 6568309"/>
              <a:gd name="connsiteY14" fmla="*/ 839641 h 6858000"/>
              <a:gd name="connsiteX15" fmla="*/ 6450789 w 6568309"/>
              <a:gd name="connsiteY15" fmla="*/ 958357 h 6858000"/>
              <a:gd name="connsiteX16" fmla="*/ 6453996 w 6568309"/>
              <a:gd name="connsiteY16" fmla="*/ 963398 h 6858000"/>
              <a:gd name="connsiteX17" fmla="*/ 6419467 w 6568309"/>
              <a:gd name="connsiteY17" fmla="*/ 1117169 h 6858000"/>
              <a:gd name="connsiteX18" fmla="*/ 6417348 w 6568309"/>
              <a:gd name="connsiteY18" fmla="*/ 1144352 h 6858000"/>
              <a:gd name="connsiteX19" fmla="*/ 6418473 w 6568309"/>
              <a:gd name="connsiteY19" fmla="*/ 1164484 h 6858000"/>
              <a:gd name="connsiteX20" fmla="*/ 6406979 w 6568309"/>
              <a:gd name="connsiteY20" fmla="*/ 1213829 h 6858000"/>
              <a:gd name="connsiteX21" fmla="*/ 6381928 w 6568309"/>
              <a:gd name="connsiteY21" fmla="*/ 1294823 h 6858000"/>
              <a:gd name="connsiteX22" fmla="*/ 6377948 w 6568309"/>
              <a:gd name="connsiteY22" fmla="*/ 1312193 h 6858000"/>
              <a:gd name="connsiteX23" fmla="*/ 6379894 w 6568309"/>
              <a:gd name="connsiteY23" fmla="*/ 1327626 h 6858000"/>
              <a:gd name="connsiteX24" fmla="*/ 6385024 w 6568309"/>
              <a:gd name="connsiteY24" fmla="*/ 1331644 h 6858000"/>
              <a:gd name="connsiteX25" fmla="*/ 6383696 w 6568309"/>
              <a:gd name="connsiteY25" fmla="*/ 1341276 h 6858000"/>
              <a:gd name="connsiteX26" fmla="*/ 6384464 w 6568309"/>
              <a:gd name="connsiteY26" fmla="*/ 1343945 h 6858000"/>
              <a:gd name="connsiteX27" fmla="*/ 6387748 w 6568309"/>
              <a:gd name="connsiteY27" fmla="*/ 1359134 h 6858000"/>
              <a:gd name="connsiteX28" fmla="*/ 6364157 w 6568309"/>
              <a:gd name="connsiteY28" fmla="*/ 1427803 h 6858000"/>
              <a:gd name="connsiteX29" fmla="*/ 6335874 w 6568309"/>
              <a:gd name="connsiteY29" fmla="*/ 1540278 h 6858000"/>
              <a:gd name="connsiteX30" fmla="*/ 6331892 w 6568309"/>
              <a:gd name="connsiteY30" fmla="*/ 1547262 h 6858000"/>
              <a:gd name="connsiteX31" fmla="*/ 6332744 w 6568309"/>
              <a:gd name="connsiteY31" fmla="*/ 1577056 h 6858000"/>
              <a:gd name="connsiteX32" fmla="*/ 6333604 w 6568309"/>
              <a:gd name="connsiteY32" fmla="*/ 1595898 h 6858000"/>
              <a:gd name="connsiteX33" fmla="*/ 6324749 w 6568309"/>
              <a:gd name="connsiteY33" fmla="*/ 1703726 h 6858000"/>
              <a:gd name="connsiteX34" fmla="*/ 6329594 w 6568309"/>
              <a:gd name="connsiteY34" fmla="*/ 1809535 h 6858000"/>
              <a:gd name="connsiteX35" fmla="*/ 6329062 w 6568309"/>
              <a:gd name="connsiteY35" fmla="*/ 2018310 h 6858000"/>
              <a:gd name="connsiteX36" fmla="*/ 6321735 w 6568309"/>
              <a:gd name="connsiteY36" fmla="*/ 2071355 h 6858000"/>
              <a:gd name="connsiteX37" fmla="*/ 6322678 w 6568309"/>
              <a:gd name="connsiteY37" fmla="*/ 2141166 h 6858000"/>
              <a:gd name="connsiteX38" fmla="*/ 6321340 w 6568309"/>
              <a:gd name="connsiteY38" fmla="*/ 2154548 h 6858000"/>
              <a:gd name="connsiteX39" fmla="*/ 6316582 w 6568309"/>
              <a:gd name="connsiteY39" fmla="*/ 2158153 h 6858000"/>
              <a:gd name="connsiteX40" fmla="*/ 6311428 w 6568309"/>
              <a:gd name="connsiteY40" fmla="*/ 2178174 h 6858000"/>
              <a:gd name="connsiteX41" fmla="*/ 6310192 w 6568309"/>
              <a:gd name="connsiteY41" fmla="*/ 2202858 h 6858000"/>
              <a:gd name="connsiteX42" fmla="*/ 6309211 w 6568309"/>
              <a:gd name="connsiteY42" fmla="*/ 2320214 h 6858000"/>
              <a:gd name="connsiteX43" fmla="*/ 6300151 w 6568309"/>
              <a:gd name="connsiteY43" fmla="*/ 2417011 h 6858000"/>
              <a:gd name="connsiteX44" fmla="*/ 6295176 w 6568309"/>
              <a:gd name="connsiteY44" fmla="*/ 2454207 h 6858000"/>
              <a:gd name="connsiteX45" fmla="*/ 6293727 w 6568309"/>
              <a:gd name="connsiteY45" fmla="*/ 2487203 h 6858000"/>
              <a:gd name="connsiteX46" fmla="*/ 6285477 w 6568309"/>
              <a:gd name="connsiteY46" fmla="*/ 2512282 h 6858000"/>
              <a:gd name="connsiteX47" fmla="*/ 6286205 w 6568309"/>
              <a:gd name="connsiteY47" fmla="*/ 2514318 h 6858000"/>
              <a:gd name="connsiteX48" fmla="*/ 6304629 w 6568309"/>
              <a:gd name="connsiteY48" fmla="*/ 2574334 h 6858000"/>
              <a:gd name="connsiteX49" fmla="*/ 6303842 w 6568309"/>
              <a:gd name="connsiteY49" fmla="*/ 2579877 h 6858000"/>
              <a:gd name="connsiteX50" fmla="*/ 6303953 w 6568309"/>
              <a:gd name="connsiteY50" fmla="*/ 2608928 h 6858000"/>
              <a:gd name="connsiteX51" fmla="*/ 6303530 w 6568309"/>
              <a:gd name="connsiteY51" fmla="*/ 2613111 h 6858000"/>
              <a:gd name="connsiteX52" fmla="*/ 6297474 w 6568309"/>
              <a:gd name="connsiteY52" fmla="*/ 2621996 h 6858000"/>
              <a:gd name="connsiteX53" fmla="*/ 6299263 w 6568309"/>
              <a:gd name="connsiteY53" fmla="*/ 2634265 h 6858000"/>
              <a:gd name="connsiteX54" fmla="*/ 6293065 w 6568309"/>
              <a:gd name="connsiteY54" fmla="*/ 2647237 h 6858000"/>
              <a:gd name="connsiteX55" fmla="*/ 6297496 w 6568309"/>
              <a:gd name="connsiteY55" fmla="*/ 2650786 h 6858000"/>
              <a:gd name="connsiteX56" fmla="*/ 6301708 w 6568309"/>
              <a:gd name="connsiteY56" fmla="*/ 2661993 h 6858000"/>
              <a:gd name="connsiteX57" fmla="*/ 6295884 w 6568309"/>
              <a:gd name="connsiteY57" fmla="*/ 2670949 h 6858000"/>
              <a:gd name="connsiteX58" fmla="*/ 6291714 w 6568309"/>
              <a:gd name="connsiteY58" fmla="*/ 2690255 h 6858000"/>
              <a:gd name="connsiteX59" fmla="*/ 6292327 w 6568309"/>
              <a:gd name="connsiteY59" fmla="*/ 2695683 h 6858000"/>
              <a:gd name="connsiteX60" fmla="*/ 6284410 w 6568309"/>
              <a:gd name="connsiteY60" fmla="*/ 2713964 h 6858000"/>
              <a:gd name="connsiteX61" fmla="*/ 6280410 w 6568309"/>
              <a:gd name="connsiteY61" fmla="*/ 2730175 h 6858000"/>
              <a:gd name="connsiteX62" fmla="*/ 6288082 w 6568309"/>
              <a:gd name="connsiteY62" fmla="*/ 2763497 h 6858000"/>
              <a:gd name="connsiteX63" fmla="*/ 6260924 w 6568309"/>
              <a:gd name="connsiteY63" fmla="*/ 3051539 h 6858000"/>
              <a:gd name="connsiteX64" fmla="*/ 6210151 w 6568309"/>
              <a:gd name="connsiteY64" fmla="*/ 3335396 h 6858000"/>
              <a:gd name="connsiteX65" fmla="*/ 6212034 w 6568309"/>
              <a:gd name="connsiteY65" fmla="*/ 3456509 h 6858000"/>
              <a:gd name="connsiteX66" fmla="*/ 6197490 w 6568309"/>
              <a:gd name="connsiteY66" fmla="*/ 3531827 h 6858000"/>
              <a:gd name="connsiteX67" fmla="*/ 6208018 w 6568309"/>
              <a:gd name="connsiteY67" fmla="*/ 3570877 h 6858000"/>
              <a:gd name="connsiteX68" fmla="*/ 6205920 w 6568309"/>
              <a:gd name="connsiteY68" fmla="*/ 3583849 h 6858000"/>
              <a:gd name="connsiteX69" fmla="*/ 6199616 w 6568309"/>
              <a:gd name="connsiteY69" fmla="*/ 3592763 h 6858000"/>
              <a:gd name="connsiteX70" fmla="*/ 6181288 w 6568309"/>
              <a:gd name="connsiteY70" fmla="*/ 3653485 h 6858000"/>
              <a:gd name="connsiteX71" fmla="*/ 6175963 w 6568309"/>
              <a:gd name="connsiteY71" fmla="*/ 3670528 h 6858000"/>
              <a:gd name="connsiteX72" fmla="*/ 6176722 w 6568309"/>
              <a:gd name="connsiteY72" fmla="*/ 3685990 h 6858000"/>
              <a:gd name="connsiteX73" fmla="*/ 6181549 w 6568309"/>
              <a:gd name="connsiteY73" fmla="*/ 3690283 h 6858000"/>
              <a:gd name="connsiteX74" fmla="*/ 6179476 w 6568309"/>
              <a:gd name="connsiteY74" fmla="*/ 3699787 h 6858000"/>
              <a:gd name="connsiteX75" fmla="*/ 6180040 w 6568309"/>
              <a:gd name="connsiteY75" fmla="*/ 3702486 h 6858000"/>
              <a:gd name="connsiteX76" fmla="*/ 6182155 w 6568309"/>
              <a:gd name="connsiteY76" fmla="*/ 3717784 h 6858000"/>
              <a:gd name="connsiteX77" fmla="*/ 6158980 w 6568309"/>
              <a:gd name="connsiteY77" fmla="*/ 3746229 h 6858000"/>
              <a:gd name="connsiteX78" fmla="*/ 6096049 w 6568309"/>
              <a:gd name="connsiteY78" fmla="*/ 3924910 h 6858000"/>
              <a:gd name="connsiteX79" fmla="*/ 6069712 w 6568309"/>
              <a:gd name="connsiteY79" fmla="*/ 3989353 h 6858000"/>
              <a:gd name="connsiteX80" fmla="*/ 6067330 w 6568309"/>
              <a:gd name="connsiteY80" fmla="*/ 4033899 h 6858000"/>
              <a:gd name="connsiteX81" fmla="*/ 6061081 w 6568309"/>
              <a:gd name="connsiteY81" fmla="*/ 4142250 h 6858000"/>
              <a:gd name="connsiteX82" fmla="*/ 6042858 w 6568309"/>
              <a:gd name="connsiteY82" fmla="*/ 4329442 h 6858000"/>
              <a:gd name="connsiteX83" fmla="*/ 6034182 w 6568309"/>
              <a:gd name="connsiteY83" fmla="*/ 4456184 h 6858000"/>
              <a:gd name="connsiteX84" fmla="*/ 6029178 w 6568309"/>
              <a:gd name="connsiteY84" fmla="*/ 4468478 h 6858000"/>
              <a:gd name="connsiteX85" fmla="*/ 6029974 w 6568309"/>
              <a:gd name="connsiteY85" fmla="*/ 4469862 h 6858000"/>
              <a:gd name="connsiteX86" fmla="*/ 6028340 w 6568309"/>
              <a:gd name="connsiteY86" fmla="*/ 4483797 h 6858000"/>
              <a:gd name="connsiteX87" fmla="*/ 6025168 w 6568309"/>
              <a:gd name="connsiteY87" fmla="*/ 4487091 h 6858000"/>
              <a:gd name="connsiteX88" fmla="*/ 6023164 w 6568309"/>
              <a:gd name="connsiteY88" fmla="*/ 4496728 h 6858000"/>
              <a:gd name="connsiteX89" fmla="*/ 6016839 w 6568309"/>
              <a:gd name="connsiteY89" fmla="*/ 4515918 h 6858000"/>
              <a:gd name="connsiteX90" fmla="*/ 6017886 w 6568309"/>
              <a:gd name="connsiteY90" fmla="*/ 4519316 h 6858000"/>
              <a:gd name="connsiteX91" fmla="*/ 6011819 w 6568309"/>
              <a:gd name="connsiteY91" fmla="*/ 4547957 h 6858000"/>
              <a:gd name="connsiteX92" fmla="*/ 6012791 w 6568309"/>
              <a:gd name="connsiteY92" fmla="*/ 4548262 h 6858000"/>
              <a:gd name="connsiteX93" fmla="*/ 6015703 w 6568309"/>
              <a:gd name="connsiteY93" fmla="*/ 4555939 h 6858000"/>
              <a:gd name="connsiteX94" fmla="*/ 6018854 w 6568309"/>
              <a:gd name="connsiteY94" fmla="*/ 4570815 h 6858000"/>
              <a:gd name="connsiteX95" fmla="*/ 6033000 w 6568309"/>
              <a:gd name="connsiteY95" fmla="*/ 4633846 h 6858000"/>
              <a:gd name="connsiteX96" fmla="*/ 6032325 w 6568309"/>
              <a:gd name="connsiteY96" fmla="*/ 4639816 h 6858000"/>
              <a:gd name="connsiteX97" fmla="*/ 6032549 w 6568309"/>
              <a:gd name="connsiteY97" fmla="*/ 4639923 h 6858000"/>
              <a:gd name="connsiteX98" fmla="*/ 6032309 w 6568309"/>
              <a:gd name="connsiteY98" fmla="*/ 4646192 h 6858000"/>
              <a:gd name="connsiteX99" fmla="*/ 6031095 w 6568309"/>
              <a:gd name="connsiteY99" fmla="*/ 4650706 h 6858000"/>
              <a:gd name="connsiteX100" fmla="*/ 6029786 w 6568309"/>
              <a:gd name="connsiteY100" fmla="*/ 4662290 h 6858000"/>
              <a:gd name="connsiteX101" fmla="*/ 6030911 w 6568309"/>
              <a:gd name="connsiteY101" fmla="*/ 4666180 h 6858000"/>
              <a:gd name="connsiteX102" fmla="*/ 6033630 w 6568309"/>
              <a:gd name="connsiteY102" fmla="*/ 4667585 h 6858000"/>
              <a:gd name="connsiteX103" fmla="*/ 6033189 w 6568309"/>
              <a:gd name="connsiteY103" fmla="*/ 4668660 h 6858000"/>
              <a:gd name="connsiteX104" fmla="*/ 6038764 w 6568309"/>
              <a:gd name="connsiteY104" fmla="*/ 4689807 h 6858000"/>
              <a:gd name="connsiteX105" fmla="*/ 6042217 w 6568309"/>
              <a:gd name="connsiteY105" fmla="*/ 4737890 h 6858000"/>
              <a:gd name="connsiteX106" fmla="*/ 6040543 w 6568309"/>
              <a:gd name="connsiteY106" fmla="*/ 4765657 h 6858000"/>
              <a:gd name="connsiteX107" fmla="*/ 6039956 w 6568309"/>
              <a:gd name="connsiteY107" fmla="*/ 4841463 h 6858000"/>
              <a:gd name="connsiteX108" fmla="*/ 6057123 w 6568309"/>
              <a:gd name="connsiteY108" fmla="*/ 4969863 h 6858000"/>
              <a:gd name="connsiteX109" fmla="*/ 6055039 w 6568309"/>
              <a:gd name="connsiteY109" fmla="*/ 4974028 h 6858000"/>
              <a:gd name="connsiteX110" fmla="*/ 6053462 w 6568309"/>
              <a:gd name="connsiteY110" fmla="*/ 4980318 h 6858000"/>
              <a:gd name="connsiteX111" fmla="*/ 6053643 w 6568309"/>
              <a:gd name="connsiteY111" fmla="*/ 4980501 h 6858000"/>
              <a:gd name="connsiteX112" fmla="*/ 6051733 w 6568309"/>
              <a:gd name="connsiteY112" fmla="*/ 4986338 h 6858000"/>
              <a:gd name="connsiteX113" fmla="*/ 6049602 w 6568309"/>
              <a:gd name="connsiteY113" fmla="*/ 4991296 h 6858000"/>
              <a:gd name="connsiteX114" fmla="*/ 6075165 w 6568309"/>
              <a:gd name="connsiteY114" fmla="*/ 5076895 h 6858000"/>
              <a:gd name="connsiteX115" fmla="*/ 6073751 w 6568309"/>
              <a:gd name="connsiteY115" fmla="*/ 5081568 h 6858000"/>
              <a:gd name="connsiteX116" fmla="*/ 6073150 w 6568309"/>
              <a:gd name="connsiteY116" fmla="*/ 5088173 h 6858000"/>
              <a:gd name="connsiteX117" fmla="*/ 6073355 w 6568309"/>
              <a:gd name="connsiteY117" fmla="*/ 5088300 h 6858000"/>
              <a:gd name="connsiteX118" fmla="*/ 6072362 w 6568309"/>
              <a:gd name="connsiteY118" fmla="*/ 5094558 h 6858000"/>
              <a:gd name="connsiteX119" fmla="*/ 6064726 w 6568309"/>
              <a:gd name="connsiteY119" fmla="*/ 5125620 h 6858000"/>
              <a:gd name="connsiteX120" fmla="*/ 6065415 w 6568309"/>
              <a:gd name="connsiteY120" fmla="*/ 5268004 h 6858000"/>
              <a:gd name="connsiteX121" fmla="*/ 6066081 w 6568309"/>
              <a:gd name="connsiteY121" fmla="*/ 5269530 h 6858000"/>
              <a:gd name="connsiteX122" fmla="*/ 6043407 w 6568309"/>
              <a:gd name="connsiteY122" fmla="*/ 5390941 h 6858000"/>
              <a:gd name="connsiteX123" fmla="*/ 6025377 w 6568309"/>
              <a:gd name="connsiteY123" fmla="*/ 5539927 h 6858000"/>
              <a:gd name="connsiteX124" fmla="*/ 6010052 w 6568309"/>
              <a:gd name="connsiteY124" fmla="*/ 5791594 h 6858000"/>
              <a:gd name="connsiteX125" fmla="*/ 5994220 w 6568309"/>
              <a:gd name="connsiteY125" fmla="*/ 5855206 h 6858000"/>
              <a:gd name="connsiteX126" fmla="*/ 5982580 w 6568309"/>
              <a:gd name="connsiteY126" fmla="*/ 5873582 h 6858000"/>
              <a:gd name="connsiteX127" fmla="*/ 5983608 w 6568309"/>
              <a:gd name="connsiteY127" fmla="*/ 5876037 h 6858000"/>
              <a:gd name="connsiteX128" fmla="*/ 5983535 w 6568309"/>
              <a:gd name="connsiteY128" fmla="*/ 5886534 h 6858000"/>
              <a:gd name="connsiteX129" fmla="*/ 5988737 w 6568309"/>
              <a:gd name="connsiteY129" fmla="*/ 5888644 h 6858000"/>
              <a:gd name="connsiteX130" fmla="*/ 5992371 w 6568309"/>
              <a:gd name="connsiteY130" fmla="*/ 5903832 h 6858000"/>
              <a:gd name="connsiteX131" fmla="*/ 5990780 w 6568309"/>
              <a:gd name="connsiteY131" fmla="*/ 5923391 h 6858000"/>
              <a:gd name="connsiteX132" fmla="*/ 5993870 w 6568309"/>
              <a:gd name="connsiteY132" fmla="*/ 6013205 h 6858000"/>
              <a:gd name="connsiteX133" fmla="*/ 5997673 w 6568309"/>
              <a:gd name="connsiteY133" fmla="*/ 6074018 h 6858000"/>
              <a:gd name="connsiteX134" fmla="*/ 6014840 w 6568309"/>
              <a:gd name="connsiteY134" fmla="*/ 6130837 h 6858000"/>
              <a:gd name="connsiteX135" fmla="*/ 6010704 w 6568309"/>
              <a:gd name="connsiteY135" fmla="*/ 6152982 h 6858000"/>
              <a:gd name="connsiteX136" fmla="*/ 6038294 w 6568309"/>
              <a:gd name="connsiteY136" fmla="*/ 6221100 h 6858000"/>
              <a:gd name="connsiteX137" fmla="*/ 6052331 w 6568309"/>
              <a:gd name="connsiteY137" fmla="*/ 6287550 h 6858000"/>
              <a:gd name="connsiteX138" fmla="*/ 6074143 w 6568309"/>
              <a:gd name="connsiteY138" fmla="*/ 6401595 h 6858000"/>
              <a:gd name="connsiteX139" fmla="*/ 6060199 w 6568309"/>
              <a:gd name="connsiteY139" fmla="*/ 6487110 h 6858000"/>
              <a:gd name="connsiteX140" fmla="*/ 6081156 w 6568309"/>
              <a:gd name="connsiteY140" fmla="*/ 6588589 h 6858000"/>
              <a:gd name="connsiteX141" fmla="*/ 6114944 w 6568309"/>
              <a:gd name="connsiteY141" fmla="*/ 6769963 h 6858000"/>
              <a:gd name="connsiteX142" fmla="*/ 6128950 w 6568309"/>
              <a:gd name="connsiteY142" fmla="*/ 6835814 h 6858000"/>
              <a:gd name="connsiteX143" fmla="*/ 6132536 w 6568309"/>
              <a:gd name="connsiteY143" fmla="*/ 6858000 h 6858000"/>
              <a:gd name="connsiteX144" fmla="*/ 4789511 w 6568309"/>
              <a:gd name="connsiteY144" fmla="*/ 6858000 h 6858000"/>
              <a:gd name="connsiteX145" fmla="*/ 1866294 w 6568309"/>
              <a:gd name="connsiteY145" fmla="*/ 6858000 h 6858000"/>
              <a:gd name="connsiteX146" fmla="*/ 1705866 w 6568309"/>
              <a:gd name="connsiteY146" fmla="*/ 6858000 h 6858000"/>
              <a:gd name="connsiteX147" fmla="*/ 1343025 w 6568309"/>
              <a:gd name="connsiteY147" fmla="*/ 6858000 h 6858000"/>
              <a:gd name="connsiteX148" fmla="*/ 523269 w 6568309"/>
              <a:gd name="connsiteY148" fmla="*/ 6858000 h 6858000"/>
              <a:gd name="connsiteX149" fmla="*/ 362841 w 6568309"/>
              <a:gd name="connsiteY149" fmla="*/ 6858000 h 6858000"/>
              <a:gd name="connsiteX150" fmla="*/ 0 w 6568309"/>
              <a:gd name="connsiteY15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6568309" h="6858000">
                <a:moveTo>
                  <a:pt x="0" y="0"/>
                </a:moveTo>
                <a:lnTo>
                  <a:pt x="362841" y="0"/>
                </a:lnTo>
                <a:lnTo>
                  <a:pt x="523269" y="0"/>
                </a:lnTo>
                <a:lnTo>
                  <a:pt x="1343025" y="0"/>
                </a:lnTo>
                <a:lnTo>
                  <a:pt x="1705866" y="0"/>
                </a:lnTo>
                <a:lnTo>
                  <a:pt x="1866294" y="0"/>
                </a:lnTo>
                <a:lnTo>
                  <a:pt x="5225154" y="0"/>
                </a:lnTo>
                <a:lnTo>
                  <a:pt x="6568179" y="0"/>
                </a:lnTo>
                <a:lnTo>
                  <a:pt x="6568309" y="1"/>
                </a:lnTo>
                <a:lnTo>
                  <a:pt x="6562951" y="30700"/>
                </a:lnTo>
                <a:cubicBezTo>
                  <a:pt x="6559126" y="84364"/>
                  <a:pt x="6548218" y="241149"/>
                  <a:pt x="6547446" y="310025"/>
                </a:cubicBezTo>
                <a:cubicBezTo>
                  <a:pt x="6550151" y="367544"/>
                  <a:pt x="6557712" y="408251"/>
                  <a:pt x="6558316" y="443960"/>
                </a:cubicBezTo>
                <a:cubicBezTo>
                  <a:pt x="6555224" y="499397"/>
                  <a:pt x="6534767" y="604434"/>
                  <a:pt x="6528896" y="642659"/>
                </a:cubicBezTo>
                <a:cubicBezTo>
                  <a:pt x="6535204" y="657287"/>
                  <a:pt x="6515365" y="658191"/>
                  <a:pt x="6523095" y="673307"/>
                </a:cubicBezTo>
                <a:cubicBezTo>
                  <a:pt x="6523388" y="693769"/>
                  <a:pt x="6506868" y="797295"/>
                  <a:pt x="6496169" y="839641"/>
                </a:cubicBezTo>
                <a:cubicBezTo>
                  <a:pt x="6484119" y="887148"/>
                  <a:pt x="6457817" y="937731"/>
                  <a:pt x="6450789" y="958357"/>
                </a:cubicBezTo>
                <a:cubicBezTo>
                  <a:pt x="6443760" y="978983"/>
                  <a:pt x="6459217" y="936930"/>
                  <a:pt x="6453996" y="963398"/>
                </a:cubicBezTo>
                <a:cubicBezTo>
                  <a:pt x="6448777" y="989867"/>
                  <a:pt x="6425575" y="1087010"/>
                  <a:pt x="6419467" y="1117169"/>
                </a:cubicBezTo>
                <a:cubicBezTo>
                  <a:pt x="6431540" y="1118586"/>
                  <a:pt x="6409651" y="1135372"/>
                  <a:pt x="6417348" y="1144352"/>
                </a:cubicBezTo>
                <a:cubicBezTo>
                  <a:pt x="6424109" y="1150681"/>
                  <a:pt x="6419047" y="1157251"/>
                  <a:pt x="6418473" y="1164484"/>
                </a:cubicBezTo>
                <a:cubicBezTo>
                  <a:pt x="6423767" y="1173524"/>
                  <a:pt x="6413947" y="1205209"/>
                  <a:pt x="6406979" y="1213829"/>
                </a:cubicBezTo>
                <a:cubicBezTo>
                  <a:pt x="6382818" y="1235037"/>
                  <a:pt x="6400452" y="1277327"/>
                  <a:pt x="6381928" y="1294823"/>
                </a:cubicBezTo>
                <a:cubicBezTo>
                  <a:pt x="6379195" y="1300845"/>
                  <a:pt x="6378069" y="1306615"/>
                  <a:pt x="6377948" y="1312193"/>
                </a:cubicBezTo>
                <a:lnTo>
                  <a:pt x="6379894" y="1327626"/>
                </a:lnTo>
                <a:lnTo>
                  <a:pt x="6385024" y="1331644"/>
                </a:lnTo>
                <a:lnTo>
                  <a:pt x="6383696" y="1341276"/>
                </a:lnTo>
                <a:cubicBezTo>
                  <a:pt x="6383952" y="1342166"/>
                  <a:pt x="6384208" y="1343055"/>
                  <a:pt x="6384464" y="1343945"/>
                </a:cubicBezTo>
                <a:cubicBezTo>
                  <a:pt x="6385957" y="1349040"/>
                  <a:pt x="6387253" y="1354080"/>
                  <a:pt x="6387748" y="1359134"/>
                </a:cubicBezTo>
                <a:cubicBezTo>
                  <a:pt x="6384363" y="1373109"/>
                  <a:pt x="6372802" y="1397612"/>
                  <a:pt x="6364157" y="1427803"/>
                </a:cubicBezTo>
                <a:cubicBezTo>
                  <a:pt x="6348141" y="1460349"/>
                  <a:pt x="6348362" y="1505076"/>
                  <a:pt x="6335874" y="1540278"/>
                </a:cubicBezTo>
                <a:lnTo>
                  <a:pt x="6331892" y="1547262"/>
                </a:lnTo>
                <a:lnTo>
                  <a:pt x="6332744" y="1577056"/>
                </a:lnTo>
                <a:cubicBezTo>
                  <a:pt x="6335859" y="1582205"/>
                  <a:pt x="6336674" y="1589568"/>
                  <a:pt x="6333604" y="1595898"/>
                </a:cubicBezTo>
                <a:lnTo>
                  <a:pt x="6324749" y="1703726"/>
                </a:lnTo>
                <a:cubicBezTo>
                  <a:pt x="6324080" y="1739332"/>
                  <a:pt x="6318019" y="1754453"/>
                  <a:pt x="6329594" y="1809535"/>
                </a:cubicBezTo>
                <a:cubicBezTo>
                  <a:pt x="6344930" y="1868036"/>
                  <a:pt x="6323725" y="1952670"/>
                  <a:pt x="6329062" y="2018310"/>
                </a:cubicBezTo>
                <a:cubicBezTo>
                  <a:pt x="6308075" y="2053162"/>
                  <a:pt x="6326925" y="2034561"/>
                  <a:pt x="6321735" y="2071355"/>
                </a:cubicBezTo>
                <a:lnTo>
                  <a:pt x="6322678" y="2141166"/>
                </a:lnTo>
                <a:lnTo>
                  <a:pt x="6321340" y="2154548"/>
                </a:lnTo>
                <a:lnTo>
                  <a:pt x="6316582" y="2158153"/>
                </a:lnTo>
                <a:lnTo>
                  <a:pt x="6311428" y="2178174"/>
                </a:lnTo>
                <a:cubicBezTo>
                  <a:pt x="6310177" y="2185696"/>
                  <a:pt x="6309622" y="2193828"/>
                  <a:pt x="6310192" y="2202858"/>
                </a:cubicBezTo>
                <a:cubicBezTo>
                  <a:pt x="6319667" y="2232772"/>
                  <a:pt x="6296459" y="2283357"/>
                  <a:pt x="6309211" y="2320214"/>
                </a:cubicBezTo>
                <a:cubicBezTo>
                  <a:pt x="6307537" y="2355906"/>
                  <a:pt x="6302490" y="2394678"/>
                  <a:pt x="6300151" y="2417011"/>
                </a:cubicBezTo>
                <a:cubicBezTo>
                  <a:pt x="6292303" y="2426377"/>
                  <a:pt x="6304439" y="2456509"/>
                  <a:pt x="6295176" y="2454207"/>
                </a:cubicBezTo>
                <a:cubicBezTo>
                  <a:pt x="6299335" y="2464947"/>
                  <a:pt x="6297305" y="2476105"/>
                  <a:pt x="6293727" y="2487203"/>
                </a:cubicBezTo>
                <a:lnTo>
                  <a:pt x="6285477" y="2512282"/>
                </a:lnTo>
                <a:cubicBezTo>
                  <a:pt x="6285720" y="2512961"/>
                  <a:pt x="6285962" y="2513640"/>
                  <a:pt x="6286205" y="2514318"/>
                </a:cubicBezTo>
                <a:cubicBezTo>
                  <a:pt x="6292347" y="2534324"/>
                  <a:pt x="6298487" y="2554328"/>
                  <a:pt x="6304629" y="2574334"/>
                </a:cubicBezTo>
                <a:lnTo>
                  <a:pt x="6303842" y="2579877"/>
                </a:lnTo>
                <a:cubicBezTo>
                  <a:pt x="6303729" y="2585644"/>
                  <a:pt x="6304006" y="2603388"/>
                  <a:pt x="6303953" y="2608928"/>
                </a:cubicBezTo>
                <a:lnTo>
                  <a:pt x="6303530" y="2613111"/>
                </a:lnTo>
                <a:lnTo>
                  <a:pt x="6297474" y="2621996"/>
                </a:lnTo>
                <a:lnTo>
                  <a:pt x="6299263" y="2634265"/>
                </a:lnTo>
                <a:lnTo>
                  <a:pt x="6293065" y="2647237"/>
                </a:lnTo>
                <a:cubicBezTo>
                  <a:pt x="6294685" y="2648158"/>
                  <a:pt x="6296180" y="2649356"/>
                  <a:pt x="6297496" y="2650786"/>
                </a:cubicBezTo>
                <a:lnTo>
                  <a:pt x="6301708" y="2661993"/>
                </a:lnTo>
                <a:lnTo>
                  <a:pt x="6295884" y="2670949"/>
                </a:lnTo>
                <a:cubicBezTo>
                  <a:pt x="6304913" y="2672007"/>
                  <a:pt x="6294429" y="2681695"/>
                  <a:pt x="6291714" y="2690255"/>
                </a:cubicBezTo>
                <a:lnTo>
                  <a:pt x="6292327" y="2695683"/>
                </a:lnTo>
                <a:lnTo>
                  <a:pt x="6284410" y="2713964"/>
                </a:lnTo>
                <a:lnTo>
                  <a:pt x="6280410" y="2730175"/>
                </a:lnTo>
                <a:lnTo>
                  <a:pt x="6288082" y="2763497"/>
                </a:lnTo>
                <a:lnTo>
                  <a:pt x="6260924" y="3051539"/>
                </a:lnTo>
                <a:cubicBezTo>
                  <a:pt x="6251455" y="3165645"/>
                  <a:pt x="6222174" y="3216611"/>
                  <a:pt x="6210151" y="3335396"/>
                </a:cubicBezTo>
                <a:lnTo>
                  <a:pt x="6212034" y="3456509"/>
                </a:lnTo>
                <a:lnTo>
                  <a:pt x="6197490" y="3531827"/>
                </a:lnTo>
                <a:lnTo>
                  <a:pt x="6208018" y="3570877"/>
                </a:lnTo>
                <a:lnTo>
                  <a:pt x="6205920" y="3583849"/>
                </a:lnTo>
                <a:lnTo>
                  <a:pt x="6199616" y="3592763"/>
                </a:lnTo>
                <a:cubicBezTo>
                  <a:pt x="6191839" y="3613948"/>
                  <a:pt x="6196204" y="3641245"/>
                  <a:pt x="6181288" y="3653485"/>
                </a:cubicBezTo>
                <a:cubicBezTo>
                  <a:pt x="6178087" y="3659316"/>
                  <a:pt x="6176516" y="3664985"/>
                  <a:pt x="6175963" y="3670528"/>
                </a:cubicBezTo>
                <a:lnTo>
                  <a:pt x="6176722" y="3685990"/>
                </a:lnTo>
                <a:lnTo>
                  <a:pt x="6181549" y="3690283"/>
                </a:lnTo>
                <a:lnTo>
                  <a:pt x="6179476" y="3699787"/>
                </a:lnTo>
                <a:cubicBezTo>
                  <a:pt x="6179664" y="3700686"/>
                  <a:pt x="6179852" y="3701586"/>
                  <a:pt x="6180040" y="3702486"/>
                </a:cubicBezTo>
                <a:cubicBezTo>
                  <a:pt x="6181140" y="3707637"/>
                  <a:pt x="6182047" y="3712728"/>
                  <a:pt x="6182155" y="3717784"/>
                </a:cubicBezTo>
                <a:cubicBezTo>
                  <a:pt x="6156678" y="3711701"/>
                  <a:pt x="6178864" y="3759789"/>
                  <a:pt x="6158980" y="3746229"/>
                </a:cubicBezTo>
                <a:cubicBezTo>
                  <a:pt x="6144630" y="3780750"/>
                  <a:pt x="6117520" y="3867558"/>
                  <a:pt x="6096049" y="3924910"/>
                </a:cubicBezTo>
                <a:lnTo>
                  <a:pt x="6069712" y="3989353"/>
                </a:lnTo>
                <a:lnTo>
                  <a:pt x="6067330" y="4033899"/>
                </a:lnTo>
                <a:cubicBezTo>
                  <a:pt x="6065506" y="4070470"/>
                  <a:pt x="6063599" y="4110146"/>
                  <a:pt x="6061081" y="4142250"/>
                </a:cubicBezTo>
                <a:cubicBezTo>
                  <a:pt x="6055260" y="4200007"/>
                  <a:pt x="6045907" y="4278998"/>
                  <a:pt x="6042858" y="4329442"/>
                </a:cubicBezTo>
                <a:cubicBezTo>
                  <a:pt x="6038376" y="4381764"/>
                  <a:pt x="6036461" y="4433012"/>
                  <a:pt x="6034182" y="4456184"/>
                </a:cubicBezTo>
                <a:lnTo>
                  <a:pt x="6029178" y="4468478"/>
                </a:lnTo>
                <a:lnTo>
                  <a:pt x="6029974" y="4469862"/>
                </a:lnTo>
                <a:cubicBezTo>
                  <a:pt x="6031287" y="4476321"/>
                  <a:pt x="6030316" y="4480555"/>
                  <a:pt x="6028340" y="4483797"/>
                </a:cubicBezTo>
                <a:lnTo>
                  <a:pt x="6025168" y="4487091"/>
                </a:lnTo>
                <a:lnTo>
                  <a:pt x="6023164" y="4496728"/>
                </a:lnTo>
                <a:lnTo>
                  <a:pt x="6016839" y="4515918"/>
                </a:lnTo>
                <a:cubicBezTo>
                  <a:pt x="6017189" y="4517049"/>
                  <a:pt x="6017537" y="4518182"/>
                  <a:pt x="6017886" y="4519316"/>
                </a:cubicBezTo>
                <a:lnTo>
                  <a:pt x="6011819" y="4547957"/>
                </a:lnTo>
                <a:lnTo>
                  <a:pt x="6012791" y="4548262"/>
                </a:lnTo>
                <a:cubicBezTo>
                  <a:pt x="6014837" y="4549595"/>
                  <a:pt x="6016087" y="4551811"/>
                  <a:pt x="6015703" y="4555939"/>
                </a:cubicBezTo>
                <a:cubicBezTo>
                  <a:pt x="6031790" y="4548276"/>
                  <a:pt x="6021405" y="4557977"/>
                  <a:pt x="6018854" y="4570815"/>
                </a:cubicBezTo>
                <a:cubicBezTo>
                  <a:pt x="6021736" y="4583801"/>
                  <a:pt x="6030754" y="4622347"/>
                  <a:pt x="6033000" y="4633846"/>
                </a:cubicBezTo>
                <a:lnTo>
                  <a:pt x="6032325" y="4639816"/>
                </a:lnTo>
                <a:lnTo>
                  <a:pt x="6032549" y="4639923"/>
                </a:lnTo>
                <a:cubicBezTo>
                  <a:pt x="6032911" y="4641190"/>
                  <a:pt x="6032878" y="4643141"/>
                  <a:pt x="6032309" y="4646192"/>
                </a:cubicBezTo>
                <a:lnTo>
                  <a:pt x="6031095" y="4650706"/>
                </a:lnTo>
                <a:lnTo>
                  <a:pt x="6029786" y="4662290"/>
                </a:lnTo>
                <a:cubicBezTo>
                  <a:pt x="6030161" y="4663587"/>
                  <a:pt x="6030536" y="4664883"/>
                  <a:pt x="6030911" y="4666180"/>
                </a:cubicBezTo>
                <a:lnTo>
                  <a:pt x="6033630" y="4667585"/>
                </a:lnTo>
                <a:lnTo>
                  <a:pt x="6033189" y="4668660"/>
                </a:lnTo>
                <a:cubicBezTo>
                  <a:pt x="6027286" y="4676831"/>
                  <a:pt x="6019767" y="4679345"/>
                  <a:pt x="6038764" y="4689807"/>
                </a:cubicBezTo>
                <a:cubicBezTo>
                  <a:pt x="6028616" y="4708535"/>
                  <a:pt x="6040474" y="4712235"/>
                  <a:pt x="6042217" y="4737890"/>
                </a:cubicBezTo>
                <a:cubicBezTo>
                  <a:pt x="6033362" y="4748600"/>
                  <a:pt x="6035273" y="4757223"/>
                  <a:pt x="6040543" y="4765657"/>
                </a:cubicBezTo>
                <a:cubicBezTo>
                  <a:pt x="6034416" y="4790618"/>
                  <a:pt x="6040696" y="4813399"/>
                  <a:pt x="6039956" y="4841463"/>
                </a:cubicBezTo>
                <a:lnTo>
                  <a:pt x="6057123" y="4969863"/>
                </a:lnTo>
                <a:lnTo>
                  <a:pt x="6055039" y="4974028"/>
                </a:lnTo>
                <a:cubicBezTo>
                  <a:pt x="6053860" y="4976933"/>
                  <a:pt x="6053409" y="4978909"/>
                  <a:pt x="6053462" y="4980318"/>
                </a:cubicBezTo>
                <a:lnTo>
                  <a:pt x="6053643" y="4980501"/>
                </a:lnTo>
                <a:lnTo>
                  <a:pt x="6051733" y="4986338"/>
                </a:lnTo>
                <a:lnTo>
                  <a:pt x="6049602" y="4991296"/>
                </a:lnTo>
                <a:cubicBezTo>
                  <a:pt x="6058123" y="5019829"/>
                  <a:pt x="6066643" y="5048361"/>
                  <a:pt x="6075165" y="5076895"/>
                </a:cubicBezTo>
                <a:lnTo>
                  <a:pt x="6073751" y="5081568"/>
                </a:lnTo>
                <a:cubicBezTo>
                  <a:pt x="6073034" y="5084748"/>
                  <a:pt x="6072888" y="5086810"/>
                  <a:pt x="6073150" y="5088173"/>
                </a:cubicBezTo>
                <a:lnTo>
                  <a:pt x="6073355" y="5088300"/>
                </a:lnTo>
                <a:lnTo>
                  <a:pt x="6072362" y="5094558"/>
                </a:lnTo>
                <a:cubicBezTo>
                  <a:pt x="6070184" y="5105196"/>
                  <a:pt x="6067588" y="5115626"/>
                  <a:pt x="6064726" y="5125620"/>
                </a:cubicBezTo>
                <a:cubicBezTo>
                  <a:pt x="6063568" y="5154527"/>
                  <a:pt x="6065189" y="5244020"/>
                  <a:pt x="6065415" y="5268004"/>
                </a:cubicBezTo>
                <a:cubicBezTo>
                  <a:pt x="6065637" y="5268513"/>
                  <a:pt x="6065860" y="5269021"/>
                  <a:pt x="6066081" y="5269530"/>
                </a:cubicBezTo>
                <a:lnTo>
                  <a:pt x="6043407" y="5390941"/>
                </a:lnTo>
                <a:cubicBezTo>
                  <a:pt x="6032545" y="5438194"/>
                  <a:pt x="6020942" y="5465286"/>
                  <a:pt x="6025377" y="5539927"/>
                </a:cubicBezTo>
                <a:cubicBezTo>
                  <a:pt x="6019787" y="5610775"/>
                  <a:pt x="6013913" y="5740573"/>
                  <a:pt x="6010052" y="5791594"/>
                </a:cubicBezTo>
                <a:cubicBezTo>
                  <a:pt x="5989401" y="5787060"/>
                  <a:pt x="6018524" y="5849672"/>
                  <a:pt x="5994220" y="5855206"/>
                </a:cubicBezTo>
                <a:cubicBezTo>
                  <a:pt x="5995282" y="5860240"/>
                  <a:pt x="5980598" y="5868910"/>
                  <a:pt x="5982580" y="5873582"/>
                </a:cubicBezTo>
                <a:cubicBezTo>
                  <a:pt x="5982922" y="5874401"/>
                  <a:pt x="5983265" y="5875218"/>
                  <a:pt x="5983608" y="5876037"/>
                </a:cubicBezTo>
                <a:lnTo>
                  <a:pt x="5983535" y="5886534"/>
                </a:lnTo>
                <a:lnTo>
                  <a:pt x="5988737" y="5888644"/>
                </a:lnTo>
                <a:cubicBezTo>
                  <a:pt x="5989948" y="5893707"/>
                  <a:pt x="5991159" y="5898769"/>
                  <a:pt x="5992371" y="5903832"/>
                </a:cubicBezTo>
                <a:cubicBezTo>
                  <a:pt x="5992924" y="5909651"/>
                  <a:pt x="5992578" y="5916068"/>
                  <a:pt x="5990780" y="5923391"/>
                </a:cubicBezTo>
                <a:cubicBezTo>
                  <a:pt x="5975822" y="5948880"/>
                  <a:pt x="6013580" y="5981626"/>
                  <a:pt x="5993870" y="6013205"/>
                </a:cubicBezTo>
                <a:cubicBezTo>
                  <a:pt x="5988486" y="6024901"/>
                  <a:pt x="5991718" y="6066777"/>
                  <a:pt x="5997673" y="6074018"/>
                </a:cubicBezTo>
                <a:cubicBezTo>
                  <a:pt x="5998007" y="6081731"/>
                  <a:pt x="6007861" y="6126985"/>
                  <a:pt x="6014840" y="6130837"/>
                </a:cubicBezTo>
                <a:cubicBezTo>
                  <a:pt x="6022998" y="6137057"/>
                  <a:pt x="5999420" y="6156330"/>
                  <a:pt x="6010704" y="6152982"/>
                </a:cubicBezTo>
                <a:cubicBezTo>
                  <a:pt x="6008682" y="6186619"/>
                  <a:pt x="6039938" y="6191636"/>
                  <a:pt x="6038294" y="6221100"/>
                </a:cubicBezTo>
                <a:cubicBezTo>
                  <a:pt x="6039643" y="6222126"/>
                  <a:pt x="6046356" y="6257468"/>
                  <a:pt x="6052331" y="6287550"/>
                </a:cubicBezTo>
                <a:cubicBezTo>
                  <a:pt x="6058307" y="6317632"/>
                  <a:pt x="6082079" y="6391312"/>
                  <a:pt x="6074143" y="6401595"/>
                </a:cubicBezTo>
                <a:cubicBezTo>
                  <a:pt x="6074931" y="6423902"/>
                  <a:pt x="6059614" y="6432919"/>
                  <a:pt x="6060199" y="6487110"/>
                </a:cubicBezTo>
                <a:cubicBezTo>
                  <a:pt x="6075583" y="6574474"/>
                  <a:pt x="6076150" y="6553611"/>
                  <a:pt x="6081156" y="6588589"/>
                </a:cubicBezTo>
                <a:cubicBezTo>
                  <a:pt x="6102088" y="6637976"/>
                  <a:pt x="6067660" y="6687723"/>
                  <a:pt x="6114944" y="6769963"/>
                </a:cubicBezTo>
                <a:cubicBezTo>
                  <a:pt x="6130462" y="6819284"/>
                  <a:pt x="6119243" y="6817955"/>
                  <a:pt x="6128950" y="6835814"/>
                </a:cubicBezTo>
                <a:lnTo>
                  <a:pt x="6132536" y="6858000"/>
                </a:lnTo>
                <a:lnTo>
                  <a:pt x="4789511" y="6858000"/>
                </a:lnTo>
                <a:lnTo>
                  <a:pt x="1866294" y="6858000"/>
                </a:lnTo>
                <a:lnTo>
                  <a:pt x="1705866" y="6858000"/>
                </a:lnTo>
                <a:lnTo>
                  <a:pt x="1343025" y="6858000"/>
                </a:lnTo>
                <a:lnTo>
                  <a:pt x="523269" y="6858000"/>
                </a:lnTo>
                <a:lnTo>
                  <a:pt x="362841"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04C5908-7D60-9EAB-9CFF-104DD2F315B7}"/>
              </a:ext>
            </a:extLst>
          </p:cNvPr>
          <p:cNvSpPr>
            <a:spLocks noGrp="1"/>
          </p:cNvSpPr>
          <p:nvPr>
            <p:ph type="title"/>
          </p:nvPr>
        </p:nvSpPr>
        <p:spPr>
          <a:xfrm>
            <a:off x="601884" y="510934"/>
            <a:ext cx="5494116" cy="1330840"/>
          </a:xfrm>
        </p:spPr>
        <p:txBody>
          <a:bodyPr vert="horz" lIns="91440" tIns="45720" rIns="91440" bIns="45720" rtlCol="0" anchor="ctr">
            <a:normAutofit/>
          </a:bodyPr>
          <a:lstStyle/>
          <a:p>
            <a:pPr algn="ctr"/>
            <a:r>
              <a:rPr lang="en-US" sz="3600" dirty="0"/>
              <a:t>Management Advisory</a:t>
            </a:r>
            <a:br>
              <a:rPr lang="en-US" sz="3600" dirty="0"/>
            </a:br>
            <a:r>
              <a:rPr lang="en-US" sz="3600" dirty="0"/>
              <a:t>2020-WR-019</a:t>
            </a:r>
            <a:endParaRPr lang="en-US" sz="36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A816B496-CED2-2DEE-A7CC-0FF64B975980}"/>
              </a:ext>
            </a:extLst>
          </p:cNvPr>
          <p:cNvSpPr>
            <a:spLocks noGrp="1"/>
          </p:cNvSpPr>
          <p:nvPr>
            <p:ph sz="half" idx="2"/>
          </p:nvPr>
        </p:nvSpPr>
        <p:spPr>
          <a:xfrm>
            <a:off x="427714" y="1956122"/>
            <a:ext cx="5668286" cy="4595149"/>
          </a:xfrm>
        </p:spPr>
        <p:txBody>
          <a:bodyPr vert="horz" lIns="91440" tIns="45720" rIns="91440" bIns="45720" rtlCol="0" anchor="t">
            <a:normAutofit lnSpcReduction="10000"/>
          </a:bodyPr>
          <a:lstStyle/>
          <a:p>
            <a:pPr marL="0" indent="0">
              <a:buNone/>
            </a:pPr>
            <a:r>
              <a:rPr lang="en-US" sz="2000" i="1" dirty="0"/>
              <a:t>“…nearing completion of multiple audits…, we observed issues with [State FW agency] subawards to NBCI…”</a:t>
            </a:r>
          </a:p>
          <a:p>
            <a:pPr marL="404495" lvl="1"/>
            <a:r>
              <a:rPr lang="en-US" sz="2000" dirty="0"/>
              <a:t>NBCI accounting system </a:t>
            </a:r>
            <a:r>
              <a:rPr lang="en-US" sz="2000"/>
              <a:t>cannot</a:t>
            </a:r>
            <a:r>
              <a:rPr lang="en-US" sz="2000" dirty="0"/>
              <a:t> properly allocate costs.</a:t>
            </a:r>
            <a:endParaRPr lang="en-US" sz="2000">
              <a:ea typeface="Calibri"/>
              <a:cs typeface="Calibri"/>
            </a:endParaRPr>
          </a:p>
          <a:p>
            <a:pPr marL="404495" lvl="1"/>
            <a:r>
              <a:rPr lang="en-US" sz="2000" dirty="0"/>
              <a:t>“Recharge Center” accounting methodology treated State subawards as fixed amount subawards.</a:t>
            </a:r>
            <a:endParaRPr lang="en-US" sz="2000">
              <a:ea typeface="Calibri" panose="020F0502020204030204"/>
              <a:cs typeface="Calibri" panose="020F0502020204030204"/>
            </a:endParaRPr>
          </a:p>
          <a:p>
            <a:pPr marL="404495" lvl="1"/>
            <a:r>
              <a:rPr lang="en-US" sz="2000" dirty="0"/>
              <a:t>Costs charged to each State subaward, for NBCI activities, does not correlate to the benefits received.</a:t>
            </a:r>
            <a:endParaRPr lang="en-US" sz="2000">
              <a:ea typeface="Calibri" panose="020F0502020204030204"/>
              <a:cs typeface="Calibri" panose="020F0502020204030204"/>
            </a:endParaRPr>
          </a:p>
          <a:p>
            <a:pPr marL="404495" lvl="1"/>
            <a:r>
              <a:rPr lang="en-US" sz="2000" dirty="0"/>
              <a:t>“Recharge Center (5 activity rates)” differ between Federal and non-Federal activities and because all costs are charged to a single subaccount, NBCI can not confirm that Federal awards are not be charged unallowable costs.</a:t>
            </a:r>
            <a:endParaRPr lang="en-US" sz="2000">
              <a:ea typeface="Calibri" panose="020F0502020204030204"/>
              <a:cs typeface="Calibri" panose="020F0502020204030204"/>
            </a:endParaRPr>
          </a:p>
          <a:p>
            <a:pPr marL="914400" lvl="1"/>
            <a:endParaRPr lang="en-US" sz="1400" i="1" dirty="0"/>
          </a:p>
        </p:txBody>
      </p:sp>
      <p:pic>
        <p:nvPicPr>
          <p:cNvPr id="6" name="Content Placeholder 5" descr="Graphical user interface, text, application, letter&#10;&#10;Description automatically generated">
            <a:extLst>
              <a:ext uri="{FF2B5EF4-FFF2-40B4-BE49-F238E27FC236}">
                <a16:creationId xmlns:a16="http://schemas.microsoft.com/office/drawing/2014/main" id="{99DBC258-CF7A-8C85-B205-AB5BFCCDDD26}"/>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7145844" y="717012"/>
            <a:ext cx="4444272" cy="5753104"/>
          </a:xfrm>
          <a:prstGeom prst="rect">
            <a:avLst/>
          </a:prstGeom>
        </p:spPr>
      </p:pic>
    </p:spTree>
    <p:extLst>
      <p:ext uri="{BB962C8B-B14F-4D97-AF65-F5344CB8AC3E}">
        <p14:creationId xmlns:p14="http://schemas.microsoft.com/office/powerpoint/2010/main" val="3903439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ext, whiteboard">
            <a:extLst>
              <a:ext uri="{FF2B5EF4-FFF2-40B4-BE49-F238E27FC236}">
                <a16:creationId xmlns:a16="http://schemas.microsoft.com/office/drawing/2014/main" id="{764B3977-1FBC-821D-CC0F-CE9AC6E2A20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0" y="0"/>
            <a:ext cx="12192000" cy="4653023"/>
          </a:xfrm>
          <a:prstGeom prst="rect">
            <a:avLst/>
          </a:prstGeom>
        </p:spPr>
      </p:pic>
      <p:sp>
        <p:nvSpPr>
          <p:cNvPr id="9" name="TextBox 8">
            <a:extLst>
              <a:ext uri="{FF2B5EF4-FFF2-40B4-BE49-F238E27FC236}">
                <a16:creationId xmlns:a16="http://schemas.microsoft.com/office/drawing/2014/main" id="{32042F33-4ECD-FF87-F474-50FB1492EA56}"/>
              </a:ext>
            </a:extLst>
          </p:cNvPr>
          <p:cNvSpPr txBox="1"/>
          <p:nvPr/>
        </p:nvSpPr>
        <p:spPr>
          <a:xfrm>
            <a:off x="525164" y="2656850"/>
            <a:ext cx="8398917" cy="4201150"/>
          </a:xfrm>
          <a:prstGeom prst="rect">
            <a:avLst/>
          </a:prstGeom>
          <a:noFill/>
        </p:spPr>
        <p:txBody>
          <a:bodyPr wrap="square" lIns="91440" tIns="45720" rIns="91440" bIns="45720" rtlCol="0" anchor="t">
            <a:spAutoFit/>
          </a:bodyPr>
          <a:lstStyle/>
          <a:p>
            <a:pPr marL="514350" indent="-514350">
              <a:spcAft>
                <a:spcPts val="600"/>
              </a:spcAft>
              <a:buFont typeface="+mj-lt"/>
              <a:buAutoNum type="arabicPeriod"/>
            </a:pPr>
            <a:r>
              <a:rPr lang="en-US" sz="2200" b="1"/>
              <a:t>Discontinue State grant and/or license revenue funding to NBCI.</a:t>
            </a:r>
          </a:p>
          <a:p>
            <a:pPr marL="172720" indent="0">
              <a:spcAft>
                <a:spcPts val="600"/>
              </a:spcAft>
              <a:buNone/>
            </a:pPr>
            <a:r>
              <a:rPr lang="en-US" sz="1700" i="1"/>
              <a:t>CI did </a:t>
            </a:r>
            <a:r>
              <a:rPr lang="en-US" sz="1700" i="1" u="sng"/>
              <a:t>not</a:t>
            </a:r>
            <a:r>
              <a:rPr lang="en-US" sz="1700" i="1"/>
              <a:t> agree.  Activities are eligible and such agreements help to achieve regional/national conservation efforts.</a:t>
            </a:r>
            <a:endParaRPr lang="en-US" sz="1700" i="1">
              <a:ea typeface="Calibri" panose="020F0502020204030204"/>
              <a:cs typeface="Calibri" panose="020F0502020204030204"/>
            </a:endParaRPr>
          </a:p>
          <a:p>
            <a:pPr marL="514350" indent="-514350">
              <a:spcAft>
                <a:spcPts val="600"/>
              </a:spcAft>
              <a:buFont typeface="+mj-lt"/>
              <a:buAutoNum type="arabicPeriod" startAt="2"/>
            </a:pPr>
            <a:r>
              <a:rPr lang="en-US" sz="2200" b="1"/>
              <a:t>Resolve amount of questioned costs to NBCI.</a:t>
            </a:r>
          </a:p>
          <a:p>
            <a:pPr marL="172720" indent="0">
              <a:spcAft>
                <a:spcPts val="600"/>
              </a:spcAft>
              <a:buNone/>
            </a:pPr>
            <a:r>
              <a:rPr lang="en-US" sz="1700" i="1"/>
              <a:t>CI did agree.  However, NBCI’s efforts did result in the Wildlife Restoration program (and each participating State) receiving benefits, so no repayment will be necessary.</a:t>
            </a:r>
            <a:endParaRPr lang="en-US" sz="1700" i="1">
              <a:ea typeface="Calibri" panose="020F0502020204030204"/>
              <a:cs typeface="Calibri" panose="020F0502020204030204"/>
            </a:endParaRPr>
          </a:p>
          <a:p>
            <a:pPr marL="514350" indent="-514350">
              <a:spcAft>
                <a:spcPts val="600"/>
              </a:spcAft>
              <a:buFont typeface="+mj-lt"/>
              <a:buAutoNum type="arabicPeriod" startAt="3"/>
            </a:pPr>
            <a:r>
              <a:rPr lang="en-US" sz="2200" b="1"/>
              <a:t>Identify other similar efforts throughout the WSFR program.</a:t>
            </a:r>
          </a:p>
          <a:p>
            <a:pPr marL="172720" indent="0">
              <a:spcAft>
                <a:spcPts val="600"/>
              </a:spcAft>
              <a:buNone/>
            </a:pPr>
            <a:r>
              <a:rPr lang="en-US" sz="1700" i="1"/>
              <a:t>CI did agree.  Other efforts were researched and evaluated for similarities.</a:t>
            </a:r>
            <a:endParaRPr lang="en-US" sz="1700" i="1">
              <a:ea typeface="Calibri" panose="020F0502020204030204"/>
              <a:cs typeface="Calibri" panose="020F0502020204030204"/>
            </a:endParaRPr>
          </a:p>
          <a:p>
            <a:pPr marL="514350" indent="-514350">
              <a:spcAft>
                <a:spcPts val="600"/>
              </a:spcAft>
              <a:buFont typeface="+mj-lt"/>
              <a:buAutoNum type="arabicPeriod" startAt="4"/>
            </a:pPr>
            <a:r>
              <a:rPr lang="en-US" sz="2200" b="1"/>
              <a:t>Work with NBCI to develop compliant policies/procedures.</a:t>
            </a:r>
          </a:p>
          <a:p>
            <a:pPr marL="172720" indent="0">
              <a:buNone/>
            </a:pPr>
            <a:r>
              <a:rPr lang="en-US" sz="1700" i="1"/>
              <a:t>CI did agree.  We are working on creating a mechanism for States to pool resources in partnership for regional/national conservation efforts.</a:t>
            </a:r>
            <a:endParaRPr lang="en-US" sz="1700" i="1">
              <a:ea typeface="Calibri"/>
              <a:cs typeface="Calibri"/>
            </a:endParaRPr>
          </a:p>
          <a:p>
            <a:endParaRPr lang="en-US"/>
          </a:p>
        </p:txBody>
      </p:sp>
    </p:spTree>
    <p:extLst>
      <p:ext uri="{BB962C8B-B14F-4D97-AF65-F5344CB8AC3E}">
        <p14:creationId xmlns:p14="http://schemas.microsoft.com/office/powerpoint/2010/main" val="128400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9">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9">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p:cTn id="13" dur="1000" fill="hold"/>
                                        <p:tgtEl>
                                          <p:spTgt spid="9">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9">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9">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 calcmode="lin" valueType="num">
                                      <p:cBhvr>
                                        <p:cTn id="21" dur="1000" fill="hold"/>
                                        <p:tgtEl>
                                          <p:spTgt spid="9">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9">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9">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9">
                                            <p:txEl>
                                              <p:pRg st="2" end="2"/>
                                            </p:txEl>
                                          </p:spTgt>
                                        </p:tgtEl>
                                      </p:cBhvr>
                                    </p:animEffect>
                                  </p:childTnLst>
                                </p:cTn>
                              </p:par>
                              <p:par>
                                <p:cTn id="25" presetID="31" presetClass="entr" presetSubtype="0" fill="hold"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 calcmode="lin" valueType="num">
                                      <p:cBhvr>
                                        <p:cTn id="27" dur="1000" fill="hold"/>
                                        <p:tgtEl>
                                          <p:spTgt spid="9">
                                            <p:txEl>
                                              <p:pRg st="3" end="3"/>
                                            </p:txEl>
                                          </p:spTgt>
                                        </p:tgtEl>
                                        <p:attrNameLst>
                                          <p:attrName>ppt_w</p:attrName>
                                        </p:attrNameLst>
                                      </p:cBhvr>
                                      <p:tavLst>
                                        <p:tav tm="0">
                                          <p:val>
                                            <p:fltVal val="0"/>
                                          </p:val>
                                        </p:tav>
                                        <p:tav tm="100000">
                                          <p:val>
                                            <p:strVal val="#ppt_w"/>
                                          </p:val>
                                        </p:tav>
                                      </p:tavLst>
                                    </p:anim>
                                    <p:anim calcmode="lin" valueType="num">
                                      <p:cBhvr>
                                        <p:cTn id="28" dur="1000" fill="hold"/>
                                        <p:tgtEl>
                                          <p:spTgt spid="9">
                                            <p:txEl>
                                              <p:pRg st="3" end="3"/>
                                            </p:txEl>
                                          </p:spTgt>
                                        </p:tgtEl>
                                        <p:attrNameLst>
                                          <p:attrName>ppt_h</p:attrName>
                                        </p:attrNameLst>
                                      </p:cBhvr>
                                      <p:tavLst>
                                        <p:tav tm="0">
                                          <p:val>
                                            <p:fltVal val="0"/>
                                          </p:val>
                                        </p:tav>
                                        <p:tav tm="100000">
                                          <p:val>
                                            <p:strVal val="#ppt_h"/>
                                          </p:val>
                                        </p:tav>
                                      </p:tavLst>
                                    </p:anim>
                                    <p:anim calcmode="lin" valueType="num">
                                      <p:cBhvr>
                                        <p:cTn id="29" dur="1000" fill="hold"/>
                                        <p:tgtEl>
                                          <p:spTgt spid="9">
                                            <p:txEl>
                                              <p:pRg st="3" end="3"/>
                                            </p:txEl>
                                          </p:spTgt>
                                        </p:tgtEl>
                                        <p:attrNameLst>
                                          <p:attrName>style.rotation</p:attrName>
                                        </p:attrNameLst>
                                      </p:cBhvr>
                                      <p:tavLst>
                                        <p:tav tm="0">
                                          <p:val>
                                            <p:fltVal val="90"/>
                                          </p:val>
                                        </p:tav>
                                        <p:tav tm="100000">
                                          <p:val>
                                            <p:fltVal val="0"/>
                                          </p:val>
                                        </p:tav>
                                      </p:tavLst>
                                    </p:anim>
                                    <p:animEffect transition="in" filter="fade">
                                      <p:cBhvr>
                                        <p:cTn id="30" dur="1000"/>
                                        <p:tgtEl>
                                          <p:spTgt spid="9">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9">
                                            <p:txEl>
                                              <p:pRg st="4" end="4"/>
                                            </p:txEl>
                                          </p:spTgt>
                                        </p:tgtEl>
                                        <p:attrNameLst>
                                          <p:attrName>style.visibility</p:attrName>
                                        </p:attrNameLst>
                                      </p:cBhvr>
                                      <p:to>
                                        <p:strVal val="visible"/>
                                      </p:to>
                                    </p:set>
                                    <p:anim calcmode="lin" valueType="num">
                                      <p:cBhvr>
                                        <p:cTn id="35" dur="1000" fill="hold"/>
                                        <p:tgtEl>
                                          <p:spTgt spid="9">
                                            <p:txEl>
                                              <p:pRg st="4" end="4"/>
                                            </p:txEl>
                                          </p:spTgt>
                                        </p:tgtEl>
                                        <p:attrNameLst>
                                          <p:attrName>ppt_w</p:attrName>
                                        </p:attrNameLst>
                                      </p:cBhvr>
                                      <p:tavLst>
                                        <p:tav tm="0">
                                          <p:val>
                                            <p:fltVal val="0"/>
                                          </p:val>
                                        </p:tav>
                                        <p:tav tm="100000">
                                          <p:val>
                                            <p:strVal val="#ppt_w"/>
                                          </p:val>
                                        </p:tav>
                                      </p:tavLst>
                                    </p:anim>
                                    <p:anim calcmode="lin" valueType="num">
                                      <p:cBhvr>
                                        <p:cTn id="36" dur="1000" fill="hold"/>
                                        <p:tgtEl>
                                          <p:spTgt spid="9">
                                            <p:txEl>
                                              <p:pRg st="4" end="4"/>
                                            </p:txEl>
                                          </p:spTgt>
                                        </p:tgtEl>
                                        <p:attrNameLst>
                                          <p:attrName>ppt_h</p:attrName>
                                        </p:attrNameLst>
                                      </p:cBhvr>
                                      <p:tavLst>
                                        <p:tav tm="0">
                                          <p:val>
                                            <p:fltVal val="0"/>
                                          </p:val>
                                        </p:tav>
                                        <p:tav tm="100000">
                                          <p:val>
                                            <p:strVal val="#ppt_h"/>
                                          </p:val>
                                        </p:tav>
                                      </p:tavLst>
                                    </p:anim>
                                    <p:anim calcmode="lin" valueType="num">
                                      <p:cBhvr>
                                        <p:cTn id="37" dur="1000" fill="hold"/>
                                        <p:tgtEl>
                                          <p:spTgt spid="9">
                                            <p:txEl>
                                              <p:pRg st="4" end="4"/>
                                            </p:txEl>
                                          </p:spTgt>
                                        </p:tgtEl>
                                        <p:attrNameLst>
                                          <p:attrName>style.rotation</p:attrName>
                                        </p:attrNameLst>
                                      </p:cBhvr>
                                      <p:tavLst>
                                        <p:tav tm="0">
                                          <p:val>
                                            <p:fltVal val="90"/>
                                          </p:val>
                                        </p:tav>
                                        <p:tav tm="100000">
                                          <p:val>
                                            <p:fltVal val="0"/>
                                          </p:val>
                                        </p:tav>
                                      </p:tavLst>
                                    </p:anim>
                                    <p:animEffect transition="in" filter="fade">
                                      <p:cBhvr>
                                        <p:cTn id="38" dur="1000"/>
                                        <p:tgtEl>
                                          <p:spTgt spid="9">
                                            <p:txEl>
                                              <p:pRg st="4" end="4"/>
                                            </p:txEl>
                                          </p:spTgt>
                                        </p:tgtEl>
                                      </p:cBhvr>
                                    </p:animEffect>
                                  </p:childTnLst>
                                </p:cTn>
                              </p:par>
                              <p:par>
                                <p:cTn id="39" presetID="31" presetClass="entr" presetSubtype="0" fill="hold" nodeType="withEffect">
                                  <p:stCondLst>
                                    <p:cond delay="0"/>
                                  </p:stCondLst>
                                  <p:childTnLst>
                                    <p:set>
                                      <p:cBhvr>
                                        <p:cTn id="40" dur="1" fill="hold">
                                          <p:stCondLst>
                                            <p:cond delay="0"/>
                                          </p:stCondLst>
                                        </p:cTn>
                                        <p:tgtEl>
                                          <p:spTgt spid="9">
                                            <p:txEl>
                                              <p:pRg st="5" end="5"/>
                                            </p:txEl>
                                          </p:spTgt>
                                        </p:tgtEl>
                                        <p:attrNameLst>
                                          <p:attrName>style.visibility</p:attrName>
                                        </p:attrNameLst>
                                      </p:cBhvr>
                                      <p:to>
                                        <p:strVal val="visible"/>
                                      </p:to>
                                    </p:set>
                                    <p:anim calcmode="lin" valueType="num">
                                      <p:cBhvr>
                                        <p:cTn id="41" dur="1000" fill="hold"/>
                                        <p:tgtEl>
                                          <p:spTgt spid="9">
                                            <p:txEl>
                                              <p:pRg st="5" end="5"/>
                                            </p:txEl>
                                          </p:spTgt>
                                        </p:tgtEl>
                                        <p:attrNameLst>
                                          <p:attrName>ppt_w</p:attrName>
                                        </p:attrNameLst>
                                      </p:cBhvr>
                                      <p:tavLst>
                                        <p:tav tm="0">
                                          <p:val>
                                            <p:fltVal val="0"/>
                                          </p:val>
                                        </p:tav>
                                        <p:tav tm="100000">
                                          <p:val>
                                            <p:strVal val="#ppt_w"/>
                                          </p:val>
                                        </p:tav>
                                      </p:tavLst>
                                    </p:anim>
                                    <p:anim calcmode="lin" valueType="num">
                                      <p:cBhvr>
                                        <p:cTn id="42" dur="1000" fill="hold"/>
                                        <p:tgtEl>
                                          <p:spTgt spid="9">
                                            <p:txEl>
                                              <p:pRg st="5" end="5"/>
                                            </p:txEl>
                                          </p:spTgt>
                                        </p:tgtEl>
                                        <p:attrNameLst>
                                          <p:attrName>ppt_h</p:attrName>
                                        </p:attrNameLst>
                                      </p:cBhvr>
                                      <p:tavLst>
                                        <p:tav tm="0">
                                          <p:val>
                                            <p:fltVal val="0"/>
                                          </p:val>
                                        </p:tav>
                                        <p:tav tm="100000">
                                          <p:val>
                                            <p:strVal val="#ppt_h"/>
                                          </p:val>
                                        </p:tav>
                                      </p:tavLst>
                                    </p:anim>
                                    <p:anim calcmode="lin" valueType="num">
                                      <p:cBhvr>
                                        <p:cTn id="43" dur="1000" fill="hold"/>
                                        <p:tgtEl>
                                          <p:spTgt spid="9">
                                            <p:txEl>
                                              <p:pRg st="5" end="5"/>
                                            </p:txEl>
                                          </p:spTgt>
                                        </p:tgtEl>
                                        <p:attrNameLst>
                                          <p:attrName>style.rotation</p:attrName>
                                        </p:attrNameLst>
                                      </p:cBhvr>
                                      <p:tavLst>
                                        <p:tav tm="0">
                                          <p:val>
                                            <p:fltVal val="90"/>
                                          </p:val>
                                        </p:tav>
                                        <p:tav tm="100000">
                                          <p:val>
                                            <p:fltVal val="0"/>
                                          </p:val>
                                        </p:tav>
                                      </p:tavLst>
                                    </p:anim>
                                    <p:animEffect transition="in" filter="fade">
                                      <p:cBhvr>
                                        <p:cTn id="44" dur="1000"/>
                                        <p:tgtEl>
                                          <p:spTgt spid="9">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nodeType="clickEffect">
                                  <p:stCondLst>
                                    <p:cond delay="0"/>
                                  </p:stCondLst>
                                  <p:childTnLst>
                                    <p:set>
                                      <p:cBhvr>
                                        <p:cTn id="48" dur="1" fill="hold">
                                          <p:stCondLst>
                                            <p:cond delay="0"/>
                                          </p:stCondLst>
                                        </p:cTn>
                                        <p:tgtEl>
                                          <p:spTgt spid="9">
                                            <p:txEl>
                                              <p:pRg st="6" end="6"/>
                                            </p:txEl>
                                          </p:spTgt>
                                        </p:tgtEl>
                                        <p:attrNameLst>
                                          <p:attrName>style.visibility</p:attrName>
                                        </p:attrNameLst>
                                      </p:cBhvr>
                                      <p:to>
                                        <p:strVal val="visible"/>
                                      </p:to>
                                    </p:set>
                                    <p:anim calcmode="lin" valueType="num">
                                      <p:cBhvr>
                                        <p:cTn id="49" dur="1000" fill="hold"/>
                                        <p:tgtEl>
                                          <p:spTgt spid="9">
                                            <p:txEl>
                                              <p:pRg st="6" end="6"/>
                                            </p:txEl>
                                          </p:spTgt>
                                        </p:tgtEl>
                                        <p:attrNameLst>
                                          <p:attrName>ppt_w</p:attrName>
                                        </p:attrNameLst>
                                      </p:cBhvr>
                                      <p:tavLst>
                                        <p:tav tm="0">
                                          <p:val>
                                            <p:fltVal val="0"/>
                                          </p:val>
                                        </p:tav>
                                        <p:tav tm="100000">
                                          <p:val>
                                            <p:strVal val="#ppt_w"/>
                                          </p:val>
                                        </p:tav>
                                      </p:tavLst>
                                    </p:anim>
                                    <p:anim calcmode="lin" valueType="num">
                                      <p:cBhvr>
                                        <p:cTn id="50" dur="1000" fill="hold"/>
                                        <p:tgtEl>
                                          <p:spTgt spid="9">
                                            <p:txEl>
                                              <p:pRg st="6" end="6"/>
                                            </p:txEl>
                                          </p:spTgt>
                                        </p:tgtEl>
                                        <p:attrNameLst>
                                          <p:attrName>ppt_h</p:attrName>
                                        </p:attrNameLst>
                                      </p:cBhvr>
                                      <p:tavLst>
                                        <p:tav tm="0">
                                          <p:val>
                                            <p:fltVal val="0"/>
                                          </p:val>
                                        </p:tav>
                                        <p:tav tm="100000">
                                          <p:val>
                                            <p:strVal val="#ppt_h"/>
                                          </p:val>
                                        </p:tav>
                                      </p:tavLst>
                                    </p:anim>
                                    <p:anim calcmode="lin" valueType="num">
                                      <p:cBhvr>
                                        <p:cTn id="51" dur="1000" fill="hold"/>
                                        <p:tgtEl>
                                          <p:spTgt spid="9">
                                            <p:txEl>
                                              <p:pRg st="6" end="6"/>
                                            </p:txEl>
                                          </p:spTgt>
                                        </p:tgtEl>
                                        <p:attrNameLst>
                                          <p:attrName>style.rotation</p:attrName>
                                        </p:attrNameLst>
                                      </p:cBhvr>
                                      <p:tavLst>
                                        <p:tav tm="0">
                                          <p:val>
                                            <p:fltVal val="90"/>
                                          </p:val>
                                        </p:tav>
                                        <p:tav tm="100000">
                                          <p:val>
                                            <p:fltVal val="0"/>
                                          </p:val>
                                        </p:tav>
                                      </p:tavLst>
                                    </p:anim>
                                    <p:animEffect transition="in" filter="fade">
                                      <p:cBhvr>
                                        <p:cTn id="52" dur="1000"/>
                                        <p:tgtEl>
                                          <p:spTgt spid="9">
                                            <p:txEl>
                                              <p:pRg st="6" end="6"/>
                                            </p:txEl>
                                          </p:spTgt>
                                        </p:tgtEl>
                                      </p:cBhvr>
                                    </p:animEffect>
                                  </p:childTnLst>
                                </p:cTn>
                              </p:par>
                              <p:par>
                                <p:cTn id="53" presetID="31" presetClass="entr" presetSubtype="0" fill="hold" nodeType="withEffect">
                                  <p:stCondLst>
                                    <p:cond delay="0"/>
                                  </p:stCondLst>
                                  <p:childTnLst>
                                    <p:set>
                                      <p:cBhvr>
                                        <p:cTn id="54" dur="1" fill="hold">
                                          <p:stCondLst>
                                            <p:cond delay="0"/>
                                          </p:stCondLst>
                                        </p:cTn>
                                        <p:tgtEl>
                                          <p:spTgt spid="9">
                                            <p:txEl>
                                              <p:pRg st="7" end="7"/>
                                            </p:txEl>
                                          </p:spTgt>
                                        </p:tgtEl>
                                        <p:attrNameLst>
                                          <p:attrName>style.visibility</p:attrName>
                                        </p:attrNameLst>
                                      </p:cBhvr>
                                      <p:to>
                                        <p:strVal val="visible"/>
                                      </p:to>
                                    </p:set>
                                    <p:anim calcmode="lin" valueType="num">
                                      <p:cBhvr>
                                        <p:cTn id="55" dur="1000" fill="hold"/>
                                        <p:tgtEl>
                                          <p:spTgt spid="9">
                                            <p:txEl>
                                              <p:pRg st="7" end="7"/>
                                            </p:txEl>
                                          </p:spTgt>
                                        </p:tgtEl>
                                        <p:attrNameLst>
                                          <p:attrName>ppt_w</p:attrName>
                                        </p:attrNameLst>
                                      </p:cBhvr>
                                      <p:tavLst>
                                        <p:tav tm="0">
                                          <p:val>
                                            <p:fltVal val="0"/>
                                          </p:val>
                                        </p:tav>
                                        <p:tav tm="100000">
                                          <p:val>
                                            <p:strVal val="#ppt_w"/>
                                          </p:val>
                                        </p:tav>
                                      </p:tavLst>
                                    </p:anim>
                                    <p:anim calcmode="lin" valueType="num">
                                      <p:cBhvr>
                                        <p:cTn id="56" dur="1000" fill="hold"/>
                                        <p:tgtEl>
                                          <p:spTgt spid="9">
                                            <p:txEl>
                                              <p:pRg st="7" end="7"/>
                                            </p:txEl>
                                          </p:spTgt>
                                        </p:tgtEl>
                                        <p:attrNameLst>
                                          <p:attrName>ppt_h</p:attrName>
                                        </p:attrNameLst>
                                      </p:cBhvr>
                                      <p:tavLst>
                                        <p:tav tm="0">
                                          <p:val>
                                            <p:fltVal val="0"/>
                                          </p:val>
                                        </p:tav>
                                        <p:tav tm="100000">
                                          <p:val>
                                            <p:strVal val="#ppt_h"/>
                                          </p:val>
                                        </p:tav>
                                      </p:tavLst>
                                    </p:anim>
                                    <p:anim calcmode="lin" valueType="num">
                                      <p:cBhvr>
                                        <p:cTn id="57" dur="1000" fill="hold"/>
                                        <p:tgtEl>
                                          <p:spTgt spid="9">
                                            <p:txEl>
                                              <p:pRg st="7" end="7"/>
                                            </p:txEl>
                                          </p:spTgt>
                                        </p:tgtEl>
                                        <p:attrNameLst>
                                          <p:attrName>style.rotation</p:attrName>
                                        </p:attrNameLst>
                                      </p:cBhvr>
                                      <p:tavLst>
                                        <p:tav tm="0">
                                          <p:val>
                                            <p:fltVal val="90"/>
                                          </p:val>
                                        </p:tav>
                                        <p:tav tm="100000">
                                          <p:val>
                                            <p:fltVal val="0"/>
                                          </p:val>
                                        </p:tav>
                                      </p:tavLst>
                                    </p:anim>
                                    <p:animEffect transition="in" filter="fade">
                                      <p:cBhvr>
                                        <p:cTn id="58" dur="10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erson walking in a field&#10;&#10;Description automatically generated with low confidence">
            <a:extLst>
              <a:ext uri="{FF2B5EF4-FFF2-40B4-BE49-F238E27FC236}">
                <a16:creationId xmlns:a16="http://schemas.microsoft.com/office/drawing/2014/main" id="{00421680-D399-7AF2-8617-DCAB9D10EEF5}"/>
              </a:ext>
            </a:extLst>
          </p:cNvPr>
          <p:cNvPicPr>
            <a:picLocks noChangeAspect="1"/>
          </p:cNvPicPr>
          <p:nvPr/>
        </p:nvPicPr>
        <p:blipFill>
          <a:blip r:embed="rId3">
            <a:extLst>
              <a:ext uri="{28A0092B-C50C-407E-A947-70E740481C1C}">
                <a14:useLocalDpi xmlns:a14="http://schemas.microsoft.com/office/drawing/2010/main" val="0"/>
              </a:ext>
            </a:extLst>
          </a:blip>
          <a:srcRect t="15730"/>
          <a:stretch/>
        </p:blipFill>
        <p:spPr>
          <a:xfrm>
            <a:off x="1" y="1"/>
            <a:ext cx="12192000" cy="6857999"/>
          </a:xfrm>
          <a:prstGeom prst="rect">
            <a:avLst/>
          </a:prstGeom>
        </p:spPr>
      </p:pic>
      <p:sp useBgFill="1">
        <p:nvSpPr>
          <p:cNvPr id="21" name="Freeform: Shape 20">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425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Freeform: Shape 22">
            <a:extLst>
              <a:ext uri="{FF2B5EF4-FFF2-40B4-BE49-F238E27FC236}">
                <a16:creationId xmlns:a16="http://schemas.microsoft.com/office/drawing/2014/main" id="{DD0D366F-455D-4298-97E9-89785ADAEC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425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solidFill>
            <a:srgbClr val="82766A">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BCC7775D-DE21-282D-F8A3-F95BA36D680E}"/>
              </a:ext>
            </a:extLst>
          </p:cNvPr>
          <p:cNvSpPr>
            <a:spLocks noGrp="1"/>
          </p:cNvSpPr>
          <p:nvPr>
            <p:ph idx="1"/>
          </p:nvPr>
        </p:nvSpPr>
        <p:spPr>
          <a:xfrm>
            <a:off x="6729145" y="2340744"/>
            <a:ext cx="4458446" cy="3132654"/>
          </a:xfrm>
        </p:spPr>
        <p:txBody>
          <a:bodyPr anchor="ctr">
            <a:noAutofit/>
          </a:bodyPr>
          <a:lstStyle/>
          <a:p>
            <a:pPr marL="0" indent="0">
              <a:buNone/>
            </a:pPr>
            <a:r>
              <a:rPr lang="en-US" sz="1700" dirty="0"/>
              <a:t>Refers to agreements between parties who work together to plan, fund, and/or implement projects designed to </a:t>
            </a:r>
            <a:r>
              <a:rPr lang="en-US" sz="1700"/>
              <a:t>conserve</a:t>
            </a:r>
            <a:r>
              <a:rPr lang="en-US" sz="1700" dirty="0"/>
              <a:t> regionally significant habitats and thriving populations of fish and wildlife resources across geopolitical boundaries.</a:t>
            </a:r>
          </a:p>
          <a:p>
            <a:pPr lvl="1">
              <a:buFont typeface="Wingdings" panose="05000000000000000000" pitchFamily="2" charset="2"/>
              <a:buChar char="ü"/>
            </a:pPr>
            <a:r>
              <a:rPr lang="en-US" sz="1700" dirty="0"/>
              <a:t>Must include awards to two or more States using WSFR, SWG, or C-SWG funds.</a:t>
            </a:r>
            <a:endParaRPr lang="en-US" sz="1700">
              <a:ea typeface="Calibri"/>
              <a:cs typeface="Calibri"/>
            </a:endParaRPr>
          </a:p>
          <a:p>
            <a:pPr lvl="1">
              <a:buFont typeface="Wingdings" panose="05000000000000000000" pitchFamily="2" charset="2"/>
              <a:buChar char="ü"/>
            </a:pPr>
            <a:r>
              <a:rPr lang="en-US" sz="1700" dirty="0"/>
              <a:t>CCI projects must provide a conservation benefit to each Participating State.</a:t>
            </a:r>
            <a:endParaRPr lang="en-US" sz="1700">
              <a:ea typeface="Calibri"/>
              <a:cs typeface="Calibri"/>
            </a:endParaRPr>
          </a:p>
          <a:p>
            <a:pPr lvl="1">
              <a:buFont typeface="Wingdings" panose="05000000000000000000" pitchFamily="2" charset="2"/>
              <a:buChar char="ü"/>
            </a:pPr>
            <a:r>
              <a:rPr lang="en-US" sz="1700" dirty="0"/>
              <a:t>Work is not necessarily required to occur within each Participating State.</a:t>
            </a:r>
            <a:endParaRPr lang="en-US" sz="1700">
              <a:ea typeface="Calibri"/>
              <a:cs typeface="Calibri"/>
            </a:endParaRPr>
          </a:p>
        </p:txBody>
      </p:sp>
      <p:sp>
        <p:nvSpPr>
          <p:cNvPr id="2" name="Title 1">
            <a:extLst>
              <a:ext uri="{FF2B5EF4-FFF2-40B4-BE49-F238E27FC236}">
                <a16:creationId xmlns:a16="http://schemas.microsoft.com/office/drawing/2014/main" id="{6F4F31B2-888B-2318-01CE-2D6660D280DF}"/>
              </a:ext>
            </a:extLst>
          </p:cNvPr>
          <p:cNvSpPr>
            <a:spLocks noGrp="1"/>
          </p:cNvSpPr>
          <p:nvPr>
            <p:ph type="title"/>
          </p:nvPr>
        </p:nvSpPr>
        <p:spPr>
          <a:xfrm>
            <a:off x="6492728" y="920083"/>
            <a:ext cx="4775162" cy="1242924"/>
          </a:xfrm>
        </p:spPr>
        <p:txBody>
          <a:bodyPr>
            <a:normAutofit/>
          </a:bodyPr>
          <a:lstStyle/>
          <a:p>
            <a:pPr algn="ctr"/>
            <a:r>
              <a:rPr lang="en-US" sz="3600" b="1" dirty="0"/>
              <a:t>Collaborative Conservation Initiative</a:t>
            </a:r>
          </a:p>
        </p:txBody>
      </p:sp>
      <p:sp>
        <p:nvSpPr>
          <p:cNvPr id="25"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26434"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1702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20000"/>
                <a:lumOff val="80000"/>
              </a:schemeClr>
            </a:gs>
            <a:gs pos="51000">
              <a:schemeClr val="accent6">
                <a:lumMod val="20000"/>
                <a:lumOff val="80000"/>
              </a:schemeClr>
            </a:gs>
            <a:gs pos="100000">
              <a:schemeClr val="accent6">
                <a:lumMod val="40000"/>
                <a:lumOff val="60000"/>
              </a:schemeClr>
            </a:gs>
          </a:gsLst>
          <a:lin ang="5400000" scaled="1"/>
        </a:gradFill>
        <a:effectLst/>
      </p:bgPr>
    </p:bg>
    <p:spTree>
      <p:nvGrpSpPr>
        <p:cNvPr id="1" name="Shape 195"/>
        <p:cNvGrpSpPr/>
        <p:nvPr/>
      </p:nvGrpSpPr>
      <p:grpSpPr>
        <a:xfrm>
          <a:off x="0" y="0"/>
          <a:ext cx="0" cy="0"/>
          <a:chOff x="0" y="0"/>
          <a:chExt cx="0" cy="0"/>
        </a:xfrm>
      </p:grpSpPr>
      <p:sp>
        <p:nvSpPr>
          <p:cNvPr id="196" name="Google Shape;196;p38"/>
          <p:cNvSpPr txBox="1">
            <a:spLocks noGrp="1"/>
          </p:cNvSpPr>
          <p:nvPr>
            <p:ph type="title"/>
          </p:nvPr>
        </p:nvSpPr>
        <p:spPr>
          <a:xfrm>
            <a:off x="1374528" y="5428845"/>
            <a:ext cx="9798994" cy="794180"/>
          </a:xfrm>
          <a:prstGeom prst="rect">
            <a:avLst/>
          </a:prstGeom>
        </p:spPr>
        <p:txBody>
          <a:bodyPr spcFirstLastPara="1" vert="horz" lIns="91440" tIns="45720" rIns="91440" bIns="45720" rtlCol="0" anchor="b" anchorCtr="0">
            <a:noAutofit/>
          </a:bodyPr>
          <a:lstStyle/>
          <a:p>
            <a:pPr>
              <a:buClr>
                <a:srgbClr val="002060"/>
              </a:buClr>
              <a:buSzPts val="3600"/>
            </a:pPr>
            <a:r>
              <a:rPr lang="en-US" sz="4200" b="1" dirty="0"/>
              <a:t>Landscape-Scale Conservation Successes</a:t>
            </a:r>
            <a:endParaRPr lang="en-US" sz="4200" b="1" dirty="0">
              <a:solidFill>
                <a:schemeClr val="tx1">
                  <a:lumMod val="85000"/>
                  <a:lumOff val="15000"/>
                </a:schemeClr>
              </a:solidFill>
            </a:endParaRPr>
          </a:p>
        </p:txBody>
      </p:sp>
      <p:pic>
        <p:nvPicPr>
          <p:cNvPr id="7" name="Picture 2" descr="New England Cottontail - NYS Dept. of Environmental Conservation">
            <a:extLst>
              <a:ext uri="{FF2B5EF4-FFF2-40B4-BE49-F238E27FC236}">
                <a16:creationId xmlns:a16="http://schemas.microsoft.com/office/drawing/2014/main" id="{FA2C2616-481F-1D71-0FEA-92569AE0FC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8174" y="407735"/>
            <a:ext cx="2520530" cy="322627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rabbit in the grass&#10;&#10;Description automatically generated with low confidence">
            <a:extLst>
              <a:ext uri="{FF2B5EF4-FFF2-40B4-BE49-F238E27FC236}">
                <a16:creationId xmlns:a16="http://schemas.microsoft.com/office/drawing/2014/main" id="{F55E06FE-0C45-FEB7-8851-73B74418DD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2088" y="3429000"/>
            <a:ext cx="1829625" cy="1638380"/>
          </a:xfrm>
          <a:prstGeom prst="rect">
            <a:avLst/>
          </a:prstGeom>
        </p:spPr>
      </p:pic>
      <p:pic>
        <p:nvPicPr>
          <p:cNvPr id="6" name="Picture 5" descr="A picture containing text&#10;&#10;Description automatically generated">
            <a:extLst>
              <a:ext uri="{FF2B5EF4-FFF2-40B4-BE49-F238E27FC236}">
                <a16:creationId xmlns:a16="http://schemas.microsoft.com/office/drawing/2014/main" id="{49C5DD25-1083-EED6-E5CC-B25B52E6D8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24579" y="3627914"/>
            <a:ext cx="1408099" cy="1408099"/>
          </a:xfrm>
          <a:prstGeom prst="rect">
            <a:avLst/>
          </a:prstGeom>
        </p:spPr>
      </p:pic>
      <p:pic>
        <p:nvPicPr>
          <p:cNvPr id="8" name="Picture 5" descr="Migratory Bird Program Administrative Flyways | U.S. Fish &amp; Wildlife Service">
            <a:extLst>
              <a:ext uri="{FF2B5EF4-FFF2-40B4-BE49-F238E27FC236}">
                <a16:creationId xmlns:a16="http://schemas.microsoft.com/office/drawing/2014/main" id="{3DA86D6B-1F65-498B-34AB-0F9B92ECC9E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52024" y="407735"/>
            <a:ext cx="2561215" cy="343284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Secretary Jewell Announces Nearly $49 Million in Grants to Protect  Waterfowl, Other Bird Species in United States, Canada and Mexico | U.S.  Department of the Interior">
            <a:extLst>
              <a:ext uri="{FF2B5EF4-FFF2-40B4-BE49-F238E27FC236}">
                <a16:creationId xmlns:a16="http://schemas.microsoft.com/office/drawing/2014/main" id="{A2E32E19-4E9B-5D73-4223-BB769F5BA633}"/>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7667" t="4176" r="21666" b="11204"/>
          <a:stretch/>
        </p:blipFill>
        <p:spPr bwMode="auto">
          <a:xfrm>
            <a:off x="8159116" y="3429000"/>
            <a:ext cx="2278153" cy="167932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Saltmarsh Sparrow - American Bird Conservancy">
            <a:extLst>
              <a:ext uri="{FF2B5EF4-FFF2-40B4-BE49-F238E27FC236}">
                <a16:creationId xmlns:a16="http://schemas.microsoft.com/office/drawing/2014/main" id="{E968E318-3E9F-B96D-3A86-77F3A4339F0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93560" y="453200"/>
            <a:ext cx="2607261" cy="339155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Saltmarsh Sparrow (Ammodramus caudacutus) | U.S. Fish &amp; Wildlife Service">
            <a:extLst>
              <a:ext uri="{FF2B5EF4-FFF2-40B4-BE49-F238E27FC236}">
                <a16:creationId xmlns:a16="http://schemas.microsoft.com/office/drawing/2014/main" id="{9BC32603-7192-7048-956E-E17542AA0693}"/>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35897" t="4363" r="18215" b="4064"/>
          <a:stretch/>
        </p:blipFill>
        <p:spPr bwMode="auto">
          <a:xfrm>
            <a:off x="5633879" y="3239898"/>
            <a:ext cx="1763382" cy="1847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11722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347B7-3A16-5B68-BD5E-4E45BC74EE76}"/>
              </a:ext>
            </a:extLst>
          </p:cNvPr>
          <p:cNvSpPr>
            <a:spLocks noGrp="1"/>
          </p:cNvSpPr>
          <p:nvPr>
            <p:ph type="title"/>
          </p:nvPr>
        </p:nvSpPr>
        <p:spPr>
          <a:xfrm>
            <a:off x="482605" y="3949618"/>
            <a:ext cx="2806197" cy="2452687"/>
          </a:xfrm>
        </p:spPr>
        <p:txBody>
          <a:bodyPr anchor="ctr">
            <a:normAutofit/>
          </a:bodyPr>
          <a:lstStyle/>
          <a:p>
            <a:pPr algn="ctr"/>
            <a:r>
              <a:rPr lang="en-US" sz="3600" b="1" dirty="0"/>
              <a:t>Title 2 CFR Part 200</a:t>
            </a:r>
          </a:p>
        </p:txBody>
      </p:sp>
      <p:pic>
        <p:nvPicPr>
          <p:cNvPr id="5" name="Picture 4" descr="A gavel on a table">
            <a:extLst>
              <a:ext uri="{FF2B5EF4-FFF2-40B4-BE49-F238E27FC236}">
                <a16:creationId xmlns:a16="http://schemas.microsoft.com/office/drawing/2014/main" id="{60626158-9529-8F94-0C5E-C775AE7EF85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17889" b="36516"/>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a16="http://schemas.microsoft.com/office/drawing/2014/main" id="{F76AAAF0-3860-EAF5-936B-FE6993AADFCD}"/>
              </a:ext>
            </a:extLst>
          </p:cNvPr>
          <p:cNvSpPr>
            <a:spLocks noGrp="1"/>
          </p:cNvSpPr>
          <p:nvPr>
            <p:ph idx="1"/>
          </p:nvPr>
        </p:nvSpPr>
        <p:spPr>
          <a:xfrm>
            <a:off x="3288802" y="3752850"/>
            <a:ext cx="8420593" cy="2891018"/>
          </a:xfrm>
        </p:spPr>
        <p:txBody>
          <a:bodyPr anchor="ctr">
            <a:normAutofit/>
          </a:bodyPr>
          <a:lstStyle/>
          <a:p>
            <a:pPr marL="0" indent="0">
              <a:buNone/>
            </a:pPr>
            <a:r>
              <a:rPr lang="en-US" sz="2000" dirty="0"/>
              <a:t>Establishes uniform administrative requirements, cost principles, and audit requirements (Subparts A-F) for Federal awards to non-Federal entities.</a:t>
            </a:r>
          </a:p>
          <a:p>
            <a:pPr marL="0" indent="0">
              <a:buNone/>
            </a:pPr>
            <a:endParaRPr lang="en-US" sz="2000" dirty="0"/>
          </a:p>
          <a:p>
            <a:pPr marL="0" indent="0">
              <a:buNone/>
            </a:pPr>
            <a:r>
              <a:rPr lang="en-US" sz="2000" dirty="0"/>
              <a:t>Except for Subpart F, OMB may allow exceptions from requirements for classes of Federal awards, recipients, or subrecipients when the exceptions are not prohibited by statute.</a:t>
            </a:r>
          </a:p>
          <a:p>
            <a:pPr lvl="1"/>
            <a:r>
              <a:rPr lang="en-US" sz="2000" dirty="0"/>
              <a:t>Federal agencies may also allow exceptions from requirements when the exceptions are not prohibited by law or other approval is expressly required.</a:t>
            </a:r>
          </a:p>
        </p:txBody>
      </p:sp>
    </p:spTree>
    <p:extLst>
      <p:ext uri="{BB962C8B-B14F-4D97-AF65-F5344CB8AC3E}">
        <p14:creationId xmlns:p14="http://schemas.microsoft.com/office/powerpoint/2010/main" val="2343540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DA1F35B-C8F7-4A5A-9339-7DA4D785B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a:extLst>
              <a:ext uri="{FF2B5EF4-FFF2-40B4-BE49-F238E27FC236}">
                <a16:creationId xmlns:a16="http://schemas.microsoft.com/office/drawing/2014/main" id="{B2D4AD41-40DA-4A81-92F5-B6E3BA1ED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8175088" y="457951"/>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6773FDA-0966-F077-BD32-C8E4E3BF4BC2}"/>
              </a:ext>
            </a:extLst>
          </p:cNvPr>
          <p:cNvSpPr>
            <a:spLocks noGrp="1"/>
          </p:cNvSpPr>
          <p:nvPr>
            <p:ph type="title"/>
          </p:nvPr>
        </p:nvSpPr>
        <p:spPr>
          <a:xfrm>
            <a:off x="838200" y="365125"/>
            <a:ext cx="10515600" cy="1325563"/>
          </a:xfrm>
        </p:spPr>
        <p:txBody>
          <a:bodyPr>
            <a:normAutofit/>
          </a:bodyPr>
          <a:lstStyle/>
          <a:p>
            <a:r>
              <a:rPr lang="en-US" b="1"/>
              <a:t>Cost Specific Requirements Applicable to CCIs</a:t>
            </a:r>
            <a:endParaRPr lang="en-US"/>
          </a:p>
        </p:txBody>
      </p:sp>
      <p:graphicFrame>
        <p:nvGraphicFramePr>
          <p:cNvPr id="4" name="Content Placeholder 3">
            <a:extLst>
              <a:ext uri="{FF2B5EF4-FFF2-40B4-BE49-F238E27FC236}">
                <a16:creationId xmlns:a16="http://schemas.microsoft.com/office/drawing/2014/main" id="{022C32A8-53FD-C165-B8D4-40D336FDE27B}"/>
              </a:ext>
            </a:extLst>
          </p:cNvPr>
          <p:cNvGraphicFramePr>
            <a:graphicFrameLocks noGrp="1"/>
          </p:cNvGraphicFramePr>
          <p:nvPr>
            <p:ph idx="1"/>
            <p:extLst>
              <p:ext uri="{D42A27DB-BD31-4B8C-83A1-F6EECF244321}">
                <p14:modId xmlns:p14="http://schemas.microsoft.com/office/powerpoint/2010/main" val="1863141648"/>
              </p:ext>
            </p:extLst>
          </p:nvPr>
        </p:nvGraphicFramePr>
        <p:xfrm>
          <a:off x="497711" y="1825625"/>
          <a:ext cx="11204293" cy="4748794"/>
        </p:xfrm>
        <a:graphic>
          <a:graphicData uri="http://schemas.openxmlformats.org/drawingml/2006/table">
            <a:tbl>
              <a:tblPr firstRow="1" bandRow="1">
                <a:tableStyleId>{5C22544A-7EE6-4342-B048-85BDC9FD1C3A}</a:tableStyleId>
              </a:tblPr>
              <a:tblGrid>
                <a:gridCol w="1898944">
                  <a:extLst>
                    <a:ext uri="{9D8B030D-6E8A-4147-A177-3AD203B41FA5}">
                      <a16:colId xmlns:a16="http://schemas.microsoft.com/office/drawing/2014/main" val="3511672952"/>
                    </a:ext>
                  </a:extLst>
                </a:gridCol>
                <a:gridCol w="4778187">
                  <a:extLst>
                    <a:ext uri="{9D8B030D-6E8A-4147-A177-3AD203B41FA5}">
                      <a16:colId xmlns:a16="http://schemas.microsoft.com/office/drawing/2014/main" val="3102200006"/>
                    </a:ext>
                  </a:extLst>
                </a:gridCol>
                <a:gridCol w="4527162">
                  <a:extLst>
                    <a:ext uri="{9D8B030D-6E8A-4147-A177-3AD203B41FA5}">
                      <a16:colId xmlns:a16="http://schemas.microsoft.com/office/drawing/2014/main" val="3784997569"/>
                    </a:ext>
                  </a:extLst>
                </a:gridCol>
              </a:tblGrid>
              <a:tr h="1003810">
                <a:tc>
                  <a:txBody>
                    <a:bodyPr/>
                    <a:lstStyle/>
                    <a:p>
                      <a:pPr algn="ctr"/>
                      <a:r>
                        <a:rPr lang="en-US" sz="1800">
                          <a:solidFill>
                            <a:schemeClr val="tx1"/>
                          </a:solidFill>
                        </a:rPr>
                        <a:t>Title 2 CFR 200 Requirements</a:t>
                      </a:r>
                    </a:p>
                    <a:p>
                      <a:endParaRPr lang="en-US" sz="1800"/>
                    </a:p>
                  </a:txBody>
                  <a:tcPr marL="88442" marR="88442" marT="44221" marB="44221">
                    <a:solidFill>
                      <a:schemeClr val="bg1">
                        <a:lumMod val="85000"/>
                      </a:schemeClr>
                    </a:solidFill>
                  </a:tcPr>
                </a:tc>
                <a:tc>
                  <a:txBody>
                    <a:bodyPr/>
                    <a:lstStyle/>
                    <a:p>
                      <a:pPr algn="ctr"/>
                      <a:endParaRPr lang="en-US" sz="1800" dirty="0">
                        <a:solidFill>
                          <a:schemeClr val="tx1"/>
                        </a:solidFill>
                      </a:endParaRPr>
                    </a:p>
                    <a:p>
                      <a:pPr algn="ctr"/>
                      <a:r>
                        <a:rPr lang="en-US" sz="1800" dirty="0">
                          <a:solidFill>
                            <a:schemeClr val="tx1"/>
                          </a:solidFill>
                        </a:rPr>
                        <a:t>Traditional Financial Assistance Award</a:t>
                      </a:r>
                    </a:p>
                  </a:txBody>
                  <a:tcPr marL="88442" marR="88442" marT="44221" marB="44221">
                    <a:solidFill>
                      <a:schemeClr val="accent6">
                        <a:lumMod val="40000"/>
                        <a:lumOff val="60000"/>
                      </a:schemeClr>
                    </a:solidFill>
                  </a:tcPr>
                </a:tc>
                <a:tc>
                  <a:txBody>
                    <a:bodyPr/>
                    <a:lstStyle/>
                    <a:p>
                      <a:pPr algn="ctr"/>
                      <a:endParaRPr lang="en-US" sz="1800">
                        <a:solidFill>
                          <a:schemeClr val="tx1"/>
                        </a:solidFill>
                      </a:endParaRPr>
                    </a:p>
                    <a:p>
                      <a:pPr algn="ctr"/>
                      <a:r>
                        <a:rPr lang="en-US" sz="1800">
                          <a:solidFill>
                            <a:schemeClr val="tx1"/>
                          </a:solidFill>
                        </a:rPr>
                        <a:t>CCI Award</a:t>
                      </a:r>
                    </a:p>
                  </a:txBody>
                  <a:tcPr marL="88442" marR="88442" marT="44221" marB="44221">
                    <a:solidFill>
                      <a:schemeClr val="accent2">
                        <a:lumMod val="20000"/>
                        <a:lumOff val="80000"/>
                      </a:schemeClr>
                    </a:solidFill>
                  </a:tcPr>
                </a:tc>
                <a:extLst>
                  <a:ext uri="{0D108BD9-81ED-4DB2-BD59-A6C34878D82A}">
                    <a16:rowId xmlns:a16="http://schemas.microsoft.com/office/drawing/2014/main" val="3750739400"/>
                  </a:ext>
                </a:extLst>
              </a:tr>
              <a:tr h="1872492">
                <a:tc>
                  <a:txBody>
                    <a:bodyPr/>
                    <a:lstStyle/>
                    <a:p>
                      <a:endParaRPr lang="en-US" sz="1800" dirty="0"/>
                    </a:p>
                    <a:p>
                      <a:endParaRPr lang="en-US" sz="1800" dirty="0"/>
                    </a:p>
                    <a:p>
                      <a:r>
                        <a:rPr lang="en-US" sz="1800" dirty="0"/>
                        <a:t>2 CFR 200.405 Allocable costs.</a:t>
                      </a:r>
                    </a:p>
                  </a:txBody>
                  <a:tcPr marL="88442" marR="88442" marT="44221" marB="44221">
                    <a:solidFill>
                      <a:schemeClr val="bg1">
                        <a:lumMod val="85000"/>
                      </a:schemeClr>
                    </a:solidFill>
                  </a:tcPr>
                </a:tc>
                <a:tc>
                  <a:txBody>
                    <a:bodyPr/>
                    <a:lstStyle/>
                    <a:p>
                      <a:r>
                        <a:rPr lang="en-US" sz="1800" dirty="0"/>
                        <a:t>A cost is allocable to a Federal award or other cost objective if the cost is assignable to that award or other cost objective in accordance with the relative benefits received.</a:t>
                      </a:r>
                    </a:p>
                  </a:txBody>
                  <a:tcPr marL="88442" marR="88442" marT="44221" marB="44221">
                    <a:solidFill>
                      <a:schemeClr val="accent6">
                        <a:lumMod val="40000"/>
                        <a:lumOff val="60000"/>
                      </a:schemeClr>
                    </a:solidFill>
                  </a:tcPr>
                </a:tc>
                <a:tc>
                  <a:txBody>
                    <a:bodyPr/>
                    <a:lstStyle/>
                    <a:p>
                      <a:r>
                        <a:rPr lang="en-US" sz="1800" dirty="0"/>
                        <a:t>The Service will evaluate the cost in accordance with its benefit to the CCI, rather than the individual State awards.  CCI actual costs incurred are allocable to the CCI as the “cost objective”.</a:t>
                      </a:r>
                    </a:p>
                  </a:txBody>
                  <a:tcPr marL="88442" marR="88442" marT="44221" marB="44221">
                    <a:solidFill>
                      <a:schemeClr val="accent2">
                        <a:lumMod val="20000"/>
                        <a:lumOff val="80000"/>
                      </a:schemeClr>
                    </a:solidFill>
                  </a:tcPr>
                </a:tc>
                <a:extLst>
                  <a:ext uri="{0D108BD9-81ED-4DB2-BD59-A6C34878D82A}">
                    <a16:rowId xmlns:a16="http://schemas.microsoft.com/office/drawing/2014/main" val="597856875"/>
                  </a:ext>
                </a:extLst>
              </a:tr>
              <a:tr h="1872492">
                <a:tc>
                  <a:txBody>
                    <a:bodyPr/>
                    <a:lstStyle/>
                    <a:p>
                      <a:endParaRPr lang="en-US" sz="1800" dirty="0"/>
                    </a:p>
                    <a:p>
                      <a:endParaRPr lang="en-US" sz="1800" dirty="0"/>
                    </a:p>
                    <a:p>
                      <a:r>
                        <a:rPr lang="en-US" sz="1800" dirty="0"/>
                        <a:t>2 CFR 200.306 Cost sharing.</a:t>
                      </a:r>
                    </a:p>
                  </a:txBody>
                  <a:tcPr marL="88442" marR="88442" marT="44221" marB="44221">
                    <a:solidFill>
                      <a:schemeClr val="bg1">
                        <a:lumMod val="85000"/>
                      </a:schemeClr>
                    </a:solidFill>
                  </a:tcPr>
                </a:tc>
                <a:tc>
                  <a:txBody>
                    <a:bodyPr/>
                    <a:lstStyle/>
                    <a:p>
                      <a:r>
                        <a:rPr lang="en-US" sz="1800"/>
                        <a:t>For </a:t>
                      </a:r>
                      <a:r>
                        <a:rPr lang="en-US" sz="1800" b="1"/>
                        <a:t>all</a:t>
                      </a:r>
                      <a:r>
                        <a:rPr lang="en-US" sz="1800"/>
                        <a:t> Federal awards, the Federal agency or PTE must accept cost sharing… when the funds:</a:t>
                      </a:r>
                    </a:p>
                    <a:p>
                      <a:r>
                        <a:rPr lang="en-US" sz="1800"/>
                        <a:t>(3) Are necessary and reasonable for achieving the objectives of </a:t>
                      </a:r>
                      <a:r>
                        <a:rPr lang="en-US" sz="1800" u="sng"/>
                        <a:t>the</a:t>
                      </a:r>
                      <a:r>
                        <a:rPr lang="en-US" sz="1800"/>
                        <a:t> Federal award;</a:t>
                      </a:r>
                    </a:p>
                  </a:txBody>
                  <a:tcPr marL="88442" marR="88442" marT="44221" marB="44221">
                    <a:solidFill>
                      <a:schemeClr val="accent6">
                        <a:lumMod val="40000"/>
                        <a:lumOff val="60000"/>
                      </a:schemeClr>
                    </a:solidFill>
                  </a:tcPr>
                </a:tc>
                <a:tc>
                  <a:txBody>
                    <a:bodyPr/>
                    <a:lstStyle/>
                    <a:p>
                      <a:r>
                        <a:rPr lang="en-US" sz="1800" dirty="0"/>
                        <a:t>Cost sharing requirements will be met at the CCI level, rather than the individual State awards.</a:t>
                      </a:r>
                    </a:p>
                    <a:p>
                      <a:endParaRPr lang="en-US" sz="1800" dirty="0"/>
                    </a:p>
                    <a:p>
                      <a:r>
                        <a:rPr lang="en-US" sz="1800" dirty="0"/>
                        <a:t>(match may be provided by Participating State, CCI Entity, or a third-party entity)</a:t>
                      </a:r>
                    </a:p>
                  </a:txBody>
                  <a:tcPr marL="88442" marR="88442" marT="44221" marB="44221">
                    <a:solidFill>
                      <a:schemeClr val="accent2">
                        <a:lumMod val="20000"/>
                        <a:lumOff val="80000"/>
                      </a:schemeClr>
                    </a:solidFill>
                  </a:tcPr>
                </a:tc>
                <a:extLst>
                  <a:ext uri="{0D108BD9-81ED-4DB2-BD59-A6C34878D82A}">
                    <a16:rowId xmlns:a16="http://schemas.microsoft.com/office/drawing/2014/main" val="1383662216"/>
                  </a:ext>
                </a:extLst>
              </a:tr>
            </a:tbl>
          </a:graphicData>
        </a:graphic>
      </p:graphicFrame>
    </p:spTree>
    <p:extLst>
      <p:ext uri="{BB962C8B-B14F-4D97-AF65-F5344CB8AC3E}">
        <p14:creationId xmlns:p14="http://schemas.microsoft.com/office/powerpoint/2010/main" val="23820402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asis">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TM03457515[[fn=View]]</Template>
  <TotalTime>3796</TotalTime>
  <Words>3460</Words>
  <Application>Microsoft Office PowerPoint</Application>
  <PresentationFormat>Widescreen</PresentationFormat>
  <Paragraphs>283</Paragraphs>
  <Slides>25</Slides>
  <Notes>14</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25</vt:i4>
      </vt:variant>
    </vt:vector>
  </HeadingPairs>
  <TitlesOfParts>
    <vt:vector size="37" baseType="lpstr">
      <vt:lpstr>Meiryo</vt:lpstr>
      <vt:lpstr>Arial</vt:lpstr>
      <vt:lpstr>Arial,Sans-Serif</vt:lpstr>
      <vt:lpstr>Calibri</vt:lpstr>
      <vt:lpstr>Calibri Light</vt:lpstr>
      <vt:lpstr>Corbel</vt:lpstr>
      <vt:lpstr>Courier New</vt:lpstr>
      <vt:lpstr>Symbol</vt:lpstr>
      <vt:lpstr>Univers LT Std 47 Cn Lt</vt:lpstr>
      <vt:lpstr>Wingdings</vt:lpstr>
      <vt:lpstr>Office Theme</vt:lpstr>
      <vt:lpstr>Basis</vt:lpstr>
      <vt:lpstr>Collaborative Conservation Initiatives</vt:lpstr>
      <vt:lpstr>PowerPoint Presentation</vt:lpstr>
      <vt:lpstr>CCI Development Team</vt:lpstr>
      <vt:lpstr>Management Advisory 2020-WR-019</vt:lpstr>
      <vt:lpstr>PowerPoint Presentation</vt:lpstr>
      <vt:lpstr>Collaborative Conservation Initiative</vt:lpstr>
      <vt:lpstr>Landscape-Scale Conservation Successes</vt:lpstr>
      <vt:lpstr>Title 2 CFR Part 200</vt:lpstr>
      <vt:lpstr>Cost Specific Requirements Applicable to CCIs</vt:lpstr>
      <vt:lpstr>PowerPoint Presentation</vt:lpstr>
      <vt:lpstr>CCI Terminology</vt:lpstr>
      <vt:lpstr>CCI Terminology</vt:lpstr>
      <vt:lpstr>PowerPoint Presentation</vt:lpstr>
      <vt:lpstr>Pre-Application Requirements</vt:lpstr>
      <vt:lpstr>Application Requirements</vt:lpstr>
      <vt:lpstr>Application Review</vt:lpstr>
      <vt:lpstr>Award Process</vt:lpstr>
      <vt:lpstr>Reporting</vt:lpstr>
      <vt:lpstr>Amendments</vt:lpstr>
      <vt:lpstr>Environmental Compliance</vt:lpstr>
      <vt:lpstr>Payments</vt:lpstr>
      <vt:lpstr>Coming Soon</vt:lpstr>
      <vt:lpstr>The Path Ahead</vt:lpstr>
      <vt:lpstr>Rollout Plan</vt:lpstr>
      <vt:lpstr>Questions</vt:lpstr>
    </vt:vector>
  </TitlesOfParts>
  <Company>Department of the Interior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 Conservation Initiatives</dc:title>
  <dc:creator>Oster, Ryan A</dc:creator>
  <cp:lastModifiedBy>Beckstead, Melanie J</cp:lastModifiedBy>
  <cp:revision>3</cp:revision>
  <dcterms:created xsi:type="dcterms:W3CDTF">2025-01-10T15:04:08Z</dcterms:created>
  <dcterms:modified xsi:type="dcterms:W3CDTF">2025-01-22T16:44:11Z</dcterms:modified>
</cp:coreProperties>
</file>