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1" r:id="rId14"/>
    <p:sldId id="274" r:id="rId15"/>
    <p:sldId id="275" r:id="rId16"/>
    <p:sldId id="276" r:id="rId17"/>
    <p:sldId id="277" r:id="rId18"/>
    <p:sldId id="278" r:id="rId19"/>
    <p:sldId id="268" r:id="rId20"/>
    <p:sldId id="269" r:id="rId21"/>
    <p:sldId id="272" r:id="rId22"/>
    <p:sldId id="273"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67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3EAB2E3-D0A6-4990-A242-886AC6B9CDC8}"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14139A-4050-4784-AED7-F1354C0A975B}" type="slidenum">
              <a:rPr lang="en-US" smtClean="0"/>
              <a:t>‹#›</a:t>
            </a:fld>
            <a:endParaRPr lang="en-US"/>
          </a:p>
        </p:txBody>
      </p:sp>
    </p:spTree>
    <p:extLst>
      <p:ext uri="{BB962C8B-B14F-4D97-AF65-F5344CB8AC3E}">
        <p14:creationId xmlns:p14="http://schemas.microsoft.com/office/powerpoint/2010/main" val="28267392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EAB2E3-D0A6-4990-A242-886AC6B9CDC8}"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14139A-4050-4784-AED7-F1354C0A975B}" type="slidenum">
              <a:rPr lang="en-US" smtClean="0"/>
              <a:t>‹#›</a:t>
            </a:fld>
            <a:endParaRPr lang="en-US"/>
          </a:p>
        </p:txBody>
      </p:sp>
    </p:spTree>
    <p:extLst>
      <p:ext uri="{BB962C8B-B14F-4D97-AF65-F5344CB8AC3E}">
        <p14:creationId xmlns:p14="http://schemas.microsoft.com/office/powerpoint/2010/main" val="2640113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EAB2E3-D0A6-4990-A242-886AC6B9CDC8}"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14139A-4050-4784-AED7-F1354C0A975B}" type="slidenum">
              <a:rPr lang="en-US" smtClean="0"/>
              <a:t>‹#›</a:t>
            </a:fld>
            <a:endParaRPr lang="en-US"/>
          </a:p>
        </p:txBody>
      </p:sp>
    </p:spTree>
    <p:extLst>
      <p:ext uri="{BB962C8B-B14F-4D97-AF65-F5344CB8AC3E}">
        <p14:creationId xmlns:p14="http://schemas.microsoft.com/office/powerpoint/2010/main" val="3715909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EAB2E3-D0A6-4990-A242-886AC6B9CDC8}"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14139A-4050-4784-AED7-F1354C0A975B}" type="slidenum">
              <a:rPr lang="en-US" smtClean="0"/>
              <a:t>‹#›</a:t>
            </a:fld>
            <a:endParaRPr lang="en-US"/>
          </a:p>
        </p:txBody>
      </p:sp>
    </p:spTree>
    <p:extLst>
      <p:ext uri="{BB962C8B-B14F-4D97-AF65-F5344CB8AC3E}">
        <p14:creationId xmlns:p14="http://schemas.microsoft.com/office/powerpoint/2010/main" val="29767652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EAB2E3-D0A6-4990-A242-886AC6B9CDC8}"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14139A-4050-4784-AED7-F1354C0A975B}" type="slidenum">
              <a:rPr lang="en-US" smtClean="0"/>
              <a:t>‹#›</a:t>
            </a:fld>
            <a:endParaRPr lang="en-US"/>
          </a:p>
        </p:txBody>
      </p:sp>
    </p:spTree>
    <p:extLst>
      <p:ext uri="{BB962C8B-B14F-4D97-AF65-F5344CB8AC3E}">
        <p14:creationId xmlns:p14="http://schemas.microsoft.com/office/powerpoint/2010/main" val="169039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3EAB2E3-D0A6-4990-A242-886AC6B9CDC8}" type="datetimeFigureOut">
              <a:rPr lang="en-US" smtClean="0"/>
              <a:t>9/10/2015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14139A-4050-4784-AED7-F1354C0A975B}" type="slidenum">
              <a:rPr lang="en-US" smtClean="0"/>
              <a:t>‹#›</a:t>
            </a:fld>
            <a:endParaRPr lang="en-US"/>
          </a:p>
        </p:txBody>
      </p:sp>
    </p:spTree>
    <p:extLst>
      <p:ext uri="{BB962C8B-B14F-4D97-AF65-F5344CB8AC3E}">
        <p14:creationId xmlns:p14="http://schemas.microsoft.com/office/powerpoint/2010/main" val="1560870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3EAB2E3-D0A6-4990-A242-886AC6B9CDC8}" type="datetimeFigureOut">
              <a:rPr lang="en-US" smtClean="0"/>
              <a:t>9/10/2015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14139A-4050-4784-AED7-F1354C0A975B}" type="slidenum">
              <a:rPr lang="en-US" smtClean="0"/>
              <a:t>‹#›</a:t>
            </a:fld>
            <a:endParaRPr lang="en-US"/>
          </a:p>
        </p:txBody>
      </p:sp>
    </p:spTree>
    <p:extLst>
      <p:ext uri="{BB962C8B-B14F-4D97-AF65-F5344CB8AC3E}">
        <p14:creationId xmlns:p14="http://schemas.microsoft.com/office/powerpoint/2010/main" val="33026885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3EAB2E3-D0A6-4990-A242-886AC6B9CDC8}" type="datetimeFigureOut">
              <a:rPr lang="en-US" smtClean="0"/>
              <a:t>9/10/2015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14139A-4050-4784-AED7-F1354C0A975B}" type="slidenum">
              <a:rPr lang="en-US" smtClean="0"/>
              <a:t>‹#›</a:t>
            </a:fld>
            <a:endParaRPr lang="en-US"/>
          </a:p>
        </p:txBody>
      </p:sp>
    </p:spTree>
    <p:extLst>
      <p:ext uri="{BB962C8B-B14F-4D97-AF65-F5344CB8AC3E}">
        <p14:creationId xmlns:p14="http://schemas.microsoft.com/office/powerpoint/2010/main" val="27376628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EAB2E3-D0A6-4990-A242-886AC6B9CDC8}" type="datetimeFigureOut">
              <a:rPr lang="en-US" smtClean="0"/>
              <a:t>9/10/2015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14139A-4050-4784-AED7-F1354C0A975B}" type="slidenum">
              <a:rPr lang="en-US" smtClean="0"/>
              <a:t>‹#›</a:t>
            </a:fld>
            <a:endParaRPr lang="en-US"/>
          </a:p>
        </p:txBody>
      </p:sp>
    </p:spTree>
    <p:extLst>
      <p:ext uri="{BB962C8B-B14F-4D97-AF65-F5344CB8AC3E}">
        <p14:creationId xmlns:p14="http://schemas.microsoft.com/office/powerpoint/2010/main" val="1424805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EAB2E3-D0A6-4990-A242-886AC6B9CDC8}" type="datetimeFigureOut">
              <a:rPr lang="en-US" smtClean="0"/>
              <a:t>9/10/2015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14139A-4050-4784-AED7-F1354C0A975B}" type="slidenum">
              <a:rPr lang="en-US" smtClean="0"/>
              <a:t>‹#›</a:t>
            </a:fld>
            <a:endParaRPr lang="en-US"/>
          </a:p>
        </p:txBody>
      </p:sp>
    </p:spTree>
    <p:extLst>
      <p:ext uri="{BB962C8B-B14F-4D97-AF65-F5344CB8AC3E}">
        <p14:creationId xmlns:p14="http://schemas.microsoft.com/office/powerpoint/2010/main" val="4221958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EAB2E3-D0A6-4990-A242-886AC6B9CDC8}" type="datetimeFigureOut">
              <a:rPr lang="en-US" smtClean="0"/>
              <a:t>9/10/2015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14139A-4050-4784-AED7-F1354C0A975B}" type="slidenum">
              <a:rPr lang="en-US" smtClean="0"/>
              <a:t>‹#›</a:t>
            </a:fld>
            <a:endParaRPr lang="en-US"/>
          </a:p>
        </p:txBody>
      </p:sp>
    </p:spTree>
    <p:extLst>
      <p:ext uri="{BB962C8B-B14F-4D97-AF65-F5344CB8AC3E}">
        <p14:creationId xmlns:p14="http://schemas.microsoft.com/office/powerpoint/2010/main" val="2191740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EAB2E3-D0A6-4990-A242-886AC6B9CDC8}" type="datetimeFigureOut">
              <a:rPr lang="en-US" smtClean="0"/>
              <a:t>9/10/2015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14139A-4050-4784-AED7-F1354C0A975B}" type="slidenum">
              <a:rPr lang="en-US" smtClean="0"/>
              <a:t>‹#›</a:t>
            </a:fld>
            <a:endParaRPr lang="en-US"/>
          </a:p>
        </p:txBody>
      </p:sp>
    </p:spTree>
    <p:extLst>
      <p:ext uri="{BB962C8B-B14F-4D97-AF65-F5344CB8AC3E}">
        <p14:creationId xmlns:p14="http://schemas.microsoft.com/office/powerpoint/2010/main" val="29677228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fawiki.fws.gov/display/ASAP/ASAP+Enrollment+for+Financial+Assistance+Recipients+New+to+ASAP"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mailto:ASAPEnrollment@fws.gov"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fms.treas.gov/asap/index.html" TargetMode="External"/><Relationship Id="rId2" Type="http://schemas.openxmlformats.org/officeDocument/2006/relationships/hyperlink" Target="http://fawiki.fws.gov/display/ASAP/Automated+Standard+Application+for+Payments+%28ASAP%29+Information"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solidFill>
                  <a:schemeClr val="tx2"/>
                </a:solidFill>
              </a:rPr>
              <a:t>ASAP Enrollment</a:t>
            </a:r>
            <a:endParaRPr lang="en-US" dirty="0">
              <a:solidFill>
                <a:schemeClr val="tx2"/>
              </a:solidFill>
            </a:endParaRPr>
          </a:p>
        </p:txBody>
      </p:sp>
      <p:sp>
        <p:nvSpPr>
          <p:cNvPr id="4" name="Subtitle 3"/>
          <p:cNvSpPr>
            <a:spLocks noGrp="1"/>
          </p:cNvSpPr>
          <p:nvPr>
            <p:ph type="subTitle" idx="1"/>
          </p:nvPr>
        </p:nvSpPr>
        <p:spPr>
          <a:xfrm>
            <a:off x="1295400" y="3276600"/>
            <a:ext cx="6400800" cy="1752600"/>
          </a:xfrm>
        </p:spPr>
        <p:txBody>
          <a:bodyPr/>
          <a:lstStyle/>
          <a:p>
            <a:r>
              <a:rPr lang="en-US" dirty="0">
                <a:solidFill>
                  <a:schemeClr val="tx1"/>
                </a:solidFill>
              </a:rPr>
              <a:t>F</a:t>
            </a:r>
            <a:r>
              <a:rPr lang="en-US" dirty="0" smtClean="0">
                <a:solidFill>
                  <a:schemeClr val="tx1"/>
                </a:solidFill>
              </a:rPr>
              <a:t>or Financial Assistance Recipients New to ASAP</a:t>
            </a:r>
            <a:endParaRPr lang="en-US" dirty="0">
              <a:solidFill>
                <a:schemeClr val="tx1"/>
              </a:solidFill>
            </a:endParaRPr>
          </a:p>
        </p:txBody>
      </p:sp>
    </p:spTree>
    <p:extLst>
      <p:ext uri="{BB962C8B-B14F-4D97-AF65-F5344CB8AC3E}">
        <p14:creationId xmlns:p14="http://schemas.microsoft.com/office/powerpoint/2010/main" val="1050549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2"/>
                </a:solidFill>
              </a:rPr>
              <a:t>Step 2: </a:t>
            </a:r>
            <a:br>
              <a:rPr lang="en-US" sz="3200" dirty="0" smtClean="0">
                <a:solidFill>
                  <a:schemeClr val="tx2"/>
                </a:solidFill>
              </a:rPr>
            </a:br>
            <a:r>
              <a:rPr lang="en-US" sz="3200" dirty="0" smtClean="0">
                <a:solidFill>
                  <a:schemeClr val="tx2"/>
                </a:solidFill>
              </a:rPr>
              <a:t>Confirm Pending Enrollment and Define Officials</a:t>
            </a:r>
            <a:endParaRPr lang="en-US" sz="3200" dirty="0"/>
          </a:p>
        </p:txBody>
      </p:sp>
      <p:sp>
        <p:nvSpPr>
          <p:cNvPr id="3" name="Content Placeholder 2"/>
          <p:cNvSpPr>
            <a:spLocks noGrp="1"/>
          </p:cNvSpPr>
          <p:nvPr>
            <p:ph idx="1"/>
          </p:nvPr>
        </p:nvSpPr>
        <p:spPr/>
        <p:txBody>
          <a:bodyPr/>
          <a:lstStyle/>
          <a:p>
            <a:r>
              <a:rPr lang="en-US" dirty="0" smtClean="0"/>
              <a:t>Add Another Role</a:t>
            </a:r>
          </a:p>
          <a:p>
            <a:pPr lvl="1"/>
            <a:r>
              <a:rPr lang="en-US" dirty="0" smtClean="0"/>
              <a:t>This will take you back to Define Officials screen to add the remaining roles: </a:t>
            </a:r>
          </a:p>
          <a:p>
            <a:pPr lvl="2"/>
            <a:r>
              <a:rPr lang="en-US" dirty="0" smtClean="0">
                <a:effectLst/>
              </a:rPr>
              <a:t>Authorizing Official (AO)</a:t>
            </a:r>
          </a:p>
          <a:p>
            <a:pPr lvl="2"/>
            <a:r>
              <a:rPr lang="en-US" dirty="0" smtClean="0">
                <a:effectLst/>
              </a:rPr>
              <a:t>Financial Official (FO).</a:t>
            </a:r>
            <a:endParaRPr lang="en-US" dirty="0" smtClean="0"/>
          </a:p>
          <a:p>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4038600"/>
            <a:ext cx="6789737" cy="1323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464030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2"/>
                </a:solidFill>
              </a:rPr>
              <a:t>Step 2: </a:t>
            </a:r>
            <a:br>
              <a:rPr lang="en-US" sz="3200" dirty="0" smtClean="0">
                <a:solidFill>
                  <a:schemeClr val="tx2"/>
                </a:solidFill>
              </a:rPr>
            </a:br>
            <a:r>
              <a:rPr lang="en-US" sz="3200" dirty="0" smtClean="0">
                <a:solidFill>
                  <a:schemeClr val="tx2"/>
                </a:solidFill>
              </a:rPr>
              <a:t>Confirm Pending Enrollment and Define Officials</a:t>
            </a:r>
            <a:endParaRPr lang="en-US" sz="3200"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447800"/>
            <a:ext cx="6781800" cy="5080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281565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2"/>
                </a:solidFill>
              </a:rPr>
              <a:t>Step 3: Approve Officials</a:t>
            </a:r>
          </a:p>
        </p:txBody>
      </p:sp>
      <p:sp>
        <p:nvSpPr>
          <p:cNvPr id="3" name="Content Placeholder 2"/>
          <p:cNvSpPr>
            <a:spLocks noGrp="1"/>
          </p:cNvSpPr>
          <p:nvPr>
            <p:ph idx="1"/>
          </p:nvPr>
        </p:nvSpPr>
        <p:spPr/>
        <p:txBody>
          <a:bodyPr>
            <a:normAutofit fontScale="92500" lnSpcReduction="10000"/>
          </a:bodyPr>
          <a:lstStyle/>
          <a:p>
            <a:r>
              <a:rPr lang="en-US" dirty="0" smtClean="0">
                <a:effectLst/>
              </a:rPr>
              <a:t>After receiving email notification, the Head of Organization has up to 45 days to act on a pending enrollment. This is done by approving the Authorizing Official and Financial Official and, if entered by the Point of Contact, the Re-delegated Head of Organization. </a:t>
            </a:r>
          </a:p>
          <a:p>
            <a:r>
              <a:rPr lang="en-US" dirty="0" smtClean="0">
                <a:effectLst/>
              </a:rPr>
              <a:t>Whether the organization is pending enrollment or active, all new and modified officials must be approved, if entered by the Point of Contact, before the changes go into effect.</a:t>
            </a:r>
            <a:endParaRPr lang="en-US" dirty="0"/>
          </a:p>
        </p:txBody>
      </p:sp>
    </p:spTree>
    <p:extLst>
      <p:ext uri="{BB962C8B-B14F-4D97-AF65-F5344CB8AC3E}">
        <p14:creationId xmlns:p14="http://schemas.microsoft.com/office/powerpoint/2010/main" val="6410181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Step 3: Approve Officials</a:t>
            </a:r>
            <a:endParaRPr lang="en-US" dirty="0"/>
          </a:p>
        </p:txBody>
      </p:sp>
      <p:sp>
        <p:nvSpPr>
          <p:cNvPr id="3" name="Content Placeholder 2"/>
          <p:cNvSpPr>
            <a:spLocks noGrp="1"/>
          </p:cNvSpPr>
          <p:nvPr>
            <p:ph idx="1"/>
          </p:nvPr>
        </p:nvSpPr>
        <p:spPr/>
        <p:txBody>
          <a:bodyPr/>
          <a:lstStyle/>
          <a:p>
            <a:r>
              <a:rPr lang="en-US" dirty="0" smtClean="0">
                <a:effectLst/>
              </a:rPr>
              <a:t>Once approved, the officials are sent email notifications. As with the previous roles, their User IDs and passwords are sent in separate emails for security purposes.</a:t>
            </a:r>
            <a:endParaRPr lang="en-US" dirty="0" smtClean="0"/>
          </a:p>
          <a:p>
            <a:endParaRPr lang="en-US" dirty="0"/>
          </a:p>
        </p:txBody>
      </p:sp>
    </p:spTree>
    <p:extLst>
      <p:ext uri="{BB962C8B-B14F-4D97-AF65-F5344CB8AC3E}">
        <p14:creationId xmlns:p14="http://schemas.microsoft.com/office/powerpoint/2010/main" val="26238436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Step 3: Approve Officials</a:t>
            </a:r>
            <a:endParaRPr lang="en-US"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0352" y="1219200"/>
            <a:ext cx="7218363" cy="5343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0316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Step 3: Approve Officials</a:t>
            </a:r>
            <a:endParaRPr lang="en-US"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4772" y="1219200"/>
            <a:ext cx="7437437" cy="5238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997531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Step 3: Approve Officials</a:t>
            </a:r>
            <a:endParaRPr lang="en-US"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3938" y="1214438"/>
            <a:ext cx="7094537" cy="4429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303322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Step 3: Approve Officials</a:t>
            </a:r>
            <a:endParaRPr lang="en-US"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6544" y="1219200"/>
            <a:ext cx="7199313" cy="5524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710190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Step 3: Approve Officials</a:t>
            </a:r>
            <a:endParaRPr lang="en-US"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6858" y="1219200"/>
            <a:ext cx="7285037" cy="5257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26852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2"/>
                </a:solidFill>
              </a:rPr>
              <a:t>Step 4: Define Users and Roles</a:t>
            </a:r>
          </a:p>
        </p:txBody>
      </p:sp>
      <p:sp>
        <p:nvSpPr>
          <p:cNvPr id="3" name="Content Placeholder 2"/>
          <p:cNvSpPr>
            <a:spLocks noGrp="1"/>
          </p:cNvSpPr>
          <p:nvPr>
            <p:ph idx="1"/>
          </p:nvPr>
        </p:nvSpPr>
        <p:spPr/>
        <p:txBody>
          <a:bodyPr/>
          <a:lstStyle/>
          <a:p>
            <a:r>
              <a:rPr lang="en-US" dirty="0" smtClean="0">
                <a:effectLst/>
              </a:rPr>
              <a:t>Before an organization can become active, the Authorizing Official must complete the organization’s enrollment profile and name the organization’s users. After receiving email notification, the Authorizing Official has up to 45 days to define the Recipient profile. </a:t>
            </a:r>
            <a:endParaRPr lang="en-US" dirty="0" smtClean="0"/>
          </a:p>
          <a:p>
            <a:pPr marL="0" indent="0">
              <a:buNone/>
            </a:pPr>
            <a:endParaRPr lang="en-US" dirty="0"/>
          </a:p>
        </p:txBody>
      </p:sp>
    </p:spTree>
    <p:extLst>
      <p:ext uri="{BB962C8B-B14F-4D97-AF65-F5344CB8AC3E}">
        <p14:creationId xmlns:p14="http://schemas.microsoft.com/office/powerpoint/2010/main" val="2636491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tx2"/>
                </a:solidFill>
              </a:rPr>
              <a:t>Step 1: </a:t>
            </a:r>
            <a:br>
              <a:rPr lang="en-US" dirty="0" smtClean="0">
                <a:solidFill>
                  <a:schemeClr val="tx2"/>
                </a:solidFill>
              </a:rPr>
            </a:br>
            <a:r>
              <a:rPr lang="en-US" dirty="0" smtClean="0">
                <a:solidFill>
                  <a:schemeClr val="tx2"/>
                </a:solidFill>
              </a:rPr>
              <a:t>Initiate Enrollment</a:t>
            </a:r>
          </a:p>
        </p:txBody>
      </p:sp>
      <p:sp>
        <p:nvSpPr>
          <p:cNvPr id="4" name="Content Placeholder 3"/>
          <p:cNvSpPr>
            <a:spLocks noGrp="1"/>
          </p:cNvSpPr>
          <p:nvPr>
            <p:ph idx="1"/>
          </p:nvPr>
        </p:nvSpPr>
        <p:spPr/>
        <p:txBody>
          <a:bodyPr>
            <a:normAutofit fontScale="92500" lnSpcReduction="10000"/>
          </a:bodyPr>
          <a:lstStyle/>
          <a:p>
            <a:r>
              <a:rPr lang="en-US" dirty="0" smtClean="0"/>
              <a:t>Recipient must complete the USFWS ASAP Enrollment Form. The FWS program can obtain the form at </a:t>
            </a:r>
            <a:r>
              <a:rPr lang="en-US" dirty="0">
                <a:hlinkClick r:id="rId2"/>
              </a:rPr>
              <a:t>http://</a:t>
            </a:r>
            <a:r>
              <a:rPr lang="en-US" dirty="0" smtClean="0">
                <a:hlinkClick r:id="rId2"/>
              </a:rPr>
              <a:t>fawiki.fws.gov/display/ASAP/ASAP+Enrollment+for+Financial+Assistance+Recipients+New+to+ASAP</a:t>
            </a:r>
            <a:r>
              <a:rPr lang="en-US" dirty="0" smtClean="0"/>
              <a:t>.</a:t>
            </a:r>
            <a:endParaRPr lang="en-US" dirty="0" smtClean="0"/>
          </a:p>
          <a:p>
            <a:r>
              <a:rPr lang="en-US" dirty="0" smtClean="0"/>
              <a:t>Submit the completed form to the FWS program awarding the financial assistance (FA) agreement.</a:t>
            </a:r>
          </a:p>
          <a:p>
            <a:r>
              <a:rPr lang="en-US" dirty="0" smtClean="0"/>
              <a:t>Branch of FA Systems (FAS) will initiate the recipient’s enrollment.</a:t>
            </a:r>
          </a:p>
        </p:txBody>
      </p:sp>
    </p:spTree>
    <p:extLst>
      <p:ext uri="{BB962C8B-B14F-4D97-AF65-F5344CB8AC3E}">
        <p14:creationId xmlns:p14="http://schemas.microsoft.com/office/powerpoint/2010/main" val="11874917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2"/>
                </a:solidFill>
              </a:rPr>
              <a:t>Step 4: Define Users and Roles</a:t>
            </a:r>
            <a:endParaRPr lang="en-US" dirty="0"/>
          </a:p>
        </p:txBody>
      </p:sp>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599" y="1371600"/>
            <a:ext cx="6858001" cy="51600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156917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2"/>
                </a:solidFill>
              </a:rPr>
              <a:t>Step 4: Define Users and Roles</a:t>
            </a:r>
            <a:endParaRPr 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7144" y="1371600"/>
            <a:ext cx="7370763" cy="5381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69043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2"/>
                </a:solidFill>
              </a:rPr>
              <a:t>Step 4: Define Users and Roles</a:t>
            </a:r>
            <a:endParaRPr 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1143000"/>
            <a:ext cx="7342187" cy="5429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207340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2"/>
                </a:solidFill>
              </a:rPr>
              <a:t>Step 4: Define Users and Roles</a:t>
            </a:r>
            <a:endParaRPr lang="en-US"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3450" y="1219200"/>
            <a:ext cx="7275513" cy="5353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784091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2"/>
                </a:solidFill>
              </a:rPr>
              <a:t>Step 4: Define Users and Roles</a:t>
            </a:r>
            <a:endParaRPr lang="en-US"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9613" y="1219200"/>
            <a:ext cx="6660387" cy="47659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48550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2"/>
                </a:solidFill>
              </a:rPr>
              <a:t>Step 4: Define Users and Roles</a:t>
            </a:r>
            <a:endParaRPr lang="en-US" dirty="0"/>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133600"/>
            <a:ext cx="7151687" cy="2867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897756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2"/>
                </a:solidFill>
              </a:rPr>
              <a:t>Step 4: Define Users and Roles</a:t>
            </a:r>
            <a:endParaRPr lang="en-US" dirty="0"/>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905" y="1143000"/>
            <a:ext cx="7494587" cy="5505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7671185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2"/>
                </a:solidFill>
              </a:rPr>
              <a:t>Step 4: Define Users and Roles</a:t>
            </a:r>
            <a:endParaRPr lang="en-US" dirty="0"/>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1929" y="1219200"/>
            <a:ext cx="7380287" cy="529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492106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2"/>
                </a:solidFill>
              </a:rPr>
              <a:t>Step 4: Define Users and Roles</a:t>
            </a:r>
            <a:endParaRPr lang="en-US" dirty="0"/>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1075" y="2286000"/>
            <a:ext cx="7180263"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467474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2"/>
                </a:solidFill>
              </a:rPr>
              <a:t>Step 4: Define Users and Roles</a:t>
            </a:r>
            <a:endParaRPr lang="en-US" dirty="0"/>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8688" y="1219200"/>
            <a:ext cx="7285037" cy="524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761744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tx2"/>
                </a:solidFill>
              </a:rPr>
              <a:t>Step 1: </a:t>
            </a:r>
            <a:br>
              <a:rPr lang="en-US" dirty="0" smtClean="0">
                <a:solidFill>
                  <a:schemeClr val="tx2"/>
                </a:solidFill>
              </a:rPr>
            </a:br>
            <a:r>
              <a:rPr lang="en-US" dirty="0" smtClean="0">
                <a:solidFill>
                  <a:schemeClr val="tx2"/>
                </a:solidFill>
              </a:rPr>
              <a:t>Initiate Enrollment</a:t>
            </a:r>
            <a:endParaRPr lang="en-US" dirty="0">
              <a:solidFill>
                <a:schemeClr val="tx2"/>
              </a:solidFill>
            </a:endParaRPr>
          </a:p>
        </p:txBody>
      </p:sp>
      <p:sp>
        <p:nvSpPr>
          <p:cNvPr id="3" name="Content Placeholder 2"/>
          <p:cNvSpPr>
            <a:spLocks noGrp="1"/>
          </p:cNvSpPr>
          <p:nvPr>
            <p:ph idx="1"/>
          </p:nvPr>
        </p:nvSpPr>
        <p:spPr/>
        <p:txBody>
          <a:bodyPr>
            <a:normAutofit fontScale="92500" lnSpcReduction="20000"/>
          </a:bodyPr>
          <a:lstStyle/>
          <a:p>
            <a:r>
              <a:rPr lang="en-US" dirty="0" smtClean="0"/>
              <a:t>ASAP will assign the recipient organization’s Point of Contact (POC) a User ID and send an email to the POC with the User ID and a link to set up security questions and passwords.</a:t>
            </a:r>
          </a:p>
          <a:p>
            <a:r>
              <a:rPr lang="en-US" dirty="0" smtClean="0"/>
              <a:t>This step cannot be completed until a temporary password is sent to the POC by regular mail. Rather than wait for the temporary password to be received by regular mail, the POC can call the </a:t>
            </a:r>
            <a:r>
              <a:rPr lang="en-US" dirty="0"/>
              <a:t>U.S. Treasury’s ASAP Helpdesk at 855-868-0151 Option 2 Payments, then Option 3, </a:t>
            </a:r>
            <a:r>
              <a:rPr lang="en-US" dirty="0" smtClean="0"/>
              <a:t>ASAP to </a:t>
            </a:r>
            <a:r>
              <a:rPr lang="en-US" dirty="0" smtClean="0"/>
              <a:t>request a temporary password. </a:t>
            </a:r>
            <a:endParaRPr lang="en-US" dirty="0"/>
          </a:p>
        </p:txBody>
      </p:sp>
    </p:spTree>
    <p:extLst>
      <p:ext uri="{BB962C8B-B14F-4D97-AF65-F5344CB8AC3E}">
        <p14:creationId xmlns:p14="http://schemas.microsoft.com/office/powerpoint/2010/main" val="25485398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2"/>
                </a:solidFill>
              </a:rPr>
              <a:t>Step 4: Define Users and Roles</a:t>
            </a:r>
            <a:endParaRPr lang="en-US" dirty="0"/>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8688" y="1295400"/>
            <a:ext cx="7285037" cy="5172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882918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Step 5: Add Banking Information</a:t>
            </a:r>
            <a:endParaRPr lang="en-US" dirty="0">
              <a:solidFill>
                <a:schemeClr val="tx2"/>
              </a:solidFill>
            </a:endParaRPr>
          </a:p>
        </p:txBody>
      </p:sp>
      <p:sp>
        <p:nvSpPr>
          <p:cNvPr id="3" name="Content Placeholder 2"/>
          <p:cNvSpPr>
            <a:spLocks noGrp="1"/>
          </p:cNvSpPr>
          <p:nvPr>
            <p:ph idx="1"/>
          </p:nvPr>
        </p:nvSpPr>
        <p:spPr/>
        <p:txBody>
          <a:bodyPr>
            <a:normAutofit fontScale="92500" lnSpcReduction="10000"/>
          </a:bodyPr>
          <a:lstStyle/>
          <a:p>
            <a:r>
              <a:rPr lang="en-US" dirty="0" smtClean="0">
                <a:effectLst/>
              </a:rPr>
              <a:t>Before an organization can perform payment requests, it must be active and have banking information defined. After receiving email notification, the Financial Official has up to 45 days to add at least one valid bank account. </a:t>
            </a:r>
          </a:p>
          <a:p>
            <a:r>
              <a:rPr lang="en-US" dirty="0" smtClean="0">
                <a:effectLst/>
              </a:rPr>
              <a:t>The Financial Official can add up to 8 unique bank accounts with a corresponding payment method, i.e. 4 with ACH and 4 with </a:t>
            </a:r>
            <a:r>
              <a:rPr lang="en-US" dirty="0" err="1" smtClean="0">
                <a:effectLst/>
              </a:rPr>
              <a:t>Fedwire</a:t>
            </a:r>
            <a:r>
              <a:rPr lang="en-US" dirty="0" smtClean="0">
                <a:effectLst/>
              </a:rPr>
              <a:t>. A bank account that is designated as “ACH/</a:t>
            </a:r>
            <a:r>
              <a:rPr lang="en-US" dirty="0" err="1" smtClean="0">
                <a:effectLst/>
              </a:rPr>
              <a:t>Fedwire</a:t>
            </a:r>
            <a:r>
              <a:rPr lang="en-US" dirty="0" smtClean="0">
                <a:effectLst/>
              </a:rPr>
              <a:t>” is counted as 2 separate accounts.</a:t>
            </a:r>
          </a:p>
        </p:txBody>
      </p:sp>
    </p:spTree>
    <p:extLst>
      <p:ext uri="{BB962C8B-B14F-4D97-AF65-F5344CB8AC3E}">
        <p14:creationId xmlns:p14="http://schemas.microsoft.com/office/powerpoint/2010/main" val="28629571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Step 5: Add Banking Information</a:t>
            </a:r>
            <a:endParaRPr lang="en-US" dirty="0">
              <a:solidFill>
                <a:schemeClr val="tx2"/>
              </a:solidFill>
            </a:endParaRPr>
          </a:p>
        </p:txBody>
      </p:sp>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1" y="1295400"/>
            <a:ext cx="7342187" cy="5324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147851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Step 5: Add Banking Information</a:t>
            </a:r>
            <a:endParaRPr lang="en-US" dirty="0">
              <a:solidFill>
                <a:schemeClr val="tx2"/>
              </a:solidFill>
            </a:endParaRPr>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370" y="1295400"/>
            <a:ext cx="7189787" cy="5257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8459161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Step 5: Add Banking Information</a:t>
            </a:r>
            <a:endParaRPr lang="en-US" dirty="0">
              <a:solidFill>
                <a:schemeClr val="tx2"/>
              </a:solidFill>
            </a:endParaRPr>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370" y="1295400"/>
            <a:ext cx="7189787" cy="5257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138937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Step 5: Add Banking Information</a:t>
            </a:r>
            <a:endParaRPr lang="en-US" dirty="0">
              <a:solidFill>
                <a:schemeClr val="tx2"/>
              </a:solidFill>
            </a:endParaRPr>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295400"/>
            <a:ext cx="7313613" cy="5114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2121952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Step 5: Add Banking Information</a:t>
            </a:r>
            <a:endParaRPr lang="en-US" dirty="0">
              <a:solidFill>
                <a:schemeClr val="tx2"/>
              </a:solidFill>
            </a:endParaRPr>
          </a:p>
        </p:txBody>
      </p:sp>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6774" y="1295400"/>
            <a:ext cx="7408863" cy="524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352628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Step 5: Add Banking Information</a:t>
            </a:r>
            <a:endParaRPr lang="en-US" dirty="0">
              <a:solidFill>
                <a:schemeClr val="tx2"/>
              </a:solidFill>
            </a:endParaRPr>
          </a:p>
        </p:txBody>
      </p:sp>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6592" y="1371600"/>
            <a:ext cx="7218363" cy="5133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657031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Step 6: Enrollment Activation</a:t>
            </a:r>
            <a:endParaRPr lang="en-US" dirty="0">
              <a:solidFill>
                <a:schemeClr val="tx2"/>
              </a:solidFill>
            </a:endParaRPr>
          </a:p>
        </p:txBody>
      </p:sp>
      <p:sp>
        <p:nvSpPr>
          <p:cNvPr id="3" name="Content Placeholder 2"/>
          <p:cNvSpPr>
            <a:spLocks noGrp="1"/>
          </p:cNvSpPr>
          <p:nvPr>
            <p:ph idx="1"/>
          </p:nvPr>
        </p:nvSpPr>
        <p:spPr/>
        <p:txBody>
          <a:bodyPr/>
          <a:lstStyle/>
          <a:p>
            <a:r>
              <a:rPr lang="en-US" dirty="0" smtClean="0">
                <a:effectLst/>
              </a:rPr>
              <a:t>After a new Recipient Organization’s profile is completed by the Authorizing Official and at least one Payment Requestor is defined, the organization is ready to be activated. This is an automated process that occurs within 24 hours after the Authorizing Official satisfies the enrollment requirements.</a:t>
            </a:r>
            <a:endParaRPr lang="en-US" dirty="0"/>
          </a:p>
        </p:txBody>
      </p:sp>
    </p:spTree>
    <p:extLst>
      <p:ext uri="{BB962C8B-B14F-4D97-AF65-F5344CB8AC3E}">
        <p14:creationId xmlns:p14="http://schemas.microsoft.com/office/powerpoint/2010/main" val="260986044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Step 7: Treasury Validation Period</a:t>
            </a:r>
            <a:endParaRPr lang="en-US" dirty="0">
              <a:solidFill>
                <a:schemeClr val="tx2"/>
              </a:solidFill>
            </a:endParaRPr>
          </a:p>
        </p:txBody>
      </p:sp>
      <p:sp>
        <p:nvSpPr>
          <p:cNvPr id="3" name="Content Placeholder 2"/>
          <p:cNvSpPr>
            <a:spLocks noGrp="1"/>
          </p:cNvSpPr>
          <p:nvPr>
            <p:ph idx="1"/>
          </p:nvPr>
        </p:nvSpPr>
        <p:spPr/>
        <p:txBody>
          <a:bodyPr>
            <a:normAutofit fontScale="92500" lnSpcReduction="20000"/>
          </a:bodyPr>
          <a:lstStyle/>
          <a:p>
            <a:r>
              <a:rPr lang="en-US" dirty="0" smtClean="0">
                <a:effectLst/>
              </a:rPr>
              <a:t>Even though the enrollment is activated, Treasury imposes a 10 business day bank validation period that begins on the date the Recipient Org Status becomes “Active” during which the federal agency cannot send funds to the newly activated account. </a:t>
            </a:r>
          </a:p>
          <a:p>
            <a:r>
              <a:rPr lang="en-US" dirty="0" smtClean="0">
                <a:effectLst/>
              </a:rPr>
              <a:t>Once the 10 business bank validation period ends, additional steps must be taken by the Branch of Financial Assistance Systems and the FWS program before the funds are made available to the recipient.</a:t>
            </a:r>
            <a:endParaRPr lang="en-US" dirty="0"/>
          </a:p>
        </p:txBody>
      </p:sp>
    </p:spTree>
    <p:extLst>
      <p:ext uri="{BB962C8B-B14F-4D97-AF65-F5344CB8AC3E}">
        <p14:creationId xmlns:p14="http://schemas.microsoft.com/office/powerpoint/2010/main" val="28879828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2"/>
                </a:solidFill>
              </a:rPr>
              <a:t>Step 2: </a:t>
            </a:r>
            <a:br>
              <a:rPr lang="en-US" sz="3200" dirty="0" smtClean="0">
                <a:solidFill>
                  <a:schemeClr val="tx2"/>
                </a:solidFill>
              </a:rPr>
            </a:br>
            <a:r>
              <a:rPr lang="en-US" sz="3200" dirty="0" smtClean="0">
                <a:solidFill>
                  <a:schemeClr val="tx2"/>
                </a:solidFill>
              </a:rPr>
              <a:t>Confirm Pending Enrollment and Define Officials</a:t>
            </a:r>
          </a:p>
        </p:txBody>
      </p:sp>
      <p:sp>
        <p:nvSpPr>
          <p:cNvPr id="3" name="Content Placeholder 2"/>
          <p:cNvSpPr>
            <a:spLocks noGrp="1"/>
          </p:cNvSpPr>
          <p:nvPr>
            <p:ph idx="1"/>
          </p:nvPr>
        </p:nvSpPr>
        <p:spPr/>
        <p:txBody>
          <a:bodyPr/>
          <a:lstStyle/>
          <a:p>
            <a:r>
              <a:rPr lang="en-US" dirty="0" smtClean="0"/>
              <a:t>After receiving the email notifications from ASAP, the POC has up to 45 days to act on the pending enrollment and define the organization’s officials.</a:t>
            </a:r>
          </a:p>
          <a:p>
            <a:r>
              <a:rPr lang="en-US" dirty="0" smtClean="0"/>
              <a:t>The POC will log into ASAP with the User ID and temporary password given.</a:t>
            </a:r>
          </a:p>
          <a:p>
            <a:r>
              <a:rPr lang="en-US" dirty="0" smtClean="0"/>
              <a:t>Upon initial entry, the POC must accept the role before proceeding.</a:t>
            </a:r>
          </a:p>
          <a:p>
            <a:pPr marL="457200" lvl="1" indent="0">
              <a:buNone/>
            </a:pPr>
            <a:endParaRPr lang="en-US" dirty="0"/>
          </a:p>
        </p:txBody>
      </p:sp>
    </p:spTree>
    <p:extLst>
      <p:ext uri="{BB962C8B-B14F-4D97-AF65-F5344CB8AC3E}">
        <p14:creationId xmlns:p14="http://schemas.microsoft.com/office/powerpoint/2010/main" val="16391272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tx2"/>
                </a:solidFill>
              </a:rPr>
              <a:t>U.S. Treasury ASAP Related Questions</a:t>
            </a:r>
            <a:endParaRPr lang="en-US" dirty="0">
              <a:solidFill>
                <a:schemeClr val="tx2"/>
              </a:solidFill>
            </a:endParaRPr>
          </a:p>
        </p:txBody>
      </p:sp>
      <p:sp>
        <p:nvSpPr>
          <p:cNvPr id="3" name="Content Placeholder 2"/>
          <p:cNvSpPr>
            <a:spLocks noGrp="1"/>
          </p:cNvSpPr>
          <p:nvPr>
            <p:ph idx="1"/>
          </p:nvPr>
        </p:nvSpPr>
        <p:spPr/>
        <p:txBody>
          <a:bodyPr>
            <a:normAutofit fontScale="77500" lnSpcReduction="20000"/>
          </a:bodyPr>
          <a:lstStyle/>
          <a:p>
            <a:pPr marL="0" indent="0">
              <a:buNone/>
            </a:pPr>
            <a:r>
              <a:rPr lang="en-US" b="1" dirty="0" smtClean="0"/>
              <a:t>For all U.S. Treasury ASAP related questions include the following information in your email message to </a:t>
            </a:r>
            <a:r>
              <a:rPr lang="en-US" u="sng" dirty="0" smtClean="0">
                <a:hlinkClick r:id="rId2"/>
              </a:rPr>
              <a:t>fwhqfas@fws.gov</a:t>
            </a:r>
            <a:endParaRPr lang="en-US" dirty="0" smtClean="0">
              <a:hlinkClick r:id="rId2"/>
            </a:endParaRPr>
          </a:p>
          <a:p>
            <a:endParaRPr lang="en-US" dirty="0" smtClean="0"/>
          </a:p>
          <a:p>
            <a:r>
              <a:rPr lang="en-US" dirty="0" smtClean="0"/>
              <a:t>Recipient Name:</a:t>
            </a:r>
          </a:p>
          <a:p>
            <a:r>
              <a:rPr lang="en-US" dirty="0" smtClean="0"/>
              <a:t>Person to Contact:</a:t>
            </a:r>
          </a:p>
          <a:p>
            <a:r>
              <a:rPr lang="en-US" dirty="0" smtClean="0"/>
              <a:t>Phone Number:</a:t>
            </a:r>
          </a:p>
          <a:p>
            <a:r>
              <a:rPr lang="en-US" dirty="0" smtClean="0"/>
              <a:t>ASAP ID:</a:t>
            </a:r>
          </a:p>
          <a:p>
            <a:r>
              <a:rPr lang="en-US" dirty="0" smtClean="0"/>
              <a:t>FBMS Award Numbers (ask your Service Project Officer for this information)</a:t>
            </a:r>
          </a:p>
          <a:p>
            <a:r>
              <a:rPr lang="en-US" dirty="0" smtClean="0"/>
              <a:t>Description of Error Message:  Please be very specific.  Provide a screen shot if possible.</a:t>
            </a:r>
          </a:p>
          <a:p>
            <a:pPr marL="0" indent="0">
              <a:buNone/>
            </a:pPr>
            <a:endParaRPr lang="en-US" dirty="0"/>
          </a:p>
        </p:txBody>
      </p:sp>
    </p:spTree>
    <p:extLst>
      <p:ext uri="{BB962C8B-B14F-4D97-AF65-F5344CB8AC3E}">
        <p14:creationId xmlns:p14="http://schemas.microsoft.com/office/powerpoint/2010/main" val="37622323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Other Resources</a:t>
            </a:r>
            <a:endParaRPr lang="en-US" dirty="0">
              <a:solidFill>
                <a:schemeClr val="tx2"/>
              </a:solidFill>
            </a:endParaRPr>
          </a:p>
        </p:txBody>
      </p:sp>
      <p:sp>
        <p:nvSpPr>
          <p:cNvPr id="3" name="Content Placeholder 2"/>
          <p:cNvSpPr>
            <a:spLocks noGrp="1"/>
          </p:cNvSpPr>
          <p:nvPr>
            <p:ph idx="1"/>
          </p:nvPr>
        </p:nvSpPr>
        <p:spPr/>
        <p:txBody>
          <a:bodyPr>
            <a:normAutofit/>
          </a:bodyPr>
          <a:lstStyle/>
          <a:p>
            <a:pPr marL="0" indent="0">
              <a:buNone/>
            </a:pPr>
            <a:r>
              <a:rPr lang="en-US" sz="2400" dirty="0" smtClean="0"/>
              <a:t>The following links are useful resources:</a:t>
            </a:r>
          </a:p>
          <a:p>
            <a:pPr marL="0" indent="0">
              <a:buNone/>
            </a:pPr>
            <a:endParaRPr lang="en-US" sz="2400" dirty="0" smtClean="0"/>
          </a:p>
          <a:p>
            <a:pPr marL="0" indent="0">
              <a:buNone/>
            </a:pPr>
            <a:r>
              <a:rPr lang="en-US" sz="2400" dirty="0" smtClean="0"/>
              <a:t>Financial Assistance Systems: Payments – ASAP and Waivers</a:t>
            </a:r>
          </a:p>
          <a:p>
            <a:r>
              <a:rPr lang="en-US" sz="2400" dirty="0">
                <a:hlinkClick r:id="rId2"/>
              </a:rPr>
              <a:t>http://fawiki.fws.gov/display/ASAP/Automated+Standard+Application+for+Payments+%</a:t>
            </a:r>
            <a:r>
              <a:rPr lang="en-US" sz="2400" dirty="0" smtClean="0">
                <a:hlinkClick r:id="rId2"/>
              </a:rPr>
              <a:t>28ASAP%29+Information</a:t>
            </a:r>
            <a:r>
              <a:rPr lang="en-US" sz="2400" dirty="0" smtClean="0"/>
              <a:t> </a:t>
            </a:r>
            <a:br>
              <a:rPr lang="en-US" sz="2400" dirty="0" smtClean="0"/>
            </a:br>
            <a:endParaRPr lang="en-US" sz="2400" dirty="0" smtClean="0"/>
          </a:p>
          <a:p>
            <a:pPr marL="0" indent="0">
              <a:buNone/>
            </a:pPr>
            <a:r>
              <a:rPr lang="en-US" sz="2400" dirty="0" smtClean="0"/>
              <a:t>U.S. Treasury-ASAP</a:t>
            </a:r>
            <a:endParaRPr lang="en-US" sz="2400" dirty="0" smtClean="0">
              <a:hlinkClick r:id="rId3"/>
            </a:endParaRPr>
          </a:p>
          <a:p>
            <a:r>
              <a:rPr lang="en-US" sz="2400" dirty="0" smtClean="0">
                <a:hlinkClick r:id="rId3"/>
              </a:rPr>
              <a:t>http://www.fms.treas.gov/asap/index.html</a:t>
            </a:r>
            <a:endParaRPr lang="en-US" sz="2400" dirty="0" smtClean="0"/>
          </a:p>
          <a:p>
            <a:pPr marL="0" indent="0">
              <a:buNone/>
            </a:pPr>
            <a:endParaRPr lang="en-US" sz="2400" dirty="0"/>
          </a:p>
        </p:txBody>
      </p:sp>
    </p:spTree>
    <p:extLst>
      <p:ext uri="{BB962C8B-B14F-4D97-AF65-F5344CB8AC3E}">
        <p14:creationId xmlns:p14="http://schemas.microsoft.com/office/powerpoint/2010/main" val="77184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2"/>
                </a:solidFill>
              </a:rPr>
              <a:t>Step 2: </a:t>
            </a:r>
            <a:br>
              <a:rPr lang="en-US" sz="3200" dirty="0" smtClean="0">
                <a:solidFill>
                  <a:schemeClr val="tx2"/>
                </a:solidFill>
              </a:rPr>
            </a:br>
            <a:r>
              <a:rPr lang="en-US" sz="3200" dirty="0" smtClean="0">
                <a:solidFill>
                  <a:schemeClr val="tx2"/>
                </a:solidFill>
              </a:rPr>
              <a:t>Confirm Pending Enrollment and Define Officials</a:t>
            </a:r>
            <a:endParaRPr lang="en-US" sz="32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447800"/>
            <a:ext cx="7162800" cy="52624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334135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2"/>
                </a:solidFill>
              </a:rPr>
              <a:t>Step 2: </a:t>
            </a:r>
            <a:br>
              <a:rPr lang="en-US" sz="3200" dirty="0" smtClean="0">
                <a:solidFill>
                  <a:schemeClr val="tx2"/>
                </a:solidFill>
              </a:rPr>
            </a:br>
            <a:r>
              <a:rPr lang="en-US" sz="3200" dirty="0" smtClean="0">
                <a:solidFill>
                  <a:schemeClr val="tx2"/>
                </a:solidFill>
              </a:rPr>
              <a:t>Confirm Pending Enrollment and Define Officials</a:t>
            </a:r>
            <a:endParaRPr lang="en-US" sz="32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447800"/>
            <a:ext cx="7086600" cy="53251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515184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2"/>
                </a:solidFill>
              </a:rPr>
              <a:t>Step 2: </a:t>
            </a:r>
            <a:br>
              <a:rPr lang="en-US" sz="3200" dirty="0" smtClean="0">
                <a:solidFill>
                  <a:schemeClr val="tx2"/>
                </a:solidFill>
              </a:rPr>
            </a:br>
            <a:r>
              <a:rPr lang="en-US" sz="3200" dirty="0" smtClean="0">
                <a:solidFill>
                  <a:schemeClr val="tx2"/>
                </a:solidFill>
              </a:rPr>
              <a:t>Confirm Pending Enrollment and Define Officials</a:t>
            </a:r>
            <a:endParaRPr lang="en-US" sz="32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524000"/>
            <a:ext cx="6934200" cy="5268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573529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2"/>
                </a:solidFill>
              </a:rPr>
              <a:t>Step 2: </a:t>
            </a:r>
            <a:br>
              <a:rPr lang="en-US" sz="3200" dirty="0" smtClean="0">
                <a:solidFill>
                  <a:schemeClr val="tx2"/>
                </a:solidFill>
              </a:rPr>
            </a:br>
            <a:r>
              <a:rPr lang="en-US" sz="3200" dirty="0" smtClean="0">
                <a:solidFill>
                  <a:schemeClr val="tx2"/>
                </a:solidFill>
              </a:rPr>
              <a:t>Confirm Pending Enrollment and Define Officials</a:t>
            </a:r>
            <a:endParaRPr lang="en-US" sz="3200" dirty="0"/>
          </a:p>
        </p:txBody>
      </p:sp>
      <p:sp>
        <p:nvSpPr>
          <p:cNvPr id="3" name="Content Placeholder 2"/>
          <p:cNvSpPr>
            <a:spLocks noGrp="1"/>
          </p:cNvSpPr>
          <p:nvPr>
            <p:ph idx="1"/>
          </p:nvPr>
        </p:nvSpPr>
        <p:spPr>
          <a:xfrm>
            <a:off x="457200" y="1447800"/>
            <a:ext cx="8229600" cy="4525963"/>
          </a:xfrm>
        </p:spPr>
        <p:txBody>
          <a:bodyPr>
            <a:normAutofit/>
          </a:bodyPr>
          <a:lstStyle/>
          <a:p>
            <a:r>
              <a:rPr lang="en-US" sz="2400" dirty="0" smtClean="0"/>
              <a:t>Define Officials – enter the individual’s information and select the role for this individual.</a:t>
            </a:r>
            <a:endParaRPr lang="en-US" sz="24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4863" y="2209800"/>
            <a:ext cx="5900738" cy="4394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987025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2"/>
                </a:solidFill>
              </a:rPr>
              <a:t>Step 2: </a:t>
            </a:r>
            <a:br>
              <a:rPr lang="en-US" sz="3200" dirty="0" smtClean="0">
                <a:solidFill>
                  <a:schemeClr val="tx2"/>
                </a:solidFill>
              </a:rPr>
            </a:br>
            <a:r>
              <a:rPr lang="en-US" sz="3200" dirty="0" smtClean="0">
                <a:solidFill>
                  <a:schemeClr val="tx2"/>
                </a:solidFill>
              </a:rPr>
              <a:t>Confirm Pending Enrollment and Define Officials</a:t>
            </a:r>
            <a:endParaRPr lang="en-US" sz="32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1537" y="1447800"/>
            <a:ext cx="6824663" cy="51657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902135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TotalTime>
  <Words>896</Words>
  <Application>Microsoft Office PowerPoint</Application>
  <PresentationFormat>On-screen Show (4:3)</PresentationFormat>
  <Paragraphs>78</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ASAP Enrollment</vt:lpstr>
      <vt:lpstr>Step 1:  Initiate Enrollment</vt:lpstr>
      <vt:lpstr>Step 1:  Initiate Enrollment</vt:lpstr>
      <vt:lpstr>Step 2:  Confirm Pending Enrollment and Define Officials</vt:lpstr>
      <vt:lpstr>Step 2:  Confirm Pending Enrollment and Define Officials</vt:lpstr>
      <vt:lpstr>Step 2:  Confirm Pending Enrollment and Define Officials</vt:lpstr>
      <vt:lpstr>Step 2:  Confirm Pending Enrollment and Define Officials</vt:lpstr>
      <vt:lpstr>Step 2:  Confirm Pending Enrollment and Define Officials</vt:lpstr>
      <vt:lpstr>Step 2:  Confirm Pending Enrollment and Define Officials</vt:lpstr>
      <vt:lpstr>Step 2:  Confirm Pending Enrollment and Define Officials</vt:lpstr>
      <vt:lpstr>Step 2:  Confirm Pending Enrollment and Define Officials</vt:lpstr>
      <vt:lpstr>Step 3: Approve Officials</vt:lpstr>
      <vt:lpstr>Step 3: Approve Officials</vt:lpstr>
      <vt:lpstr>Step 3: Approve Officials</vt:lpstr>
      <vt:lpstr>Step 3: Approve Officials</vt:lpstr>
      <vt:lpstr>Step 3: Approve Officials</vt:lpstr>
      <vt:lpstr>Step 3: Approve Officials</vt:lpstr>
      <vt:lpstr>Step 3: Approve Officials</vt:lpstr>
      <vt:lpstr>Step 4: Define Users and Roles</vt:lpstr>
      <vt:lpstr>Step 4: Define Users and Roles</vt:lpstr>
      <vt:lpstr>Step 4: Define Users and Roles</vt:lpstr>
      <vt:lpstr>Step 4: Define Users and Roles</vt:lpstr>
      <vt:lpstr>Step 4: Define Users and Roles</vt:lpstr>
      <vt:lpstr>Step 4: Define Users and Roles</vt:lpstr>
      <vt:lpstr>Step 4: Define Users and Roles</vt:lpstr>
      <vt:lpstr>Step 4: Define Users and Roles</vt:lpstr>
      <vt:lpstr>Step 4: Define Users and Roles</vt:lpstr>
      <vt:lpstr>Step 4: Define Users and Roles</vt:lpstr>
      <vt:lpstr>Step 4: Define Users and Roles</vt:lpstr>
      <vt:lpstr>Step 4: Define Users and Roles</vt:lpstr>
      <vt:lpstr>Step 5: Add Banking Information</vt:lpstr>
      <vt:lpstr>Step 5: Add Banking Information</vt:lpstr>
      <vt:lpstr>Step 5: Add Banking Information</vt:lpstr>
      <vt:lpstr>Step 5: Add Banking Information</vt:lpstr>
      <vt:lpstr>Step 5: Add Banking Information</vt:lpstr>
      <vt:lpstr>Step 5: Add Banking Information</vt:lpstr>
      <vt:lpstr>Step 5: Add Banking Information</vt:lpstr>
      <vt:lpstr>Step 6: Enrollment Activation</vt:lpstr>
      <vt:lpstr>Step 7: Treasury Validation Period</vt:lpstr>
      <vt:lpstr>U.S. Treasury ASAP Related Questions</vt:lpstr>
      <vt:lpstr>Other Resources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ASAP Enrollment</dc:title>
  <dc:creator>Nguyen, Hong T</dc:creator>
  <cp:lastModifiedBy>Nguyen, Hong T</cp:lastModifiedBy>
  <cp:revision>9</cp:revision>
  <dcterms:created xsi:type="dcterms:W3CDTF">2014-01-30T14:28:50Z</dcterms:created>
  <dcterms:modified xsi:type="dcterms:W3CDTF">2015-09-10T19:38:08Z</dcterms:modified>
</cp:coreProperties>
</file>